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57" r:id="rId4"/>
    <p:sldId id="322" r:id="rId5"/>
    <p:sldId id="323" r:id="rId6"/>
    <p:sldId id="258" r:id="rId7"/>
    <p:sldId id="286" r:id="rId8"/>
    <p:sldId id="287" r:id="rId9"/>
    <p:sldId id="288" r:id="rId10"/>
    <p:sldId id="280" r:id="rId11"/>
    <p:sldId id="289" r:id="rId12"/>
    <p:sldId id="290" r:id="rId13"/>
    <p:sldId id="281" r:id="rId14"/>
    <p:sldId id="291" r:id="rId15"/>
    <p:sldId id="324" r:id="rId16"/>
    <p:sldId id="327" r:id="rId17"/>
    <p:sldId id="328" r:id="rId19"/>
    <p:sldId id="329" r:id="rId20"/>
    <p:sldId id="330" r:id="rId21"/>
    <p:sldId id="303" r:id="rId22"/>
    <p:sldId id="304" r:id="rId23"/>
    <p:sldId id="305" r:id="rId24"/>
    <p:sldId id="306" r:id="rId25"/>
    <p:sldId id="307" r:id="rId26"/>
    <p:sldId id="308" r:id="rId27"/>
    <p:sldId id="282" r:id="rId28"/>
    <p:sldId id="292" r:id="rId29"/>
    <p:sldId id="293" r:id="rId30"/>
    <p:sldId id="294" r:id="rId31"/>
    <p:sldId id="295" r:id="rId32"/>
    <p:sldId id="325" r:id="rId33"/>
    <p:sldId id="331" r:id="rId34"/>
    <p:sldId id="332" r:id="rId35"/>
    <p:sldId id="333" r:id="rId36"/>
    <p:sldId id="334" r:id="rId37"/>
    <p:sldId id="335" r:id="rId38"/>
    <p:sldId id="336" r:id="rId39"/>
    <p:sldId id="284" r:id="rId40"/>
    <p:sldId id="296" r:id="rId41"/>
    <p:sldId id="301" r:id="rId42"/>
    <p:sldId id="299" r:id="rId43"/>
    <p:sldId id="337" r:id="rId44"/>
    <p:sldId id="338" r:id="rId45"/>
    <p:sldId id="339"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285" r:id="rId60"/>
    <p:sldId id="300" r:id="rId61"/>
    <p:sldId id="302" r:id="rId62"/>
  </p:sldIdLst>
  <p:sldSz cx="12192000" cy="6858000"/>
  <p:notesSz cx="6858000" cy="9144000"/>
  <p:custDataLst>
    <p:tags r:id="rId67"/>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15:guide id="1" orient="horz" pos="2180" userDrawn="1">
          <p15:clr>
            <a:srgbClr val="A4A3A4"/>
          </p15:clr>
        </p15:guide>
        <p15:guide id="2" pos="384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山木公" initials="山"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5946" autoAdjust="0"/>
  </p:normalViewPr>
  <p:slideViewPr>
    <p:cSldViewPr snapToGrid="0">
      <p:cViewPr>
        <p:scale>
          <a:sx n="75" d="100"/>
          <a:sy n="75" d="100"/>
        </p:scale>
        <p:origin x="-946" y="-254"/>
      </p:cViewPr>
      <p:guideLst>
        <p:guide orient="horz" pos="2180"/>
        <p:guide pos="38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7" Type="http://schemas.openxmlformats.org/officeDocument/2006/relationships/tags" Target="tags/tag1.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6-13T23:06:00.181" idx="1">
    <p:pos x="7717" y="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Font typeface="Arial" panose="020B0604020202020204" pitchFamily="34" charset="0"/>
              <a:buChar char="•"/>
            </a:pPr>
            <a:r>
              <a:rPr lang="zh-CN" altLang="en-US" dirty="0">
                <a:effectLst/>
              </a:rPr>
              <a:t>项目中期：本项⽬组在初期打好了坚实的基础，进度稍稍提前，前中期基本符合进度，⽽中期由于其他课程任务，进度⼩幅度落后。</a:t>
            </a:r>
            <a:endParaRPr lang="zh-CN" altLang="en-US" dirty="0">
              <a:effectLst/>
            </a:endParaRPr>
          </a:p>
          <a:p>
            <a:pPr>
              <a:buFont typeface="Arial" panose="020B0604020202020204" pitchFamily="34" charset="0"/>
              <a:buChar char="•"/>
            </a:pPr>
            <a:r>
              <a:rPr lang="zh-CN" altLang="en-US" dirty="0">
                <a:effectLst/>
              </a:rPr>
              <a:t>项⽬末期：经过项⽬组成员中后期的不懈努⼒，项⽬进度缓慢追上项⽬计划，最终如期完成。</a:t>
            </a:r>
            <a:endParaRPr lang="zh-CN" altLang="en-US" dirty="0">
              <a:effectLst/>
            </a:endParaRP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Font typeface="Arial" panose="020B0604020202020204" pitchFamily="34" charset="0"/>
              <a:buChar char="•"/>
            </a:pPr>
            <a:r>
              <a:rPr lang="zh-CN" altLang="en-US" dirty="0">
                <a:effectLst/>
              </a:rPr>
              <a:t>项目中期：本项⽬组在初期打好了坚实的基础，进度稍稍提前，前中期基本符合进度，⽽中期由于其他课程任务，进度⼩幅度落后。</a:t>
            </a:r>
            <a:endParaRPr lang="zh-CN" altLang="en-US" dirty="0">
              <a:effectLst/>
            </a:endParaRPr>
          </a:p>
          <a:p>
            <a:pPr>
              <a:buFont typeface="Arial" panose="020B0604020202020204" pitchFamily="34" charset="0"/>
              <a:buChar char="•"/>
            </a:pPr>
            <a:r>
              <a:rPr lang="zh-CN" altLang="en-US" dirty="0">
                <a:effectLst/>
              </a:rPr>
              <a:t>项⽬末期：经过项⽬组成员中后期的不懈努⼒，项⽬进度缓慢追上项⽬计划，最终如期完成。</a:t>
            </a:r>
            <a:endParaRPr lang="zh-CN" altLang="en-US" dirty="0">
              <a:effectLst/>
            </a:endParaRP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effectLst/>
              </a:rPr>
              <a:t>挣值管理根据基准衡量进度。它包括计算</a:t>
            </a:r>
            <a:r>
              <a:rPr lang="en-US" altLang="zh-CN" dirty="0">
                <a:effectLst/>
              </a:rPr>
              <a:t>WBS</a:t>
            </a:r>
            <a:r>
              <a:rPr lang="zh-CN" altLang="en-US" dirty="0">
                <a:effectLst/>
              </a:rPr>
              <a:t>中每个活动的三个关键值。</a:t>
            </a:r>
            <a:endParaRPr lang="zh-CN" altLang="en-US" dirty="0">
              <a:effectLst/>
            </a:endParaRPr>
          </a:p>
          <a:p>
            <a:pPr>
              <a:buFont typeface="Arial" panose="020B0604020202020204" pitchFamily="34" charset="0"/>
              <a:buChar char="•"/>
            </a:pPr>
            <a:r>
              <a:rPr lang="en-US" altLang="zh-CN" dirty="0">
                <a:effectLst/>
              </a:rPr>
              <a:t>PV</a:t>
            </a:r>
            <a:r>
              <a:rPr lang="zh-CN" altLang="en-US" dirty="0">
                <a:effectLst/>
              </a:rPr>
              <a:t>（</a:t>
            </a:r>
            <a:r>
              <a:rPr lang="en-US" altLang="zh-CN" dirty="0">
                <a:effectLst/>
              </a:rPr>
              <a:t>Planed Value</a:t>
            </a:r>
            <a:r>
              <a:rPr lang="zh-CN" altLang="en-US" dirty="0">
                <a:effectLst/>
              </a:rPr>
              <a:t>）：计划价值，是为计划工作分配的经批准的预算，它是为完成某活动或工作分解结构 </a:t>
            </a:r>
            <a:r>
              <a:rPr lang="en-US" altLang="zh-CN" dirty="0">
                <a:effectLst/>
              </a:rPr>
              <a:t>(WBS) </a:t>
            </a:r>
            <a:r>
              <a:rPr lang="zh-CN" altLang="en-US" dirty="0">
                <a:effectLst/>
              </a:rPr>
              <a:t>组成部分而准备的一份经批准的预算，不包括管理储备。可以认为是原来计划要完成的价值，也可以用计划工作量*计划单价来计算。有时候又可以用</a:t>
            </a:r>
            <a:r>
              <a:rPr lang="en-US" altLang="zh-CN" dirty="0">
                <a:effectLst/>
              </a:rPr>
              <a:t>BCWS</a:t>
            </a:r>
            <a:r>
              <a:rPr lang="zh-CN" altLang="en-US" dirty="0">
                <a:effectLst/>
              </a:rPr>
              <a:t>表示，</a:t>
            </a:r>
            <a:r>
              <a:rPr lang="en-US" altLang="zh-CN" dirty="0">
                <a:effectLst/>
              </a:rPr>
              <a:t>Budgeted Cost for Work Scheduled</a:t>
            </a:r>
            <a:r>
              <a:rPr lang="zh-CN" altLang="en-US" dirty="0">
                <a:effectLst/>
              </a:rPr>
              <a:t>，计划完工部分的预算费用。</a:t>
            </a:r>
            <a:endParaRPr lang="zh-CN" altLang="en-US" dirty="0">
              <a:effectLst/>
            </a:endParaRPr>
          </a:p>
          <a:p>
            <a:pPr>
              <a:buFont typeface="Arial" panose="020B0604020202020204" pitchFamily="34" charset="0"/>
              <a:buChar char="•"/>
            </a:pPr>
            <a:r>
              <a:rPr lang="en-US" altLang="zh-CN" dirty="0">
                <a:effectLst/>
              </a:rPr>
              <a:t>EV</a:t>
            </a:r>
            <a:r>
              <a:rPr lang="zh-CN" altLang="en-US" dirty="0">
                <a:effectLst/>
              </a:rPr>
              <a:t>（</a:t>
            </a:r>
            <a:r>
              <a:rPr lang="en-US" altLang="zh-CN" dirty="0">
                <a:effectLst/>
              </a:rPr>
              <a:t>Earn Value</a:t>
            </a:r>
            <a:r>
              <a:rPr lang="zh-CN" altLang="en-US" dirty="0">
                <a:effectLst/>
              </a:rPr>
              <a:t>）：挣值，在即定时间段内实际完工工作的预算成本。可以理解为目前挣到的价值，也可以用实际工作量*计划单价来计算。有时候又可以用</a:t>
            </a:r>
            <a:r>
              <a:rPr lang="en-US" altLang="zh-CN" dirty="0">
                <a:effectLst/>
              </a:rPr>
              <a:t>BCWP</a:t>
            </a:r>
            <a:r>
              <a:rPr lang="zh-CN" altLang="en-US" dirty="0">
                <a:effectLst/>
              </a:rPr>
              <a:t>表示，</a:t>
            </a:r>
            <a:r>
              <a:rPr lang="en-US" altLang="zh-CN" dirty="0">
                <a:effectLst/>
              </a:rPr>
              <a:t>Budgeted Cost for Work Performed</a:t>
            </a:r>
            <a:r>
              <a:rPr lang="zh-CN" altLang="en-US" dirty="0">
                <a:effectLst/>
              </a:rPr>
              <a:t>，已完工部分的预算费用。</a:t>
            </a:r>
            <a:endParaRPr lang="zh-CN" altLang="en-US" dirty="0">
              <a:effectLst/>
            </a:endParaRPr>
          </a:p>
          <a:p>
            <a:pPr>
              <a:buFont typeface="Arial" panose="020B0604020202020204" pitchFamily="34" charset="0"/>
              <a:buChar char="•"/>
            </a:pPr>
            <a:r>
              <a:rPr lang="en-US" altLang="zh-CN" dirty="0">
                <a:effectLst/>
              </a:rPr>
              <a:t>AC</a:t>
            </a:r>
            <a:r>
              <a:rPr lang="zh-CN" altLang="en-US" dirty="0">
                <a:effectLst/>
              </a:rPr>
              <a:t>（</a:t>
            </a:r>
            <a:r>
              <a:rPr lang="en-US" altLang="zh-CN" dirty="0">
                <a:effectLst/>
              </a:rPr>
              <a:t>Actual Cost</a:t>
            </a:r>
            <a:r>
              <a:rPr lang="zh-CN" altLang="en-US" dirty="0">
                <a:effectLst/>
              </a:rPr>
              <a:t>）：实际成本，是在给定时段内，执行某活动而实际发生的成本，是为完成与</a:t>
            </a:r>
            <a:r>
              <a:rPr lang="en-US" altLang="zh-CN" dirty="0">
                <a:effectLst/>
              </a:rPr>
              <a:t>EV</a:t>
            </a:r>
            <a:r>
              <a:rPr lang="zh-CN" altLang="en-US" dirty="0">
                <a:effectLst/>
              </a:rPr>
              <a:t>相对应的工作而发生的总成本。说白了，就是目前实际已经发生的成本。有时候又可以用</a:t>
            </a:r>
            <a:r>
              <a:rPr lang="en-US" altLang="zh-CN" dirty="0">
                <a:effectLst/>
              </a:rPr>
              <a:t>ACWP</a:t>
            </a:r>
            <a:r>
              <a:rPr lang="zh-CN" altLang="en-US" dirty="0">
                <a:effectLst/>
              </a:rPr>
              <a:t>表示，</a:t>
            </a:r>
            <a:r>
              <a:rPr lang="en-US" altLang="zh-CN" dirty="0">
                <a:effectLst/>
              </a:rPr>
              <a:t>Actual Cost for Work Performed</a:t>
            </a:r>
            <a:r>
              <a:rPr lang="zh-CN" altLang="en-US" dirty="0">
                <a:effectLst/>
              </a:rPr>
              <a:t>，已完工部分的实际成本。</a:t>
            </a:r>
            <a:endParaRPr lang="zh-CN" altLang="en-US" dirty="0">
              <a:effectLst/>
            </a:endParaRPr>
          </a:p>
          <a:p>
            <a:r>
              <a:rPr lang="zh-CN" altLang="en-US" dirty="0">
                <a:effectLst/>
              </a:rPr>
              <a:t>以下公式中，以</a:t>
            </a:r>
            <a:r>
              <a:rPr lang="en-US" altLang="zh-CN" dirty="0">
                <a:effectLst/>
              </a:rPr>
              <a:t>S</a:t>
            </a:r>
            <a:r>
              <a:rPr lang="zh-CN" altLang="en-US" dirty="0">
                <a:effectLst/>
              </a:rPr>
              <a:t>开头的缩写，都是表示进度的，</a:t>
            </a:r>
            <a:r>
              <a:rPr lang="en-US" altLang="zh-CN" dirty="0">
                <a:effectLst/>
              </a:rPr>
              <a:t>Schedule</a:t>
            </a:r>
            <a:r>
              <a:rPr lang="zh-CN" altLang="en-US" dirty="0">
                <a:effectLst/>
              </a:rPr>
              <a:t>。以</a:t>
            </a:r>
            <a:r>
              <a:rPr lang="en-US" altLang="zh-CN" dirty="0">
                <a:effectLst/>
              </a:rPr>
              <a:t>C</a:t>
            </a:r>
            <a:r>
              <a:rPr lang="zh-CN" altLang="en-US" dirty="0">
                <a:effectLst/>
              </a:rPr>
              <a:t>开头的缩写，都是表示成本的，</a:t>
            </a:r>
            <a:r>
              <a:rPr lang="en-US" altLang="zh-CN" dirty="0">
                <a:effectLst/>
              </a:rPr>
              <a:t>Cost</a:t>
            </a:r>
            <a:r>
              <a:rPr lang="zh-CN" altLang="en-US" dirty="0">
                <a:effectLst/>
              </a:rPr>
              <a:t>。计算公式都是</a:t>
            </a:r>
            <a:r>
              <a:rPr lang="en-US" altLang="zh-CN" dirty="0">
                <a:effectLst/>
              </a:rPr>
              <a:t>EV</a:t>
            </a:r>
            <a:r>
              <a:rPr lang="zh-CN" altLang="en-US" dirty="0">
                <a:effectLst/>
              </a:rPr>
              <a:t>开头，偏差是用减法，跟</a:t>
            </a:r>
            <a:r>
              <a:rPr lang="en-US" altLang="zh-CN" dirty="0">
                <a:effectLst/>
              </a:rPr>
              <a:t>0</a:t>
            </a:r>
            <a:r>
              <a:rPr lang="zh-CN" altLang="en-US" dirty="0">
                <a:effectLst/>
              </a:rPr>
              <a:t>比较；指数是用除法，跟</a:t>
            </a:r>
            <a:r>
              <a:rPr lang="en-US" altLang="zh-CN" dirty="0">
                <a:effectLst/>
              </a:rPr>
              <a:t>1</a:t>
            </a:r>
            <a:r>
              <a:rPr lang="zh-CN" altLang="en-US" dirty="0">
                <a:effectLst/>
              </a:rPr>
              <a:t>比较。</a:t>
            </a:r>
            <a:endParaRPr lang="zh-CN" altLang="en-US" dirty="0">
              <a:effectLst/>
            </a:endParaRPr>
          </a:p>
          <a:p>
            <a:pPr>
              <a:buFont typeface="Arial" panose="020B0604020202020204" pitchFamily="34" charset="0"/>
              <a:buChar char="•"/>
            </a:pPr>
            <a:r>
              <a:rPr lang="zh-CN" altLang="en-US" dirty="0">
                <a:effectLst/>
              </a:rPr>
              <a:t>进度偏差</a:t>
            </a:r>
            <a:r>
              <a:rPr lang="en-US" altLang="zh-CN" dirty="0">
                <a:effectLst/>
              </a:rPr>
              <a:t>SV</a:t>
            </a:r>
            <a:r>
              <a:rPr lang="zh-CN" altLang="en-US" dirty="0">
                <a:effectLst/>
              </a:rPr>
              <a:t>（</a:t>
            </a:r>
            <a:r>
              <a:rPr lang="en-US" altLang="zh-CN" dirty="0">
                <a:effectLst/>
              </a:rPr>
              <a:t>Schedule Variance</a:t>
            </a:r>
            <a:r>
              <a:rPr lang="zh-CN" altLang="en-US" dirty="0">
                <a:effectLst/>
              </a:rPr>
              <a:t>）＝</a:t>
            </a:r>
            <a:r>
              <a:rPr lang="en-US" altLang="zh-CN" dirty="0">
                <a:effectLst/>
              </a:rPr>
              <a:t>EV</a:t>
            </a:r>
            <a:r>
              <a:rPr lang="zh-CN" altLang="en-US" dirty="0">
                <a:effectLst/>
              </a:rPr>
              <a:t>－</a:t>
            </a:r>
            <a:r>
              <a:rPr lang="en-US" altLang="zh-CN" dirty="0">
                <a:effectLst/>
              </a:rPr>
              <a:t>PV</a:t>
            </a:r>
            <a:r>
              <a:rPr lang="zh-CN" altLang="en-US" dirty="0">
                <a:effectLst/>
              </a:rPr>
              <a:t>，即然是进度方面的偏差，计算的肯定是进度方面的内容，那么上面两个参数中</a:t>
            </a:r>
            <a:r>
              <a:rPr lang="en-US" altLang="zh-CN" dirty="0">
                <a:effectLst/>
              </a:rPr>
              <a:t>PV</a:t>
            </a:r>
            <a:r>
              <a:rPr lang="zh-CN" altLang="en-US" dirty="0">
                <a:effectLst/>
              </a:rPr>
              <a:t>是跟进度有关，所以公式</a:t>
            </a:r>
            <a:r>
              <a:rPr lang="en-US" altLang="zh-CN" dirty="0">
                <a:effectLst/>
              </a:rPr>
              <a:t>SV</a:t>
            </a:r>
            <a:r>
              <a:rPr lang="zh-CN" altLang="en-US" dirty="0">
                <a:effectLst/>
              </a:rPr>
              <a:t>＝</a:t>
            </a:r>
            <a:r>
              <a:rPr lang="en-US" altLang="zh-CN" dirty="0">
                <a:effectLst/>
              </a:rPr>
              <a:t>EV</a:t>
            </a:r>
            <a:r>
              <a:rPr lang="zh-CN" altLang="en-US" dirty="0">
                <a:effectLst/>
              </a:rPr>
              <a:t>－</a:t>
            </a:r>
            <a:r>
              <a:rPr lang="en-US" altLang="zh-CN" dirty="0">
                <a:effectLst/>
              </a:rPr>
              <a:t>PV</a:t>
            </a:r>
            <a:r>
              <a:rPr lang="zh-CN" altLang="en-US" dirty="0">
                <a:effectLst/>
              </a:rPr>
              <a:t>的记忆就出来了。</a:t>
            </a:r>
            <a:r>
              <a:rPr lang="en-US" altLang="zh-CN" dirty="0">
                <a:effectLst/>
              </a:rPr>
              <a:t>SV&gt;0</a:t>
            </a:r>
            <a:r>
              <a:rPr lang="zh-CN" altLang="en-US" dirty="0">
                <a:effectLst/>
              </a:rPr>
              <a:t>，进度超前，</a:t>
            </a:r>
            <a:r>
              <a:rPr lang="en-US" altLang="zh-CN" dirty="0">
                <a:effectLst/>
              </a:rPr>
              <a:t>SV&lt;0</a:t>
            </a:r>
            <a:r>
              <a:rPr lang="zh-CN" altLang="en-US" dirty="0">
                <a:effectLst/>
              </a:rPr>
              <a:t>，进度落后。</a:t>
            </a:r>
            <a:endParaRPr lang="zh-CN" altLang="en-US" dirty="0">
              <a:effectLst/>
            </a:endParaRPr>
          </a:p>
          <a:p>
            <a:pPr>
              <a:buFont typeface="Arial" panose="020B0604020202020204" pitchFamily="34" charset="0"/>
              <a:buChar char="•"/>
            </a:pPr>
            <a:r>
              <a:rPr lang="zh-CN" altLang="en-US" dirty="0">
                <a:effectLst/>
              </a:rPr>
              <a:t>成本偏差</a:t>
            </a:r>
            <a:r>
              <a:rPr lang="en-US" altLang="zh-CN" dirty="0">
                <a:effectLst/>
              </a:rPr>
              <a:t>CV</a:t>
            </a:r>
            <a:r>
              <a:rPr lang="zh-CN" altLang="en-US" dirty="0">
                <a:effectLst/>
              </a:rPr>
              <a:t>（</a:t>
            </a:r>
            <a:r>
              <a:rPr lang="en-US" altLang="zh-CN" dirty="0">
                <a:effectLst/>
              </a:rPr>
              <a:t>Cost Variance</a:t>
            </a:r>
            <a:r>
              <a:rPr lang="zh-CN" altLang="en-US" dirty="0">
                <a:effectLst/>
              </a:rPr>
              <a:t>）＝</a:t>
            </a:r>
            <a:r>
              <a:rPr lang="en-US" altLang="zh-CN" dirty="0">
                <a:effectLst/>
              </a:rPr>
              <a:t>EV</a:t>
            </a:r>
            <a:r>
              <a:rPr lang="zh-CN" altLang="en-US" dirty="0">
                <a:effectLst/>
              </a:rPr>
              <a:t>－</a:t>
            </a:r>
            <a:r>
              <a:rPr lang="en-US" altLang="zh-CN" dirty="0">
                <a:effectLst/>
              </a:rPr>
              <a:t>AC</a:t>
            </a:r>
            <a:r>
              <a:rPr lang="zh-CN" altLang="en-US" dirty="0">
                <a:effectLst/>
              </a:rPr>
              <a:t>，这是成本方面的偏差，计算的也肯定是成本方面的内容，那么上面两个参数中</a:t>
            </a:r>
            <a:r>
              <a:rPr lang="en-US" altLang="zh-CN" dirty="0">
                <a:effectLst/>
              </a:rPr>
              <a:t>AC</a:t>
            </a:r>
            <a:r>
              <a:rPr lang="zh-CN" altLang="en-US" dirty="0">
                <a:effectLst/>
              </a:rPr>
              <a:t>是跟成本有关的，所以公式</a:t>
            </a:r>
            <a:r>
              <a:rPr lang="en-US" altLang="zh-CN" dirty="0">
                <a:effectLst/>
              </a:rPr>
              <a:t>CV</a:t>
            </a:r>
            <a:r>
              <a:rPr lang="zh-CN" altLang="en-US" dirty="0">
                <a:effectLst/>
              </a:rPr>
              <a:t>＝</a:t>
            </a:r>
            <a:r>
              <a:rPr lang="en-US" altLang="zh-CN" dirty="0">
                <a:effectLst/>
              </a:rPr>
              <a:t>EV</a:t>
            </a:r>
            <a:r>
              <a:rPr lang="zh-CN" altLang="en-US" dirty="0">
                <a:effectLst/>
              </a:rPr>
              <a:t>－</a:t>
            </a:r>
            <a:r>
              <a:rPr lang="en-US" altLang="zh-CN" dirty="0">
                <a:effectLst/>
              </a:rPr>
              <a:t>AC</a:t>
            </a:r>
            <a:r>
              <a:rPr lang="zh-CN" altLang="en-US" dirty="0">
                <a:effectLst/>
              </a:rPr>
              <a:t>的记忆也出来了。</a:t>
            </a:r>
            <a:r>
              <a:rPr lang="en-US" altLang="zh-CN" dirty="0">
                <a:effectLst/>
              </a:rPr>
              <a:t>CV&gt;0</a:t>
            </a:r>
            <a:r>
              <a:rPr lang="zh-CN" altLang="en-US" dirty="0">
                <a:effectLst/>
              </a:rPr>
              <a:t>，成本节约，</a:t>
            </a:r>
            <a:r>
              <a:rPr lang="en-US" altLang="zh-CN" dirty="0">
                <a:effectLst/>
              </a:rPr>
              <a:t>CV&lt;0</a:t>
            </a:r>
            <a:r>
              <a:rPr lang="zh-CN" altLang="en-US" dirty="0">
                <a:effectLst/>
              </a:rPr>
              <a:t>，成本超支。</a:t>
            </a:r>
            <a:endParaRPr lang="zh-CN" altLang="en-US" dirty="0">
              <a:effectLst/>
            </a:endParaRPr>
          </a:p>
          <a:p>
            <a:pPr marL="0" marR="0" lvl="0" indent="0" defTabSz="914400" eaLnBrk="1" fontAlgn="auto" latinLnBrk="0" hangingPunct="1">
              <a:lnSpc>
                <a:spcPct val="100000"/>
              </a:lnSpc>
              <a:spcBef>
                <a:spcPts val="0"/>
              </a:spcBef>
              <a:spcAft>
                <a:spcPts val="0"/>
              </a:spcAft>
              <a:buClrTx/>
              <a:buSzTx/>
              <a:buFontTx/>
              <a:buNone/>
              <a:defRPr/>
            </a:pPr>
            <a:r>
              <a:rPr lang="zh-CN" altLang="en-US" dirty="0">
                <a:effectLst/>
              </a:rPr>
              <a:t>在上图中，虚线表⽰挣值</a:t>
            </a:r>
            <a:r>
              <a:rPr lang="en-US" altLang="zh-CN" dirty="0">
                <a:effectLst/>
              </a:rPr>
              <a:t>EV(BCWP)</a:t>
            </a:r>
            <a:r>
              <a:rPr lang="zh-CN" altLang="en-US" dirty="0">
                <a:effectLst/>
              </a:rPr>
              <a:t>，⿊⾊实线表⽰计划价值</a:t>
            </a:r>
            <a:r>
              <a:rPr lang="en-US" altLang="zh-CN" dirty="0">
                <a:effectLst/>
              </a:rPr>
              <a:t>PV(BCWS)</a:t>
            </a:r>
            <a:r>
              <a:rPr lang="zh-CN" altLang="en-US" dirty="0">
                <a:effectLst/>
              </a:rPr>
              <a:t>，蓝⾊实现表⽰实际⼯作量</a:t>
            </a:r>
            <a:r>
              <a:rPr lang="en-US" altLang="zh-CN" dirty="0">
                <a:effectLst/>
              </a:rPr>
              <a:t>AC(ACWP)</a:t>
            </a:r>
            <a:r>
              <a:rPr lang="zh-CN" altLang="en-US" dirty="0">
                <a:effectLst/>
              </a:rPr>
              <a:t>。我们可以通过</a:t>
            </a:r>
            <a:r>
              <a:rPr lang="en-US" altLang="zh-CN" dirty="0">
                <a:effectLst/>
              </a:rPr>
              <a:t>EV-PV</a:t>
            </a:r>
            <a:r>
              <a:rPr lang="zh-CN" altLang="en-US" dirty="0">
                <a:effectLst/>
              </a:rPr>
              <a:t>得到进度偏差</a:t>
            </a:r>
            <a:r>
              <a:rPr lang="en-US" altLang="zh-CN" dirty="0">
                <a:effectLst/>
              </a:rPr>
              <a:t>SV; </a:t>
            </a:r>
            <a:r>
              <a:rPr lang="zh-CN" altLang="en-US" dirty="0">
                <a:effectLst/>
              </a:rPr>
              <a:t>同样也可以通过</a:t>
            </a:r>
            <a:r>
              <a:rPr lang="en-US" altLang="zh-CN" dirty="0">
                <a:effectLst/>
              </a:rPr>
              <a:t>AC-EV</a:t>
            </a:r>
            <a:r>
              <a:rPr lang="zh-CN" altLang="en-US" dirty="0">
                <a:effectLst/>
              </a:rPr>
              <a:t>得到⼯作量偏差</a:t>
            </a:r>
            <a:r>
              <a:rPr lang="en-US" altLang="zh-CN" dirty="0">
                <a:effectLst/>
              </a:rPr>
              <a:t>CV</a:t>
            </a:r>
            <a:r>
              <a:rPr lang="zh-CN" altLang="en-US" dirty="0">
                <a:effectLst/>
              </a:rPr>
              <a:t>。我们 可以直观看到，</a:t>
            </a:r>
            <a:r>
              <a:rPr lang="en-US" altLang="zh-CN" dirty="0">
                <a:effectLst/>
              </a:rPr>
              <a:t>SV</a:t>
            </a:r>
            <a:r>
              <a:rPr lang="zh-CN" altLang="en-US" dirty="0">
                <a:effectLst/>
              </a:rPr>
              <a:t>在期中阶段为负值，这表⽰期中阶段的进度处于落后状态；⽽</a:t>
            </a:r>
            <a:r>
              <a:rPr lang="en-US" altLang="zh-CN" dirty="0">
                <a:effectLst/>
              </a:rPr>
              <a:t>CV</a:t>
            </a:r>
            <a:r>
              <a:rPr lang="zh-CN" altLang="en-US" dirty="0">
                <a:effectLst/>
              </a:rPr>
              <a:t>在期中阶段为正值，这表⽰我们同样时间内花费的⼈⼯时</a:t>
            </a:r>
            <a:r>
              <a:rPr lang="en-US" altLang="zh-CN" dirty="0">
                <a:effectLst/>
              </a:rPr>
              <a:t>/⽇</a:t>
            </a:r>
            <a:r>
              <a:rPr lang="zh-CN" altLang="en-US" dirty="0">
                <a:effectLst/>
              </a:rPr>
              <a:t>是⾼于预判的。 </a:t>
            </a:r>
            <a:endParaRPr lang="zh-CN" altLang="en-US" dirty="0">
              <a:effectLst/>
            </a:endParaRPr>
          </a:p>
          <a:p>
            <a:pPr marL="0" marR="0" lvl="0" indent="0" defTabSz="914400" eaLnBrk="1" fontAlgn="auto" latinLnBrk="0" hangingPunct="1">
              <a:lnSpc>
                <a:spcPct val="100000"/>
              </a:lnSpc>
              <a:spcBef>
                <a:spcPts val="0"/>
              </a:spcBef>
              <a:spcAft>
                <a:spcPts val="0"/>
              </a:spcAft>
              <a:buClrTx/>
              <a:buSzTx/>
              <a:buFontTx/>
              <a:buNone/>
              <a:defRPr/>
            </a:pPr>
            <a:r>
              <a:rPr lang="zh-CN" altLang="en-US" dirty="0">
                <a:effectLst/>
              </a:rPr>
              <a:t>本项⽬在期中阶段完成的挣值分析。包括挣值分析在内，本项⽬组了解到项⽬进展有⼀些落后，本项⽬组也通过加班等⽅法予以改进，最终顺利在⽇期前完成任务。</a:t>
            </a:r>
            <a:endParaRPr lang="zh-CN" altLang="en-US" dirty="0">
              <a:effectLst/>
            </a:endParaRPr>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hasCustomPrompt="1"/>
          </p:nvPr>
        </p:nvSpPr>
        <p:spPr>
          <a:prstGeom prst="rect">
            <a:avLst/>
          </a:prstGeom>
        </p:spPr>
        <p:txBody>
          <a:bodyPr/>
          <a:lstStyle/>
          <a:p>
            <a:r>
              <a:t>标题文本</a:t>
            </a:r>
          </a:p>
        </p:txBody>
      </p:sp>
      <p:sp>
        <p:nvSpPr>
          <p:cNvPr id="21"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hasCustomPrompt="1"/>
          </p:nvPr>
        </p:nvSpPr>
        <p:spPr>
          <a:prstGeom prst="rect">
            <a:avLst/>
          </a:prstGeom>
        </p:spPr>
        <p:txBody>
          <a:bodyPr/>
          <a:lstStyle/>
          <a:p>
            <a:r>
              <a:t>标题文本</a:t>
            </a:r>
          </a:p>
        </p:txBody>
      </p:sp>
      <p:sp>
        <p:nvSpPr>
          <p:cNvPr id="39" name="正文级别 1…"/>
          <p:cNvSpPr txBox="1">
            <a:spLocks noGrp="1"/>
          </p:cNvSpPr>
          <p:nvPr>
            <p:ph type="body" sz="half" idx="1" hasCustomPrompt="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hasCustomPrompt="1"/>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hasCustomPrompt="1"/>
          </p:nvPr>
        </p:nvSpPr>
        <p:spPr>
          <a:xfrm>
            <a:off x="1186773" y="1778437"/>
            <a:ext cx="4873575" cy="823913"/>
          </a:xfrm>
          <a:prstGeom prst="rect">
            <a:avLst/>
          </a:prstGeom>
        </p:spPr>
        <p:txBody>
          <a:bodyPr anchor="ct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256937" y="1778437"/>
            <a:ext cx="4897577" cy="823913"/>
          </a:xfrm>
          <a:prstGeom prst="rect">
            <a:avLst/>
          </a:prstGeom>
        </p:spPr>
        <p:txBody>
          <a:bodyPr anchor="ctr"/>
          <a:lstStyle/>
          <a:p>
            <a:pPr marL="0" indent="0">
              <a:buSzTx/>
              <a:buFontTx/>
              <a:buNone/>
            </a:p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hasCustomPrompt="1"/>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72" name="标题文本"/>
          <p:cNvSpPr txBox="1">
            <a:spLocks noGrp="1"/>
          </p:cNvSpPr>
          <p:nvPr>
            <p:ph type="title" hasCustomPrompt="1"/>
          </p:nvPr>
        </p:nvSpPr>
        <p:spPr>
          <a:xfrm>
            <a:off x="839787" y="457200"/>
            <a:ext cx="4165350" cy="1600200"/>
          </a:xfrm>
          <a:prstGeom prst="rect">
            <a:avLst/>
          </a:prstGeom>
        </p:spPr>
        <p:txBody>
          <a:bodyPr anchor="b"/>
          <a:lstStyle>
            <a:lvl1pPr>
              <a:defRPr sz="3200"/>
            </a:lvl1pPr>
          </a:lstStyle>
          <a:p>
            <a:r>
              <a:t>标题文本</a:t>
            </a:r>
          </a:p>
        </p:txBody>
      </p:sp>
      <p:sp>
        <p:nvSpPr>
          <p:cNvPr id="73" name="图片占位符 2"/>
          <p:cNvSpPr>
            <a:spLocks noGrp="1"/>
          </p:cNvSpPr>
          <p:nvPr>
            <p:ph type="pic" sz="half" idx="13"/>
          </p:nvPr>
        </p:nvSpPr>
        <p:spPr>
          <a:xfrm>
            <a:off x="5183187" y="457201"/>
            <a:ext cx="6172201" cy="5403851"/>
          </a:xfrm>
          <a:prstGeom prst="rect">
            <a:avLst/>
          </a:prstGeom>
        </p:spPr>
        <p:txBody>
          <a:bodyPr lIns="91439" rIns="91439">
            <a:noAutofit/>
          </a:bodyPr>
          <a:lstStyle/>
          <a:p/>
        </p:txBody>
      </p:sp>
      <p:sp>
        <p:nvSpPr>
          <p:cNvPr id="74" name="正文级别 1…"/>
          <p:cNvSpPr txBox="1">
            <a:spLocks noGrp="1"/>
          </p:cNvSpPr>
          <p:nvPr>
            <p:ph type="body" sz="quarter" idx="1" hasCustomPrompt="1"/>
          </p:nvPr>
        </p:nvSpPr>
        <p:spPr>
          <a:xfrm>
            <a:off x="839787" y="2057400"/>
            <a:ext cx="4165350" cy="3811588"/>
          </a:xfrm>
          <a:prstGeom prst="rect">
            <a:avLst/>
          </a:prstGeom>
        </p:spPr>
        <p:txBody>
          <a:bodyPr/>
          <a:lstStyle>
            <a:lvl1pPr marL="0" indent="0">
              <a:buSzTx/>
              <a:buFontTx/>
              <a:buNone/>
              <a:defRPr sz="2000"/>
            </a:lvl1pPr>
            <a:lvl2pPr marL="0" indent="457200">
              <a:buSzTx/>
              <a:buFontTx/>
              <a:buNone/>
              <a:defRPr sz="2000"/>
            </a:lvl2pPr>
            <a:lvl3pPr marL="0" indent="914400">
              <a:buSzTx/>
              <a:buFontTx/>
              <a:buNone/>
              <a:defRPr sz="2000"/>
            </a:lvl3pPr>
            <a:lvl4pPr marL="0" indent="1371600">
              <a:buSzTx/>
              <a:buFontTx/>
              <a:buNone/>
              <a:defRPr sz="2000"/>
            </a:lvl4pPr>
            <a:lvl5pPr marL="0" indent="1828800">
              <a:buSzTx/>
              <a:buFontTx/>
              <a:buNone/>
              <a:defRPr sz="2000"/>
            </a:lvl5pPr>
          </a:lstStyle>
          <a:p>
            <a:r>
              <a:t>正文级别 1</a:t>
            </a:r>
          </a:p>
          <a:p>
            <a:pPr lvl="1"/>
            <a:r>
              <a:t>正文级别 2</a:t>
            </a:r>
          </a:p>
          <a:p>
            <a:pPr lvl="2"/>
            <a:r>
              <a:t>正文级别 3</a:t>
            </a:r>
          </a:p>
          <a:p>
            <a:pPr lvl="3"/>
            <a:r>
              <a:t>正文级别 4</a:t>
            </a:r>
          </a:p>
          <a:p>
            <a:pPr lvl="4"/>
            <a:r>
              <a:t>正文级别 5</a:t>
            </a: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82" name="正文级别 1…"/>
          <p:cNvSpPr txBox="1">
            <a:spLocks noGrp="1"/>
          </p:cNvSpPr>
          <p:nvPr>
            <p:ph type="body" idx="1" hasCustomPrompt="1"/>
          </p:nvPr>
        </p:nvSpPr>
        <p:spPr>
          <a:xfrm>
            <a:off x="838200" y="365125"/>
            <a:ext cx="105156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244706" cy="6858000"/>
          </a:xfrm>
          <a:prstGeom prst="rect">
            <a:avLst/>
          </a:prstGeom>
        </p:spPr>
      </p:pic>
      <p:sp>
        <p:nvSpPr>
          <p:cNvPr id="93" name="矩形 4"/>
          <p:cNvSpPr/>
          <p:nvPr/>
        </p:nvSpPr>
        <p:spPr>
          <a:xfrm>
            <a:off x="236219" y="722629"/>
            <a:ext cx="11603992" cy="5487672"/>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94" name="矩形 18"/>
          <p:cNvSpPr/>
          <p:nvPr/>
        </p:nvSpPr>
        <p:spPr>
          <a:xfrm>
            <a:off x="-47626" y="0"/>
            <a:ext cx="12292332" cy="6857999"/>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95" name="文本框 7"/>
          <p:cNvSpPr txBox="1"/>
          <p:nvPr/>
        </p:nvSpPr>
        <p:spPr>
          <a:xfrm>
            <a:off x="1872297" y="1634638"/>
            <a:ext cx="8467725" cy="1569660"/>
          </a:xfrm>
          <a:prstGeom prst="rect">
            <a:avLst/>
          </a:prstGeom>
          <a:ln w="12700">
            <a:miter lim="400000"/>
          </a:ln>
        </p:spPr>
        <p:txBody>
          <a:bodyPr wrap="square" lIns="45719" rIns="45719">
            <a:spAutoFit/>
          </a:bodyPr>
          <a:lstStyle>
            <a:lvl1pPr algn="ctr" defTabSz="685800">
              <a:defRPr sz="5400">
                <a:solidFill>
                  <a:srgbClr val="FFFFFF"/>
                </a:solidFill>
                <a:latin typeface="华文中宋" panose="02010600040101010101" charset="-122"/>
                <a:ea typeface="华文中宋" panose="02010600040101010101" charset="-122"/>
                <a:cs typeface="华文中宋" panose="02010600040101010101" charset="-122"/>
                <a:sym typeface="华文中宋" panose="02010600040101010101" charset="-122"/>
              </a:defRPr>
            </a:lvl1pPr>
          </a:lstStyle>
          <a:p>
            <a:r>
              <a:rPr lang="zh-CN" altLang="en-US" sz="4800" dirty="0"/>
              <a:t>虚拟仿真实验</a:t>
            </a:r>
            <a:r>
              <a:rPr lang="en-US" altLang="zh-CN" sz="4800" dirty="0"/>
              <a:t>——NESMA</a:t>
            </a:r>
            <a:r>
              <a:rPr lang="zh-CN" altLang="en-US" sz="4800" dirty="0"/>
              <a:t>标准</a:t>
            </a:r>
            <a:endParaRPr lang="en-US" altLang="zh-CN" sz="4800" dirty="0"/>
          </a:p>
          <a:p>
            <a:r>
              <a:rPr lang="zh-CN" altLang="en-US" sz="4800" dirty="0"/>
              <a:t>软件规模度量实验</a:t>
            </a:r>
            <a:endParaRPr sz="4800" dirty="0"/>
          </a:p>
        </p:txBody>
      </p:sp>
      <p:sp>
        <p:nvSpPr>
          <p:cNvPr id="97" name="TextBox 15"/>
          <p:cNvSpPr txBox="1"/>
          <p:nvPr/>
        </p:nvSpPr>
        <p:spPr>
          <a:xfrm>
            <a:off x="3745567" y="3361870"/>
            <a:ext cx="4455770" cy="1569660"/>
          </a:xfrm>
          <a:prstGeom prst="rect">
            <a:avLst/>
          </a:prstGeom>
          <a:ln>
            <a:solidFill>
              <a:srgbClr val="FFFFFF"/>
            </a:solidFill>
          </a:ln>
        </p:spPr>
        <p:txBody>
          <a:bodyPr wrap="none" lIns="45719" rIns="45719">
            <a:spAutoFit/>
          </a:bodyPr>
          <a:lstStyle>
            <a:lvl1pPr algn="ctr">
              <a:defRPr sz="2400" b="1" spc="600">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r>
              <a:rPr lang="zh-CN" altLang="en-US" dirty="0"/>
              <a:t>答辩人</a:t>
            </a:r>
            <a:r>
              <a:rPr lang="zh-CN" altLang="en-US" dirty="0" smtClean="0"/>
              <a:t>：</a:t>
            </a:r>
            <a:r>
              <a:rPr lang="en-US" altLang="zh-CN" dirty="0" smtClean="0"/>
              <a:t>2052133</a:t>
            </a:r>
            <a:r>
              <a:rPr lang="zh-CN" altLang="en-US" dirty="0" smtClean="0"/>
              <a:t>崔宇帆</a:t>
            </a:r>
            <a:endParaRPr lang="en-US" altLang="zh-CN" dirty="0" smtClean="0"/>
          </a:p>
          <a:p>
            <a:pPr algn="r"/>
            <a:r>
              <a:rPr lang="en-US" altLang="zh-CN" dirty="0" smtClean="0"/>
              <a:t>2051849</a:t>
            </a:r>
            <a:r>
              <a:rPr lang="zh-CN" altLang="en-US" dirty="0" smtClean="0"/>
              <a:t>王崧宇</a:t>
            </a:r>
            <a:endParaRPr lang="en-US" altLang="zh-CN" dirty="0" smtClean="0"/>
          </a:p>
          <a:p>
            <a:pPr algn="r"/>
            <a:r>
              <a:rPr lang="en-US" altLang="zh-CN" dirty="0" smtClean="0"/>
              <a:t>1953729</a:t>
            </a:r>
            <a:r>
              <a:rPr lang="zh-CN" altLang="en-US" dirty="0" smtClean="0"/>
              <a:t>吴浩泽</a:t>
            </a:r>
            <a:endParaRPr lang="en-US" altLang="zh-CN" dirty="0" smtClean="0"/>
          </a:p>
          <a:p>
            <a:pPr algn="r"/>
            <a:r>
              <a:rPr lang="en-US" altLang="zh-CN" dirty="0" smtClean="0"/>
              <a:t>2053177</a:t>
            </a:r>
            <a:r>
              <a:rPr lang="zh-CN" altLang="en-US" dirty="0" smtClean="0"/>
              <a:t>官学博</a:t>
            </a:r>
            <a:endParaRPr lang="en-US" altLang="zh-CN" dirty="0" smtClean="0"/>
          </a:p>
        </p:txBody>
      </p:sp>
      <p:sp>
        <p:nvSpPr>
          <p:cNvPr id="98" name="矩形 17"/>
          <p:cNvSpPr/>
          <p:nvPr/>
        </p:nvSpPr>
        <p:spPr>
          <a:xfrm>
            <a:off x="1243647" y="1407066"/>
            <a:ext cx="9589135" cy="4292694"/>
          </a:xfrm>
          <a:prstGeom prst="rect">
            <a:avLst/>
          </a:prstGeom>
          <a:ln w="187325">
            <a:solidFill>
              <a:srgbClr val="FFFFFF"/>
            </a:solidFill>
            <a:miter/>
          </a:ln>
        </p:spPr>
        <p:txBody>
          <a:bodyPr lIns="45719" rIns="45719" anchor="ctr"/>
          <a:lstStyle/>
          <a:p>
            <a:pPr algn="ctr">
              <a:defRPr>
                <a:solidFill>
                  <a:srgbClr val="FFFFFF"/>
                </a:solidFill>
              </a:defRPr>
            </a:pPr>
          </a:p>
        </p:txBody>
      </p:sp>
      <p:pic>
        <p:nvPicPr>
          <p:cNvPr id="99" name="图片 53" descr="图片 53"/>
          <p:cNvPicPr>
            <a:picLocks noChangeAspect="1"/>
          </p:cNvPicPr>
          <p:nvPr/>
        </p:nvPicPr>
        <p:blipFill>
          <a:blip r:embed="rId2"/>
          <a:srcRect r="4" b="60268"/>
          <a:stretch>
            <a:fillRect/>
          </a:stretch>
        </p:blipFill>
        <p:spPr>
          <a:xfrm>
            <a:off x="8200075" y="4220828"/>
            <a:ext cx="3934620"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00" name="图片 51" descr="图片 51"/>
          <p:cNvPicPr>
            <a:picLocks noChangeAspect="1"/>
          </p:cNvPicPr>
          <p:nvPr/>
        </p:nvPicPr>
        <p:blipFill>
          <a:blip r:embed="rId2"/>
          <a:srcRect r="58865" b="78275"/>
          <a:stretch>
            <a:fillRect/>
          </a:stretch>
        </p:blipFill>
        <p:spPr>
          <a:xfrm>
            <a:off x="778931" y="5352589"/>
            <a:ext cx="1618570" cy="1505410"/>
          </a:xfrm>
          <a:prstGeom prst="rect">
            <a:avLst/>
          </a:prstGeom>
          <a:ln w="12700">
            <a:miter lim="400000"/>
            <a:headEnd/>
            <a:tailEnd/>
          </a:ln>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childTnLst>
                                    <p:set>
                                      <p:cBhvr>
                                        <p:cTn id="6" dur="indefinite" fill="hold"/>
                                        <p:tgtEl>
                                          <p:spTgt spid="93"/>
                                        </p:tgtEl>
                                        <p:attrNameLst>
                                          <p:attrName>style.visibility</p:attrName>
                                        </p:attrNameLst>
                                      </p:cBhvr>
                                      <p:to>
                                        <p:strVal val="visible"/>
                                      </p:to>
                                    </p:set>
                                    <p:animEffect transition="in" filter="dissolve">
                                      <p:cBhvr>
                                        <p:cTn id="7" dur="500"/>
                                        <p:tgtEl>
                                          <p:spTgt spid="93"/>
                                        </p:tgtEl>
                                      </p:cBhvr>
                                    </p:animEffect>
                                  </p:childTnLst>
                                </p:cTn>
                              </p:par>
                            </p:childTnLst>
                          </p:cTn>
                        </p:par>
                        <p:par>
                          <p:cTn id="8" fill="hold">
                            <p:stCondLst>
                              <p:cond delay="500"/>
                            </p:stCondLst>
                            <p:childTnLst>
                              <p:par>
                                <p:cTn id="9" presetID="2" presetClass="entr" presetSubtype="8" fill="hold" grpId="2" nodeType="afterEffect">
                                  <p:stCondLst>
                                    <p:cond delay="0"/>
                                  </p:stCondLst>
                                  <p:childTnLst>
                                    <p:set>
                                      <p:cBhvr>
                                        <p:cTn id="10" dur="indefinite" fill="hold"/>
                                        <p:tgtEl>
                                          <p:spTgt spid="94"/>
                                        </p:tgtEl>
                                        <p:attrNameLst>
                                          <p:attrName>style.visibility</p:attrName>
                                        </p:attrNameLst>
                                      </p:cBhvr>
                                      <p:to>
                                        <p:strVal val="visible"/>
                                      </p:to>
                                    </p:set>
                                    <p:anim calcmode="lin" valueType="num">
                                      <p:cBhvr>
                                        <p:cTn id="11" dur="1000" fill="hold"/>
                                        <p:tgtEl>
                                          <p:spTgt spid="94"/>
                                        </p:tgtEl>
                                        <p:attrNameLst>
                                          <p:attrName>ppt_x</p:attrName>
                                        </p:attrNameLst>
                                      </p:cBhvr>
                                      <p:tavLst>
                                        <p:tav tm="0">
                                          <p:val>
                                            <p:strVal val="0-#ppt_w/2"/>
                                          </p:val>
                                        </p:tav>
                                        <p:tav tm="100000">
                                          <p:val>
                                            <p:strVal val="#ppt_x"/>
                                          </p:val>
                                        </p:tav>
                                      </p:tavLst>
                                    </p:anim>
                                    <p:anim calcmode="lin" valueType="num">
                                      <p:cBhvr>
                                        <p:cTn id="12" dur="1000" fill="hold"/>
                                        <p:tgtEl>
                                          <p:spTgt spid="94"/>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4" presetClass="entr" presetSubtype="16" fill="hold" grpId="4" nodeType="afterEffect">
                                  <p:stCondLst>
                                    <p:cond delay="0"/>
                                  </p:stCondLst>
                                  <p:childTnLst>
                                    <p:set>
                                      <p:cBhvr>
                                        <p:cTn id="15" dur="indefinite" fill="hold"/>
                                        <p:tgtEl>
                                          <p:spTgt spid="95"/>
                                        </p:tgtEl>
                                        <p:attrNameLst>
                                          <p:attrName>style.visibility</p:attrName>
                                        </p:attrNameLst>
                                      </p:cBhvr>
                                      <p:to>
                                        <p:strVal val="visible"/>
                                      </p:to>
                                    </p:set>
                                    <p:animEffect transition="in" filter="box(in)">
                                      <p:cBhvr>
                                        <p:cTn id="16" dur="2000"/>
                                        <p:tgtEl>
                                          <p:spTgt spid="95"/>
                                        </p:tgtEl>
                                      </p:cBhvr>
                                    </p:animEffect>
                                  </p:childTnLst>
                                </p:cTn>
                              </p:par>
                            </p:childTnLst>
                          </p:cTn>
                        </p:par>
                        <p:par>
                          <p:cTn id="17" fill="hold">
                            <p:stCondLst>
                              <p:cond delay="3500"/>
                            </p:stCondLst>
                            <p:childTnLst>
                              <p:par>
                                <p:cTn id="18" presetID="2" presetClass="entr" presetSubtype="4" fill="hold" grpId="6" nodeType="afterEffect">
                                  <p:stCondLst>
                                    <p:cond delay="0"/>
                                  </p:stCondLst>
                                  <p:childTnLst>
                                    <p:set>
                                      <p:cBhvr>
                                        <p:cTn id="19" dur="indefinite" fill="hold"/>
                                        <p:tgtEl>
                                          <p:spTgt spid="97"/>
                                        </p:tgtEl>
                                        <p:attrNameLst>
                                          <p:attrName>style.visibility</p:attrName>
                                        </p:attrNameLst>
                                      </p:cBhvr>
                                      <p:to>
                                        <p:strVal val="visible"/>
                                      </p:to>
                                    </p:set>
                                    <p:anim calcmode="lin" valueType="num">
                                      <p:cBhvr>
                                        <p:cTn id="20" dur="1000" fill="hold"/>
                                        <p:tgtEl>
                                          <p:spTgt spid="97"/>
                                        </p:tgtEl>
                                        <p:attrNameLst>
                                          <p:attrName>ppt_x</p:attrName>
                                        </p:attrNameLst>
                                      </p:cBhvr>
                                      <p:tavLst>
                                        <p:tav tm="0">
                                          <p:val>
                                            <p:strVal val="#ppt_x"/>
                                          </p:val>
                                        </p:tav>
                                        <p:tav tm="100000">
                                          <p:val>
                                            <p:strVal val="#ppt_x"/>
                                          </p:val>
                                        </p:tav>
                                      </p:tavLst>
                                    </p:anim>
                                    <p:anim calcmode="lin" valueType="num">
                                      <p:cBhvr>
                                        <p:cTn id="21" dur="1000" fill="hold"/>
                                        <p:tgtEl>
                                          <p:spTgt spid="97"/>
                                        </p:tgtEl>
                                        <p:attrNameLst>
                                          <p:attrName>ppt_y</p:attrName>
                                        </p:attrNameLst>
                                      </p:cBhvr>
                                      <p:tavLst>
                                        <p:tav tm="0">
                                          <p:val>
                                            <p:strVal val="1+#ppt_h/2"/>
                                          </p:val>
                                        </p:tav>
                                        <p:tav tm="100000">
                                          <p:val>
                                            <p:strVal val="#ppt_y"/>
                                          </p:val>
                                        </p:tav>
                                      </p:tavLst>
                                    </p:anim>
                                  </p:childTnLst>
                                </p:cTn>
                              </p:par>
                            </p:childTnLst>
                          </p:cTn>
                        </p:par>
                        <p:par>
                          <p:cTn id="22" fill="hold">
                            <p:stCondLst>
                              <p:cond delay="4500"/>
                            </p:stCondLst>
                            <p:childTnLst>
                              <p:par>
                                <p:cTn id="23" presetID="9" presetClass="entr" presetSubtype="0" fill="hold" grpId="7" nodeType="afterEffect">
                                  <p:stCondLst>
                                    <p:cond delay="0"/>
                                  </p:stCondLst>
                                  <p:childTnLst>
                                    <p:set>
                                      <p:cBhvr>
                                        <p:cTn id="24" dur="indefinite" fill="hold"/>
                                        <p:tgtEl>
                                          <p:spTgt spid="98"/>
                                        </p:tgtEl>
                                        <p:attrNameLst>
                                          <p:attrName>style.visibility</p:attrName>
                                        </p:attrNameLst>
                                      </p:cBhvr>
                                      <p:to>
                                        <p:strVal val="visible"/>
                                      </p:to>
                                    </p:set>
                                    <p:animEffect transition="in" filter="dissolve">
                                      <p:cBhvr>
                                        <p:cTn id="2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animBg="1" advAuto="0"/>
      <p:bldP spid="94" grpId="2" animBg="1" advAuto="0"/>
      <p:bldP spid="95" grpId="4" animBg="1" advAuto="0"/>
      <p:bldP spid="97" grpId="6" animBg="1" advAuto="0"/>
      <p:bldP spid="98" grpId="7"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t>PART.</a:t>
            </a:r>
            <a:r>
              <a:rPr lang="en-US"/>
              <a:t>3</a:t>
            </a:r>
            <a:endParaRPr lang="en-US"/>
          </a:p>
        </p:txBody>
      </p:sp>
      <p:sp>
        <p:nvSpPr>
          <p:cNvPr id="649" name="矩形 1"/>
          <p:cNvSpPr txBox="1"/>
          <p:nvPr/>
        </p:nvSpPr>
        <p:spPr>
          <a:xfrm>
            <a:off x="920593" y="1271398"/>
            <a:ext cx="10447017" cy="1148685"/>
          </a:xfrm>
          <a:prstGeom prst="rect">
            <a:avLst/>
          </a:prstGeom>
          <a:ln w="12700">
            <a:miter lim="400000"/>
          </a:ln>
        </p:spPr>
        <p:txBody>
          <a:bodyPr lIns="45719" rIns="45719">
            <a:noAutofit/>
          </a:bodyPr>
          <a:lstStyle>
            <a:lvl1pPr>
              <a:lnSpc>
                <a:spcPct val="150000"/>
              </a:lnSpc>
              <a:defRPr sz="1100"/>
            </a:lvl1pPr>
          </a:lstStyle>
          <a:p>
            <a:r>
              <a:rPr lang="zh-CN" altLang="en-US" sz="1600" dirty="0"/>
              <a:t>我们对上一阶段得到的</a:t>
            </a:r>
            <a:r>
              <a:rPr lang="en-US" altLang="zh-CN" sz="1600" dirty="0"/>
              <a:t>RBS</a:t>
            </a:r>
            <a:r>
              <a:rPr lang="zh-CN" altLang="en-US" sz="1600" dirty="0"/>
              <a:t>进行进一步的分解和细化，得到能直接落实到项目工作活动中的</a:t>
            </a:r>
            <a:r>
              <a:rPr lang="en-US" altLang="zh-CN" sz="1600" dirty="0"/>
              <a:t>WBS</a:t>
            </a:r>
            <a:r>
              <a:rPr lang="zh-CN" altLang="en-US" sz="1600" dirty="0"/>
              <a:t>，可以有效帮助我们界定项目工作、构建项目工作结构、制定项目工作进度表并及时汇报项目进展状况。</a:t>
            </a:r>
            <a:endParaRPr lang="zh-CN" altLang="en-US" sz="1600" dirty="0"/>
          </a:p>
          <a:p>
            <a:endParaRPr lang="zh-CN" altLang="en-US" sz="1600" dirty="0"/>
          </a:p>
        </p:txBody>
      </p:sp>
      <p:sp>
        <p:nvSpPr>
          <p:cNvPr id="652" name="矩形 18"/>
          <p:cNvSpPr txBox="1"/>
          <p:nvPr/>
        </p:nvSpPr>
        <p:spPr>
          <a:xfrm>
            <a:off x="3968432" y="721038"/>
            <a:ext cx="3302635"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Work Breakdown Structure (WBS)</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30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22193" y="2127645"/>
            <a:ext cx="7900713" cy="40093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2478488" y="2127644"/>
            <a:ext cx="78110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transition/>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indefinite" fill="hold"/>
                                        <p:tgtEl>
                                          <p:spTgt spid="649"/>
                                        </p:tgtEl>
                                        <p:attrNameLst>
                                          <p:attrName>style.visibility</p:attrName>
                                        </p:attrNameLst>
                                      </p:cBhvr>
                                      <p:to>
                                        <p:strVal val="visible"/>
                                      </p:to>
                                    </p:set>
                                    <p:animEffect transition="in" filter="box(in)">
                                      <p:cBhvr>
                                        <p:cTn id="31" dur="2000"/>
                                        <p:tgtEl>
                                          <p:spTgt spid="649"/>
                                        </p:tgtEl>
                                      </p:cBhvr>
                                    </p:animEffect>
                                  </p:childTnLst>
                                </p:cTn>
                              </p:par>
                            </p:childTnLst>
                          </p:cTn>
                        </p:par>
                        <p:par>
                          <p:cTn id="32" fill="hold">
                            <p:stCondLst>
                              <p:cond delay="4500"/>
                            </p:stCondLst>
                            <p:childTnLst>
                              <p:par>
                                <p:cTn id="33" presetID="2" presetClass="entr" presetSubtype="4" fill="hold" grpId="0" nodeType="afterEffect">
                                  <p:stCondLst>
                                    <p:cond delay="0"/>
                                  </p:stCondLst>
                                  <p:childTnLst>
                                    <p:set>
                                      <p:cBhvr>
                                        <p:cTn id="34" dur="indefinite" fill="hold"/>
                                        <p:tgtEl>
                                          <p:spTgt spid="652"/>
                                        </p:tgtEl>
                                        <p:attrNameLst>
                                          <p:attrName>style.visibility</p:attrName>
                                        </p:attrNameLst>
                                      </p:cBhvr>
                                      <p:to>
                                        <p:strVal val="visible"/>
                                      </p:to>
                                    </p:set>
                                    <p:anim calcmode="lin" valueType="num">
                                      <p:cBhvr>
                                        <p:cTn id="35" dur="500" fill="hold"/>
                                        <p:tgtEl>
                                          <p:spTgt spid="652"/>
                                        </p:tgtEl>
                                        <p:attrNameLst>
                                          <p:attrName>ppt_x</p:attrName>
                                        </p:attrNameLst>
                                      </p:cBhvr>
                                      <p:tavLst>
                                        <p:tav tm="0">
                                          <p:val>
                                            <p:strVal val="#ppt_x"/>
                                          </p:val>
                                        </p:tav>
                                        <p:tav tm="100000">
                                          <p:val>
                                            <p:strVal val="#ppt_x"/>
                                          </p:val>
                                        </p:tav>
                                      </p:tavLst>
                                    </p:anim>
                                    <p:anim calcmode="lin" valueType="num">
                                      <p:cBhvr>
                                        <p:cTn id="36"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49" grpId="0" animBg="1" advAuto="0"/>
      <p:bldP spid="652"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t>PART.</a:t>
            </a:r>
            <a:r>
              <a:rPr lang="en-US"/>
              <a:t>3</a:t>
            </a:r>
            <a:endParaRPr lang="en-US"/>
          </a:p>
        </p:txBody>
      </p:sp>
      <p:sp>
        <p:nvSpPr>
          <p:cNvPr id="649" name="矩形 1"/>
          <p:cNvSpPr txBox="1"/>
          <p:nvPr/>
        </p:nvSpPr>
        <p:spPr>
          <a:xfrm>
            <a:off x="920593" y="1271398"/>
            <a:ext cx="10447017" cy="1148685"/>
          </a:xfrm>
          <a:prstGeom prst="rect">
            <a:avLst/>
          </a:prstGeom>
          <a:ln w="12700">
            <a:miter lim="400000"/>
          </a:ln>
        </p:spPr>
        <p:txBody>
          <a:bodyPr lIns="45719" rIns="45719">
            <a:noAutofit/>
          </a:bodyPr>
          <a:lstStyle>
            <a:lvl1pPr>
              <a:lnSpc>
                <a:spcPct val="150000"/>
              </a:lnSpc>
              <a:defRPr sz="1100"/>
            </a:lvl1pPr>
          </a:lstStyle>
          <a:p>
            <a:r>
              <a:rPr lang="zh-CN" altLang="en-US" sz="1600" dirty="0"/>
              <a:t>我们基于</a:t>
            </a:r>
            <a:r>
              <a:rPr lang="en-US" altLang="zh-CN" sz="1600" dirty="0"/>
              <a:t>WBS</a:t>
            </a:r>
            <a:r>
              <a:rPr lang="zh-CN" altLang="en-US" sz="1600" dirty="0"/>
              <a:t>，综合使用德尔菲技术和三点技术，对最可能情况、最悲观情况、最乐观情况都进行了三轮预测估计，最终得到项目预测持续时间为</a:t>
            </a:r>
            <a:r>
              <a:rPr lang="en-US" altLang="zh-CN" sz="1600" dirty="0"/>
              <a:t>75</a:t>
            </a:r>
            <a:r>
              <a:rPr lang="zh-CN" altLang="en-US" sz="1600" dirty="0"/>
              <a:t>天。绘制出本项目的网络拓扑图如下所示，其中关键路径由红色标出。</a:t>
            </a:r>
            <a:endParaRPr lang="zh-CN" altLang="en-US" sz="1600" dirty="0"/>
          </a:p>
        </p:txBody>
      </p:sp>
      <p:sp>
        <p:nvSpPr>
          <p:cNvPr id="652" name="矩形 18"/>
          <p:cNvSpPr txBox="1"/>
          <p:nvPr/>
        </p:nvSpPr>
        <p:spPr>
          <a:xfrm>
            <a:off x="4450714" y="729371"/>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Project Network Schedule</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9" name="图片 8"/>
          <p:cNvPicPr>
            <a:picLocks noChangeAspect="1"/>
          </p:cNvPicPr>
          <p:nvPr/>
        </p:nvPicPr>
        <p:blipFill>
          <a:blip r:embed="rId1"/>
          <a:stretch>
            <a:fillRect/>
          </a:stretch>
        </p:blipFill>
        <p:spPr>
          <a:xfrm>
            <a:off x="341629" y="2401490"/>
            <a:ext cx="11506835" cy="2647049"/>
          </a:xfrm>
          <a:prstGeom prst="rect">
            <a:avLst/>
          </a:prstGeom>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indefinite" fill="hold"/>
                                        <p:tgtEl>
                                          <p:spTgt spid="649"/>
                                        </p:tgtEl>
                                        <p:attrNameLst>
                                          <p:attrName>style.visibility</p:attrName>
                                        </p:attrNameLst>
                                      </p:cBhvr>
                                      <p:to>
                                        <p:strVal val="visible"/>
                                      </p:to>
                                    </p:set>
                                    <p:animEffect transition="in" filter="box(in)">
                                      <p:cBhvr>
                                        <p:cTn id="31" dur="2000"/>
                                        <p:tgtEl>
                                          <p:spTgt spid="649"/>
                                        </p:tgtEl>
                                      </p:cBhvr>
                                    </p:animEffect>
                                  </p:childTnLst>
                                </p:cTn>
                              </p:par>
                            </p:childTnLst>
                          </p:cTn>
                        </p:par>
                        <p:par>
                          <p:cTn id="32" fill="hold">
                            <p:stCondLst>
                              <p:cond delay="4500"/>
                            </p:stCondLst>
                            <p:childTnLst>
                              <p:par>
                                <p:cTn id="33" presetID="2" presetClass="entr" presetSubtype="4" fill="hold" grpId="0" nodeType="afterEffect">
                                  <p:stCondLst>
                                    <p:cond delay="0"/>
                                  </p:stCondLst>
                                  <p:childTnLst>
                                    <p:set>
                                      <p:cBhvr>
                                        <p:cTn id="34" dur="indefinite" fill="hold"/>
                                        <p:tgtEl>
                                          <p:spTgt spid="652"/>
                                        </p:tgtEl>
                                        <p:attrNameLst>
                                          <p:attrName>style.visibility</p:attrName>
                                        </p:attrNameLst>
                                      </p:cBhvr>
                                      <p:to>
                                        <p:strVal val="visible"/>
                                      </p:to>
                                    </p:set>
                                    <p:anim calcmode="lin" valueType="num">
                                      <p:cBhvr>
                                        <p:cTn id="35" dur="500" fill="hold"/>
                                        <p:tgtEl>
                                          <p:spTgt spid="652"/>
                                        </p:tgtEl>
                                        <p:attrNameLst>
                                          <p:attrName>ppt_x</p:attrName>
                                        </p:attrNameLst>
                                      </p:cBhvr>
                                      <p:tavLst>
                                        <p:tav tm="0">
                                          <p:val>
                                            <p:strVal val="#ppt_x"/>
                                          </p:val>
                                        </p:tav>
                                        <p:tav tm="100000">
                                          <p:val>
                                            <p:strVal val="#ppt_x"/>
                                          </p:val>
                                        </p:tav>
                                      </p:tavLst>
                                    </p:anim>
                                    <p:anim calcmode="lin" valueType="num">
                                      <p:cBhvr>
                                        <p:cTn id="36"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49" grpId="0" animBg="1" advAuto="0"/>
      <p:bldP spid="652"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4096006" y="3029214"/>
            <a:ext cx="4401846"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a:t>4. T</a:t>
            </a:r>
            <a:r>
              <a:rPr lang="en-US" altLang="zh-CN" sz="4000" dirty="0"/>
              <a:t>eam Management</a:t>
            </a:r>
            <a:endParaRPr sz="40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2" grpId="0" animBg="1" advAuto="0"/>
      <p:bldP spid="125"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130" name="组合 7"/>
          <p:cNvGrpSpPr/>
          <p:nvPr/>
        </p:nvGrpSpPr>
        <p:grpSpPr>
          <a:xfrm>
            <a:off x="293052" y="344487"/>
            <a:ext cx="1458279" cy="1457961"/>
            <a:chOff x="0" y="0"/>
            <a:chExt cx="1458277" cy="1457960"/>
          </a:xfrm>
        </p:grpSpPr>
        <p:sp>
          <p:nvSpPr>
            <p:cNvPr id="128"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29"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33" name="组合 8"/>
          <p:cNvGrpSpPr/>
          <p:nvPr/>
        </p:nvGrpSpPr>
        <p:grpSpPr>
          <a:xfrm>
            <a:off x="10541000" y="344487"/>
            <a:ext cx="1458278" cy="1457961"/>
            <a:chOff x="0" y="0"/>
            <a:chExt cx="1458277" cy="1457960"/>
          </a:xfrm>
        </p:grpSpPr>
        <p:sp>
          <p:nvSpPr>
            <p:cNvPr id="131"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2"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36" name="组合 11"/>
          <p:cNvGrpSpPr/>
          <p:nvPr/>
        </p:nvGrpSpPr>
        <p:grpSpPr>
          <a:xfrm>
            <a:off x="293687" y="5150167"/>
            <a:ext cx="1458279" cy="1457961"/>
            <a:chOff x="0" y="0"/>
            <a:chExt cx="1458277" cy="1457960"/>
          </a:xfrm>
        </p:grpSpPr>
        <p:sp>
          <p:nvSpPr>
            <p:cNvPr id="134"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5"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39" name="组合 14"/>
          <p:cNvGrpSpPr/>
          <p:nvPr/>
        </p:nvGrpSpPr>
        <p:grpSpPr>
          <a:xfrm>
            <a:off x="10497819" y="5111432"/>
            <a:ext cx="1458279" cy="1457961"/>
            <a:chOff x="0" y="0"/>
            <a:chExt cx="1458277" cy="1457960"/>
          </a:xfrm>
        </p:grpSpPr>
        <p:sp>
          <p:nvSpPr>
            <p:cNvPr id="137"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8"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40"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t>PART.</a:t>
            </a:r>
            <a:r>
              <a:rPr lang="en-US"/>
              <a:t>4</a:t>
            </a:r>
            <a:endParaRPr lang="en-US"/>
          </a:p>
        </p:txBody>
      </p:sp>
      <p:sp>
        <p:nvSpPr>
          <p:cNvPr id="141" name="Шестиугольник 3"/>
          <p:cNvSpPr/>
          <p:nvPr/>
        </p:nvSpPr>
        <p:spPr>
          <a:xfrm>
            <a:off x="6211074" y="1363740"/>
            <a:ext cx="2010133" cy="17328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69565B"/>
          </a:solidFill>
          <a:ln w="12700">
            <a:miter lim="400000"/>
          </a:ln>
        </p:spPr>
        <p:txBody>
          <a:bodyPr lIns="45719" rIns="45719" anchor="ctr"/>
          <a:lstStyle/>
          <a:p>
            <a:pPr algn="ctr">
              <a:defRPr>
                <a:solidFill>
                  <a:srgbClr val="FFFFFF"/>
                </a:solidFill>
              </a:defRPr>
            </a:pPr>
          </a:p>
        </p:txBody>
      </p:sp>
      <p:sp>
        <p:nvSpPr>
          <p:cNvPr id="142" name="Шестиугольник 4"/>
          <p:cNvSpPr/>
          <p:nvPr/>
        </p:nvSpPr>
        <p:spPr>
          <a:xfrm>
            <a:off x="6230520" y="3199017"/>
            <a:ext cx="2010133" cy="17328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69565B"/>
          </a:solidFill>
          <a:ln w="12700">
            <a:miter lim="400000"/>
          </a:ln>
        </p:spPr>
        <p:txBody>
          <a:bodyPr lIns="45719" rIns="45719" anchor="ctr"/>
          <a:lstStyle/>
          <a:p>
            <a:pPr algn="ctr">
              <a:defRPr>
                <a:solidFill>
                  <a:srgbClr val="FFFFFF"/>
                </a:solidFill>
              </a:defRPr>
            </a:pPr>
            <a:endParaRPr dirty="0"/>
          </a:p>
        </p:txBody>
      </p:sp>
      <p:sp>
        <p:nvSpPr>
          <p:cNvPr id="144" name="Шестиугольник 6"/>
          <p:cNvSpPr/>
          <p:nvPr/>
        </p:nvSpPr>
        <p:spPr>
          <a:xfrm>
            <a:off x="7873826" y="2273002"/>
            <a:ext cx="2010133" cy="17328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F7F92">
              <a:alpha val="79000"/>
            </a:srgbClr>
          </a:solidFill>
          <a:ln w="12700">
            <a:miter lim="400000"/>
          </a:ln>
        </p:spPr>
        <p:txBody>
          <a:bodyPr lIns="45719" rIns="45719" anchor="ctr"/>
          <a:lstStyle/>
          <a:p>
            <a:pPr algn="ctr">
              <a:defRPr>
                <a:solidFill>
                  <a:srgbClr val="FFFFFF"/>
                </a:solidFill>
              </a:defRPr>
            </a:pPr>
          </a:p>
        </p:txBody>
      </p:sp>
      <p:sp>
        <p:nvSpPr>
          <p:cNvPr id="145" name="Прямоугольник 7"/>
          <p:cNvSpPr txBox="1"/>
          <p:nvPr/>
        </p:nvSpPr>
        <p:spPr>
          <a:xfrm>
            <a:off x="6854656" y="1814678"/>
            <a:ext cx="722968" cy="828041"/>
          </a:xfrm>
          <a:prstGeom prst="rect">
            <a:avLst/>
          </a:prstGeom>
          <a:ln w="12700">
            <a:miter lim="400000"/>
          </a:ln>
        </p:spPr>
        <p:txBody>
          <a:bodyPr wrap="none" lIns="45719" rIns="45719">
            <a:spAutoFit/>
          </a:bodyPr>
          <a:lstStyle>
            <a:lvl1pPr algn="ctr">
              <a:defRPr sz="4800">
                <a:solidFill>
                  <a:srgbClr val="FFFFFF"/>
                </a:solidFill>
                <a:latin typeface="FontAwesome"/>
                <a:ea typeface="FontAwesome"/>
                <a:cs typeface="FontAwesome"/>
                <a:sym typeface="FontAwesome"/>
              </a:defRPr>
            </a:lvl1pPr>
          </a:lstStyle>
          <a:p>
            <a:r>
              <a:t>@</a:t>
            </a:r>
          </a:p>
        </p:txBody>
      </p:sp>
      <p:sp>
        <p:nvSpPr>
          <p:cNvPr id="147" name="Прямоугольник 9"/>
          <p:cNvSpPr txBox="1"/>
          <p:nvPr/>
        </p:nvSpPr>
        <p:spPr>
          <a:xfrm>
            <a:off x="6923404" y="3579327"/>
            <a:ext cx="544374" cy="828041"/>
          </a:xfrm>
          <a:prstGeom prst="rect">
            <a:avLst/>
          </a:prstGeom>
          <a:ln w="12700">
            <a:miter lim="400000"/>
          </a:ln>
        </p:spPr>
        <p:txBody>
          <a:bodyPr wrap="none" lIns="45719" rIns="45719">
            <a:spAutoFit/>
          </a:bodyPr>
          <a:lstStyle>
            <a:lvl1pPr algn="ctr">
              <a:defRPr sz="4800">
                <a:solidFill>
                  <a:srgbClr val="FFFFFF"/>
                </a:solidFill>
                <a:latin typeface="FontAwesome"/>
                <a:ea typeface="FontAwesome"/>
                <a:cs typeface="FontAwesome"/>
                <a:sym typeface="FontAwesome"/>
              </a:defRPr>
            </a:lvl1pPr>
          </a:lstStyle>
          <a:p>
            <a:r>
              <a:rPr dirty="0"/>
              <a:t>Ñ</a:t>
            </a:r>
            <a:endParaRPr dirty="0"/>
          </a:p>
        </p:txBody>
      </p:sp>
      <p:sp>
        <p:nvSpPr>
          <p:cNvPr id="148" name="Прямоугольник 10"/>
          <p:cNvSpPr txBox="1"/>
          <p:nvPr/>
        </p:nvSpPr>
        <p:spPr>
          <a:xfrm>
            <a:off x="8607481" y="2681115"/>
            <a:ext cx="510739" cy="828041"/>
          </a:xfrm>
          <a:prstGeom prst="rect">
            <a:avLst/>
          </a:prstGeom>
          <a:ln w="12700">
            <a:miter lim="400000"/>
          </a:ln>
        </p:spPr>
        <p:txBody>
          <a:bodyPr wrap="none" lIns="45719" rIns="45719">
            <a:spAutoFit/>
          </a:bodyPr>
          <a:lstStyle>
            <a:lvl1pPr algn="ctr">
              <a:defRPr sz="4800">
                <a:solidFill>
                  <a:srgbClr val="FFFFFF"/>
                </a:solidFill>
                <a:latin typeface="FontAwesome"/>
                <a:ea typeface="FontAwesome"/>
                <a:cs typeface="FontAwesome"/>
                <a:sym typeface="FontAwesome"/>
              </a:defRPr>
            </a:lvl1pPr>
          </a:lstStyle>
          <a:p>
            <a:r>
              <a:t>Ã</a:t>
            </a:r>
          </a:p>
        </p:txBody>
      </p:sp>
      <p:sp>
        <p:nvSpPr>
          <p:cNvPr id="149" name="Прямоугольник 15"/>
          <p:cNvSpPr txBox="1"/>
          <p:nvPr/>
        </p:nvSpPr>
        <p:spPr>
          <a:xfrm>
            <a:off x="7322372" y="2637506"/>
            <a:ext cx="358413" cy="370841"/>
          </a:xfrm>
          <a:prstGeom prst="rect">
            <a:avLst/>
          </a:prstGeom>
          <a:ln w="12700">
            <a:miter lim="400000"/>
          </a:ln>
        </p:spPr>
        <p:txBody>
          <a:bodyPr wrap="none" lIns="45719" rIns="45719">
            <a:spAutoFit/>
          </a:bodyPr>
          <a:lstStyle>
            <a:lvl1pPr>
              <a:defRPr>
                <a:solidFill>
                  <a:srgbClr val="FFFFFF"/>
                </a:solidFill>
                <a:latin typeface="Montserrat SemiBold"/>
                <a:ea typeface="Montserrat SemiBold"/>
                <a:cs typeface="Montserrat SemiBold"/>
                <a:sym typeface="Montserrat SemiBold"/>
              </a:defRPr>
            </a:lvl1pPr>
          </a:lstStyle>
          <a:p>
            <a:r>
              <a:t>01</a:t>
            </a:r>
          </a:p>
        </p:txBody>
      </p:sp>
      <p:sp>
        <p:nvSpPr>
          <p:cNvPr id="150" name="Прямоугольник 16"/>
          <p:cNvSpPr txBox="1"/>
          <p:nvPr/>
        </p:nvSpPr>
        <p:spPr>
          <a:xfrm>
            <a:off x="8969303" y="3574329"/>
            <a:ext cx="358414" cy="370841"/>
          </a:xfrm>
          <a:prstGeom prst="rect">
            <a:avLst/>
          </a:prstGeom>
          <a:ln w="12700">
            <a:miter lim="400000"/>
          </a:ln>
        </p:spPr>
        <p:txBody>
          <a:bodyPr wrap="none" lIns="45719" rIns="45719">
            <a:spAutoFit/>
          </a:bodyPr>
          <a:lstStyle>
            <a:lvl1pPr>
              <a:defRPr>
                <a:solidFill>
                  <a:srgbClr val="FFFFFF"/>
                </a:solidFill>
                <a:latin typeface="Montserrat SemiBold"/>
                <a:ea typeface="Montserrat SemiBold"/>
                <a:cs typeface="Montserrat SemiBold"/>
                <a:sym typeface="Montserrat SemiBold"/>
              </a:defRPr>
            </a:lvl1pPr>
          </a:lstStyle>
          <a:p>
            <a:r>
              <a:t>02</a:t>
            </a:r>
          </a:p>
        </p:txBody>
      </p:sp>
      <p:sp>
        <p:nvSpPr>
          <p:cNvPr id="151" name="Прямоугольник 17"/>
          <p:cNvSpPr txBox="1"/>
          <p:nvPr/>
        </p:nvSpPr>
        <p:spPr>
          <a:xfrm>
            <a:off x="7322372" y="4514241"/>
            <a:ext cx="358413" cy="370841"/>
          </a:xfrm>
          <a:prstGeom prst="rect">
            <a:avLst/>
          </a:prstGeom>
          <a:ln w="12700">
            <a:miter lim="400000"/>
          </a:ln>
        </p:spPr>
        <p:txBody>
          <a:bodyPr wrap="none" lIns="45719" rIns="45719">
            <a:spAutoFit/>
          </a:bodyPr>
          <a:lstStyle>
            <a:lvl1pPr>
              <a:defRPr>
                <a:solidFill>
                  <a:srgbClr val="FFFFFF"/>
                </a:solidFill>
                <a:latin typeface="Montserrat SemiBold"/>
                <a:ea typeface="Montserrat SemiBold"/>
                <a:cs typeface="Montserrat SemiBold"/>
                <a:sym typeface="Montserrat SemiBold"/>
              </a:defRPr>
            </a:lvl1pPr>
          </a:lstStyle>
          <a:p>
            <a:r>
              <a:t>03</a:t>
            </a:r>
          </a:p>
        </p:txBody>
      </p:sp>
      <p:sp>
        <p:nvSpPr>
          <p:cNvPr id="153" name="矩形 29"/>
          <p:cNvSpPr txBox="1"/>
          <p:nvPr/>
        </p:nvSpPr>
        <p:spPr>
          <a:xfrm>
            <a:off x="8307632" y="4623811"/>
            <a:ext cx="3434164" cy="582655"/>
          </a:xfrm>
          <a:prstGeom prst="rect">
            <a:avLst/>
          </a:prstGeom>
          <a:ln w="12700">
            <a:miter lim="400000"/>
          </a:ln>
        </p:spPr>
        <p:txBody>
          <a:bodyPr lIns="45719" rIns="45719">
            <a:noAutofit/>
          </a:bodyPr>
          <a:lstStyle>
            <a:lvl1pPr>
              <a:lnSpc>
                <a:spcPct val="150000"/>
              </a:lnSpc>
              <a:defRPr sz="1100"/>
            </a:lvl1pPr>
          </a:lstStyle>
          <a:p>
            <a:r>
              <a:rPr lang="zh-CN" altLang="en-US" sz="1000" dirty="0"/>
              <a:t>团队会议是团队合作必不可少的一部分，不论是进度推进、方案制定还是解决冲突等都需要召开团队会议来进行充分的讨论，以得出最优结论。</a:t>
            </a:r>
            <a:endParaRPr lang="zh-CN" altLang="en-US" sz="1000" dirty="0"/>
          </a:p>
        </p:txBody>
      </p:sp>
      <p:sp>
        <p:nvSpPr>
          <p:cNvPr id="154" name="矩形 30"/>
          <p:cNvSpPr txBox="1"/>
          <p:nvPr/>
        </p:nvSpPr>
        <p:spPr>
          <a:xfrm>
            <a:off x="8307632" y="4366159"/>
            <a:ext cx="1323341" cy="338555"/>
          </a:xfrm>
          <a:prstGeom prst="rect">
            <a:avLst/>
          </a:prstGeom>
          <a:ln w="12700">
            <a:miter lim="400000"/>
          </a:ln>
        </p:spPr>
        <p:txBody>
          <a:bodyPr wrap="none" lIns="45719" rIns="45719">
            <a:normAutofit/>
          </a:bodyPr>
          <a:lstStyle>
            <a:lvl1pPr algn="just" defTabSz="831850">
              <a:defRPr sz="1455" b="1"/>
            </a:lvl1pPr>
          </a:lstStyle>
          <a:p>
            <a:r>
              <a:rPr lang="en-US" altLang="zh-CN" dirty="0"/>
              <a:t>Team Meeting</a:t>
            </a:r>
            <a:endParaRPr lang="en-US" altLang="zh-CN" dirty="0"/>
          </a:p>
        </p:txBody>
      </p:sp>
      <p:sp>
        <p:nvSpPr>
          <p:cNvPr id="155" name="矩形 31"/>
          <p:cNvSpPr txBox="1"/>
          <p:nvPr/>
        </p:nvSpPr>
        <p:spPr>
          <a:xfrm>
            <a:off x="8307632" y="1273164"/>
            <a:ext cx="3560370" cy="582655"/>
          </a:xfrm>
          <a:prstGeom prst="rect">
            <a:avLst/>
          </a:prstGeom>
          <a:ln w="12700">
            <a:miter lim="400000"/>
          </a:ln>
        </p:spPr>
        <p:txBody>
          <a:bodyPr lIns="45719" rIns="45719">
            <a:noAutofit/>
          </a:bodyPr>
          <a:lstStyle>
            <a:lvl1pPr>
              <a:lnSpc>
                <a:spcPct val="150000"/>
              </a:lnSpc>
              <a:defRPr sz="1100"/>
            </a:lvl1pPr>
          </a:lstStyle>
          <a:p>
            <a:r>
              <a:rPr lang="zh-CN" altLang="en-US" sz="1000" dirty="0"/>
              <a:t>在制定决策时，我们会让每个人轮流发表自己的意见和看法，在最终的方案得到所有团队成员的一致认可之后才予以通过。</a:t>
            </a:r>
            <a:endParaRPr lang="zh-CN" altLang="en-US" sz="1000" dirty="0"/>
          </a:p>
        </p:txBody>
      </p:sp>
      <p:sp>
        <p:nvSpPr>
          <p:cNvPr id="156" name="矩形 32"/>
          <p:cNvSpPr txBox="1"/>
          <p:nvPr/>
        </p:nvSpPr>
        <p:spPr>
          <a:xfrm>
            <a:off x="8307632" y="963137"/>
            <a:ext cx="1323341" cy="338555"/>
          </a:xfrm>
          <a:prstGeom prst="rect">
            <a:avLst/>
          </a:prstGeom>
          <a:ln w="12700">
            <a:miter lim="400000"/>
          </a:ln>
        </p:spPr>
        <p:txBody>
          <a:bodyPr wrap="none" lIns="45719" rIns="45719">
            <a:normAutofit/>
          </a:bodyPr>
          <a:lstStyle>
            <a:lvl1pPr algn="just" defTabSz="831850">
              <a:defRPr sz="1455" b="1"/>
            </a:lvl1pPr>
          </a:lstStyle>
          <a:p>
            <a:r>
              <a:rPr lang="en-US" altLang="zh-CN" dirty="0"/>
              <a:t>Decision Making</a:t>
            </a:r>
            <a:endParaRPr lang="en-US" altLang="zh-CN" dirty="0"/>
          </a:p>
        </p:txBody>
      </p:sp>
      <p:sp>
        <p:nvSpPr>
          <p:cNvPr id="158" name="矩形 34"/>
          <p:cNvSpPr txBox="1"/>
          <p:nvPr/>
        </p:nvSpPr>
        <p:spPr>
          <a:xfrm>
            <a:off x="2484039" y="978120"/>
            <a:ext cx="1323341" cy="338555"/>
          </a:xfrm>
          <a:prstGeom prst="rect">
            <a:avLst/>
          </a:prstGeom>
          <a:ln w="12700">
            <a:miter lim="400000"/>
          </a:ln>
        </p:spPr>
        <p:txBody>
          <a:bodyPr wrap="none" lIns="45719" rIns="45719">
            <a:normAutofit/>
          </a:bodyPr>
          <a:lstStyle>
            <a:lvl1pPr algn="just" defTabSz="831850">
              <a:defRPr sz="1455" b="1"/>
            </a:lvl1pPr>
          </a:lstStyle>
          <a:p>
            <a:r>
              <a:rPr lang="en-US" altLang="zh-CN" sz="1600" dirty="0"/>
              <a:t>Team Structure</a:t>
            </a:r>
            <a:endParaRPr lang="en-US" altLang="zh-CN" sz="1600" dirty="0"/>
          </a:p>
        </p:txBody>
      </p:sp>
      <p:sp>
        <p:nvSpPr>
          <p:cNvPr id="159" name="矩形 35"/>
          <p:cNvSpPr txBox="1"/>
          <p:nvPr/>
        </p:nvSpPr>
        <p:spPr>
          <a:xfrm>
            <a:off x="9864513" y="2430995"/>
            <a:ext cx="1877239" cy="1732874"/>
          </a:xfrm>
          <a:prstGeom prst="rect">
            <a:avLst/>
          </a:prstGeom>
          <a:ln w="12700">
            <a:miter lim="400000"/>
          </a:ln>
        </p:spPr>
        <p:txBody>
          <a:bodyPr lIns="45719" rIns="45719">
            <a:noAutofit/>
          </a:bodyPr>
          <a:lstStyle>
            <a:lvl1pPr>
              <a:lnSpc>
                <a:spcPct val="150000"/>
              </a:lnSpc>
              <a:defRPr sz="1100"/>
            </a:lvl1pPr>
          </a:lstStyle>
          <a:p>
            <a:r>
              <a:rPr lang="zh-CN" altLang="en-US" sz="1000" dirty="0"/>
              <a:t>发生冲突时，我们会让持有不同意见的成员发表各自的看法，找出他们各自的可行性和局限性。最终由团队成员一起找到一个比较折衷的解决方法，以期最大限度地综合每个想法的优势。</a:t>
            </a:r>
            <a:endParaRPr lang="zh-CN" altLang="en-US" sz="1000" dirty="0"/>
          </a:p>
        </p:txBody>
      </p:sp>
      <p:sp>
        <p:nvSpPr>
          <p:cNvPr id="160" name="矩形 36"/>
          <p:cNvSpPr txBox="1"/>
          <p:nvPr/>
        </p:nvSpPr>
        <p:spPr>
          <a:xfrm>
            <a:off x="9863843" y="2169680"/>
            <a:ext cx="1323341" cy="338555"/>
          </a:xfrm>
          <a:prstGeom prst="rect">
            <a:avLst/>
          </a:prstGeom>
          <a:ln w="12700">
            <a:miter lim="400000"/>
          </a:ln>
        </p:spPr>
        <p:txBody>
          <a:bodyPr wrap="none" lIns="45719" rIns="45719">
            <a:normAutofit/>
          </a:bodyPr>
          <a:lstStyle>
            <a:lvl1pPr algn="just" defTabSz="831850">
              <a:defRPr sz="1455" b="1"/>
            </a:lvl1pPr>
          </a:lstStyle>
          <a:p>
            <a:r>
              <a:rPr lang="en-US" altLang="zh-CN" dirty="0"/>
              <a:t>Conflict Resolution</a:t>
            </a:r>
            <a:endParaRPr lang="en-US" altLang="zh-CN" dirty="0"/>
          </a:p>
        </p:txBody>
      </p:sp>
      <p:pic>
        <p:nvPicPr>
          <p:cNvPr id="3" name="图片 2"/>
          <p:cNvPicPr>
            <a:picLocks noChangeAspect="1"/>
          </p:cNvPicPr>
          <p:nvPr/>
        </p:nvPicPr>
        <p:blipFill>
          <a:blip r:embed="rId1"/>
          <a:stretch>
            <a:fillRect/>
          </a:stretch>
        </p:blipFill>
        <p:spPr>
          <a:xfrm>
            <a:off x="782684" y="1442138"/>
            <a:ext cx="4726053" cy="3973088"/>
          </a:xfrm>
          <a:prstGeom prst="rect">
            <a:avLst/>
          </a:prstGeom>
        </p:spPr>
      </p:pic>
      <p:grpSp>
        <p:nvGrpSpPr>
          <p:cNvPr id="4" name="平行四边形 36"/>
          <p:cNvGrpSpPr/>
          <p:nvPr/>
        </p:nvGrpSpPr>
        <p:grpSpPr>
          <a:xfrm>
            <a:off x="5934213" y="5658476"/>
            <a:ext cx="2776318" cy="547387"/>
            <a:chOff x="0" y="23466"/>
            <a:chExt cx="2686623" cy="400107"/>
          </a:xfrm>
        </p:grpSpPr>
        <p:sp>
          <p:nvSpPr>
            <p:cNvPr id="5" name="形状"/>
            <p:cNvSpPr/>
            <p:nvPr/>
          </p:nvSpPr>
          <p:spPr>
            <a:xfrm>
              <a:off x="0" y="43172"/>
              <a:ext cx="2686623" cy="3606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845" y="0"/>
                  </a:lnTo>
                  <a:lnTo>
                    <a:pt x="21600" y="0"/>
                  </a:lnTo>
                  <a:lnTo>
                    <a:pt x="18755" y="21600"/>
                  </a:lnTo>
                  <a:close/>
                </a:path>
              </a:pathLst>
            </a:custGeom>
            <a:solidFill>
              <a:srgbClr val="9F7F92">
                <a:alpha val="85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 name="添加标题"/>
            <p:cNvSpPr txBox="1"/>
            <p:nvPr/>
          </p:nvSpPr>
          <p:spPr>
            <a:xfrm>
              <a:off x="104151" y="23466"/>
              <a:ext cx="2489138" cy="400107"/>
            </a:xfrm>
            <a:prstGeom prst="rect">
              <a:avLst/>
            </a:prstGeom>
            <a:noFill/>
            <a:ln w="12700" cap="flat">
              <a:noFill/>
              <a:miter lim="400000"/>
            </a:ln>
            <a:effectLst/>
          </p:spPr>
          <p:txBody>
            <a:bodyPr wrap="square" lIns="45719" tIns="45719" rIns="45719" bIns="45719" numCol="1" anchor="ctr">
              <a:spAutoFit/>
            </a:bodyPr>
            <a:lstStyle>
              <a:lvl1pPr algn="ctr">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C</a:t>
              </a:r>
              <a:r>
                <a:rPr lang="en-US" altLang="zh-CN" dirty="0"/>
                <a:t>ommunication!</a:t>
              </a:r>
              <a:endParaRPr dirty="0"/>
            </a:p>
          </p:txBody>
        </p:sp>
      </p:gr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7"/>
                                        </p:tgtEl>
                                        <p:attrNameLst>
                                          <p:attrName>style.visibility</p:attrName>
                                        </p:attrNameLst>
                                      </p:cBhvr>
                                      <p:to>
                                        <p:strVal val="visible"/>
                                      </p:to>
                                    </p:set>
                                    <p:animEffect transition="in" filter="dissolve">
                                      <p:cBhvr>
                                        <p:cTn id="7" dur="500"/>
                                        <p:tgtEl>
                                          <p:spTgt spid="127"/>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130"/>
                                        </p:tgtEl>
                                        <p:attrNameLst>
                                          <p:attrName>style.visibility</p:attrName>
                                        </p:attrNameLst>
                                      </p:cBhvr>
                                      <p:to>
                                        <p:strVal val="visible"/>
                                      </p:to>
                                    </p:set>
                                    <p:anim calcmode="lin" valueType="num">
                                      <p:cBhvr>
                                        <p:cTn id="11" dur="500" fill="hold"/>
                                        <p:tgtEl>
                                          <p:spTgt spid="130"/>
                                        </p:tgtEl>
                                        <p:attrNameLst>
                                          <p:attrName>ppt_w</p:attrName>
                                        </p:attrNameLst>
                                      </p:cBhvr>
                                      <p:tavLst>
                                        <p:tav tm="0">
                                          <p:val>
                                            <p:fltVal val="0"/>
                                          </p:val>
                                        </p:tav>
                                        <p:tav tm="100000">
                                          <p:val>
                                            <p:strVal val="#ppt_w"/>
                                          </p:val>
                                        </p:tav>
                                      </p:tavLst>
                                    </p:anim>
                                    <p:anim calcmode="lin" valueType="num">
                                      <p:cBhvr>
                                        <p:cTn id="12" dur="500" fill="hold"/>
                                        <p:tgtEl>
                                          <p:spTgt spid="130"/>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136"/>
                                        </p:tgtEl>
                                        <p:attrNameLst>
                                          <p:attrName>style.visibility</p:attrName>
                                        </p:attrNameLst>
                                      </p:cBhvr>
                                      <p:to>
                                        <p:strVal val="visible"/>
                                      </p:to>
                                    </p:set>
                                    <p:anim calcmode="lin" valueType="num">
                                      <p:cBhvr>
                                        <p:cTn id="16" dur="500" fill="hold"/>
                                        <p:tgtEl>
                                          <p:spTgt spid="136"/>
                                        </p:tgtEl>
                                        <p:attrNameLst>
                                          <p:attrName>ppt_w</p:attrName>
                                        </p:attrNameLst>
                                      </p:cBhvr>
                                      <p:tavLst>
                                        <p:tav tm="0">
                                          <p:val>
                                            <p:fltVal val="0"/>
                                          </p:val>
                                        </p:tav>
                                        <p:tav tm="100000">
                                          <p:val>
                                            <p:strVal val="#ppt_w"/>
                                          </p:val>
                                        </p:tav>
                                      </p:tavLst>
                                    </p:anim>
                                    <p:anim calcmode="lin" valueType="num">
                                      <p:cBhvr>
                                        <p:cTn id="17" dur="500" fill="hold"/>
                                        <p:tgtEl>
                                          <p:spTgt spid="136"/>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139"/>
                                        </p:tgtEl>
                                        <p:attrNameLst>
                                          <p:attrName>style.visibility</p:attrName>
                                        </p:attrNameLst>
                                      </p:cBhvr>
                                      <p:to>
                                        <p:strVal val="visible"/>
                                      </p:to>
                                    </p:set>
                                    <p:anim calcmode="lin" valueType="num">
                                      <p:cBhvr>
                                        <p:cTn id="21" dur="500" fill="hold"/>
                                        <p:tgtEl>
                                          <p:spTgt spid="139"/>
                                        </p:tgtEl>
                                        <p:attrNameLst>
                                          <p:attrName>ppt_w</p:attrName>
                                        </p:attrNameLst>
                                      </p:cBhvr>
                                      <p:tavLst>
                                        <p:tav tm="0">
                                          <p:val>
                                            <p:fltVal val="0"/>
                                          </p:val>
                                        </p:tav>
                                        <p:tav tm="100000">
                                          <p:val>
                                            <p:strVal val="#ppt_w"/>
                                          </p:val>
                                        </p:tav>
                                      </p:tavLst>
                                    </p:anim>
                                    <p:anim calcmode="lin" valueType="num">
                                      <p:cBhvr>
                                        <p:cTn id="22" dur="500" fill="hold"/>
                                        <p:tgtEl>
                                          <p:spTgt spid="139"/>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133"/>
                                        </p:tgtEl>
                                        <p:attrNameLst>
                                          <p:attrName>style.visibility</p:attrName>
                                        </p:attrNameLst>
                                      </p:cBhvr>
                                      <p:to>
                                        <p:strVal val="visible"/>
                                      </p:to>
                                    </p:set>
                                    <p:anim calcmode="lin" valueType="num">
                                      <p:cBhvr>
                                        <p:cTn id="26" dur="500" fill="hold"/>
                                        <p:tgtEl>
                                          <p:spTgt spid="133"/>
                                        </p:tgtEl>
                                        <p:attrNameLst>
                                          <p:attrName>ppt_w</p:attrName>
                                        </p:attrNameLst>
                                      </p:cBhvr>
                                      <p:tavLst>
                                        <p:tav tm="0">
                                          <p:val>
                                            <p:fltVal val="0"/>
                                          </p:val>
                                        </p:tav>
                                        <p:tav tm="100000">
                                          <p:val>
                                            <p:strVal val="#ppt_w"/>
                                          </p:val>
                                        </p:tav>
                                      </p:tavLst>
                                    </p:anim>
                                    <p:anim calcmode="lin" valueType="num">
                                      <p:cBhvr>
                                        <p:cTn id="27" dur="500" fill="hold"/>
                                        <p:tgtEl>
                                          <p:spTgt spid="133"/>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indefinite" fill="hold"/>
                                        <p:tgtEl>
                                          <p:spTgt spid="141"/>
                                        </p:tgtEl>
                                        <p:attrNameLst>
                                          <p:attrName>style.visibility</p:attrName>
                                        </p:attrNameLst>
                                      </p:cBhvr>
                                      <p:to>
                                        <p:strVal val="visible"/>
                                      </p:to>
                                    </p:set>
                                    <p:animEffect transition="in" filter="wipe(up)">
                                      <p:cBhvr>
                                        <p:cTn id="31" dur="400"/>
                                        <p:tgtEl>
                                          <p:spTgt spid="141"/>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indefinite" fill="hold"/>
                                        <p:tgtEl>
                                          <p:spTgt spid="145"/>
                                        </p:tgtEl>
                                        <p:attrNameLst>
                                          <p:attrName>style.visibility</p:attrName>
                                        </p:attrNameLst>
                                      </p:cBhvr>
                                      <p:to>
                                        <p:strVal val="visible"/>
                                      </p:to>
                                    </p:set>
                                    <p:animEffect transition="in" filter="wipe(up)">
                                      <p:cBhvr>
                                        <p:cTn id="35" dur="400"/>
                                        <p:tgtEl>
                                          <p:spTgt spid="145"/>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indefinite" fill="hold"/>
                                        <p:tgtEl>
                                          <p:spTgt spid="149"/>
                                        </p:tgtEl>
                                        <p:attrNameLst>
                                          <p:attrName>style.visibility</p:attrName>
                                        </p:attrNameLst>
                                      </p:cBhvr>
                                      <p:to>
                                        <p:strVal val="visible"/>
                                      </p:to>
                                    </p:set>
                                    <p:animEffect transition="in" filter="wipe(up)">
                                      <p:cBhvr>
                                        <p:cTn id="39" dur="400"/>
                                        <p:tgtEl>
                                          <p:spTgt spid="149"/>
                                        </p:tgtEl>
                                      </p:cBhvr>
                                    </p:animEffect>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indefinite" fill="hold"/>
                                        <p:tgtEl>
                                          <p:spTgt spid="144"/>
                                        </p:tgtEl>
                                        <p:attrNameLst>
                                          <p:attrName>style.visibility</p:attrName>
                                        </p:attrNameLst>
                                      </p:cBhvr>
                                      <p:to>
                                        <p:strVal val="visible"/>
                                      </p:to>
                                    </p:set>
                                    <p:animEffect transition="in" filter="wipe(up)">
                                      <p:cBhvr>
                                        <p:cTn id="43" dur="400"/>
                                        <p:tgtEl>
                                          <p:spTgt spid="144"/>
                                        </p:tgtEl>
                                      </p:cBhvr>
                                    </p:animEffec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indefinite" fill="hold"/>
                                        <p:tgtEl>
                                          <p:spTgt spid="148"/>
                                        </p:tgtEl>
                                        <p:attrNameLst>
                                          <p:attrName>style.visibility</p:attrName>
                                        </p:attrNameLst>
                                      </p:cBhvr>
                                      <p:to>
                                        <p:strVal val="visible"/>
                                      </p:to>
                                    </p:set>
                                    <p:animEffect transition="in" filter="wipe(up)">
                                      <p:cBhvr>
                                        <p:cTn id="47" dur="400"/>
                                        <p:tgtEl>
                                          <p:spTgt spid="148"/>
                                        </p:tgtEl>
                                      </p:cBhvr>
                                    </p:animEffect>
                                  </p:childTnLst>
                                </p:cTn>
                              </p:par>
                            </p:childTnLst>
                          </p:cTn>
                        </p:par>
                        <p:par>
                          <p:cTn id="48" fill="hold">
                            <p:stCondLst>
                              <p:cond delay="5000"/>
                            </p:stCondLst>
                            <p:childTnLst>
                              <p:par>
                                <p:cTn id="49" presetID="22" presetClass="entr" presetSubtype="1" fill="hold" grpId="0" nodeType="afterEffect">
                                  <p:stCondLst>
                                    <p:cond delay="0"/>
                                  </p:stCondLst>
                                  <p:childTnLst>
                                    <p:set>
                                      <p:cBhvr>
                                        <p:cTn id="50" dur="indefinite" fill="hold"/>
                                        <p:tgtEl>
                                          <p:spTgt spid="150"/>
                                        </p:tgtEl>
                                        <p:attrNameLst>
                                          <p:attrName>style.visibility</p:attrName>
                                        </p:attrNameLst>
                                      </p:cBhvr>
                                      <p:to>
                                        <p:strVal val="visible"/>
                                      </p:to>
                                    </p:set>
                                    <p:animEffect transition="in" filter="wipe(up)">
                                      <p:cBhvr>
                                        <p:cTn id="51" dur="400"/>
                                        <p:tgtEl>
                                          <p:spTgt spid="150"/>
                                        </p:tgtEl>
                                      </p:cBhvr>
                                    </p:animEffect>
                                  </p:childTnLst>
                                </p:cTn>
                              </p:par>
                            </p:childTnLst>
                          </p:cTn>
                        </p:par>
                        <p:par>
                          <p:cTn id="52" fill="hold">
                            <p:stCondLst>
                              <p:cond delay="5500"/>
                            </p:stCondLst>
                            <p:childTnLst>
                              <p:par>
                                <p:cTn id="53" presetID="22" presetClass="entr" presetSubtype="1" fill="hold" grpId="0" nodeType="afterEffect">
                                  <p:stCondLst>
                                    <p:cond delay="0"/>
                                  </p:stCondLst>
                                  <p:childTnLst>
                                    <p:set>
                                      <p:cBhvr>
                                        <p:cTn id="54" dur="indefinite" fill="hold"/>
                                        <p:tgtEl>
                                          <p:spTgt spid="142"/>
                                        </p:tgtEl>
                                        <p:attrNameLst>
                                          <p:attrName>style.visibility</p:attrName>
                                        </p:attrNameLst>
                                      </p:cBhvr>
                                      <p:to>
                                        <p:strVal val="visible"/>
                                      </p:to>
                                    </p:set>
                                    <p:animEffect transition="in" filter="wipe(up)">
                                      <p:cBhvr>
                                        <p:cTn id="55" dur="400"/>
                                        <p:tgtEl>
                                          <p:spTgt spid="142"/>
                                        </p:tgtEl>
                                      </p:cBhvr>
                                    </p:animEffect>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indefinite" fill="hold"/>
                                        <p:tgtEl>
                                          <p:spTgt spid="151"/>
                                        </p:tgtEl>
                                        <p:attrNameLst>
                                          <p:attrName>style.visibility</p:attrName>
                                        </p:attrNameLst>
                                      </p:cBhvr>
                                      <p:to>
                                        <p:strVal val="visible"/>
                                      </p:to>
                                    </p:set>
                                    <p:animEffect transition="in" filter="wipe(up)">
                                      <p:cBhvr>
                                        <p:cTn id="59" dur="400"/>
                                        <p:tgtEl>
                                          <p:spTgt spid="151"/>
                                        </p:tgtEl>
                                      </p:cBhvr>
                                    </p:animEffect>
                                  </p:childTnLst>
                                </p:cTn>
                              </p:par>
                            </p:childTnLst>
                          </p:cTn>
                        </p:par>
                        <p:par>
                          <p:cTn id="60" fill="hold">
                            <p:stCondLst>
                              <p:cond delay="6500"/>
                            </p:stCondLst>
                            <p:childTnLst>
                              <p:par>
                                <p:cTn id="61" presetID="22" presetClass="entr" presetSubtype="1" fill="hold" grpId="0" nodeType="afterEffect">
                                  <p:stCondLst>
                                    <p:cond delay="0"/>
                                  </p:stCondLst>
                                  <p:childTnLst>
                                    <p:set>
                                      <p:cBhvr>
                                        <p:cTn id="62" dur="indefinite" fill="hold"/>
                                        <p:tgtEl>
                                          <p:spTgt spid="147"/>
                                        </p:tgtEl>
                                        <p:attrNameLst>
                                          <p:attrName>style.visibility</p:attrName>
                                        </p:attrNameLst>
                                      </p:cBhvr>
                                      <p:to>
                                        <p:strVal val="visible"/>
                                      </p:to>
                                    </p:set>
                                    <p:animEffect transition="in" filter="wipe(up)">
                                      <p:cBhvr>
                                        <p:cTn id="63" dur="400"/>
                                        <p:tgtEl>
                                          <p:spTgt spid="147"/>
                                        </p:tgtEl>
                                      </p:cBhvr>
                                    </p:animEffect>
                                  </p:childTnLst>
                                </p:cTn>
                              </p:par>
                            </p:childTnLst>
                          </p:cTn>
                        </p:par>
                        <p:par>
                          <p:cTn id="64" fill="hold">
                            <p:stCondLst>
                              <p:cond delay="7000"/>
                            </p:stCondLst>
                            <p:childTnLst>
                              <p:par>
                                <p:cTn id="65" presetID="4" presetClass="entr" presetSubtype="16" fill="hold" grpId="0" nodeType="afterEffect">
                                  <p:stCondLst>
                                    <p:cond delay="0"/>
                                  </p:stCondLst>
                                  <p:childTnLst>
                                    <p:set>
                                      <p:cBhvr>
                                        <p:cTn id="66" dur="indefinite" fill="hold"/>
                                        <p:tgtEl>
                                          <p:spTgt spid="153"/>
                                        </p:tgtEl>
                                        <p:attrNameLst>
                                          <p:attrName>style.visibility</p:attrName>
                                        </p:attrNameLst>
                                      </p:cBhvr>
                                      <p:to>
                                        <p:strVal val="visible"/>
                                      </p:to>
                                    </p:set>
                                    <p:animEffect transition="in" filter="box(in)">
                                      <p:cBhvr>
                                        <p:cTn id="67" dur="2000"/>
                                        <p:tgtEl>
                                          <p:spTgt spid="153"/>
                                        </p:tgtEl>
                                      </p:cBhvr>
                                    </p:animEffect>
                                  </p:childTnLst>
                                </p:cTn>
                              </p:par>
                            </p:childTnLst>
                          </p:cTn>
                        </p:par>
                        <p:par>
                          <p:cTn id="68" fill="hold">
                            <p:stCondLst>
                              <p:cond delay="9000"/>
                            </p:stCondLst>
                            <p:childTnLst>
                              <p:par>
                                <p:cTn id="69" presetID="4" presetClass="entr" presetSubtype="16" fill="hold" grpId="0" nodeType="afterEffect">
                                  <p:stCondLst>
                                    <p:cond delay="0"/>
                                  </p:stCondLst>
                                  <p:childTnLst>
                                    <p:set>
                                      <p:cBhvr>
                                        <p:cTn id="70" dur="indefinite" fill="hold"/>
                                        <p:tgtEl>
                                          <p:spTgt spid="154"/>
                                        </p:tgtEl>
                                        <p:attrNameLst>
                                          <p:attrName>style.visibility</p:attrName>
                                        </p:attrNameLst>
                                      </p:cBhvr>
                                      <p:to>
                                        <p:strVal val="visible"/>
                                      </p:to>
                                    </p:set>
                                    <p:animEffect transition="in" filter="box(in)">
                                      <p:cBhvr>
                                        <p:cTn id="71" dur="2000"/>
                                        <p:tgtEl>
                                          <p:spTgt spid="154"/>
                                        </p:tgtEl>
                                      </p:cBhvr>
                                    </p:animEffect>
                                  </p:childTnLst>
                                </p:cTn>
                              </p:par>
                            </p:childTnLst>
                          </p:cTn>
                        </p:par>
                        <p:par>
                          <p:cTn id="72" fill="hold">
                            <p:stCondLst>
                              <p:cond delay="11000"/>
                            </p:stCondLst>
                            <p:childTnLst>
                              <p:par>
                                <p:cTn id="73" presetID="4" presetClass="entr" presetSubtype="16" fill="hold" grpId="0" nodeType="afterEffect">
                                  <p:stCondLst>
                                    <p:cond delay="0"/>
                                  </p:stCondLst>
                                  <p:childTnLst>
                                    <p:set>
                                      <p:cBhvr>
                                        <p:cTn id="74" dur="indefinite" fill="hold"/>
                                        <p:tgtEl>
                                          <p:spTgt spid="155"/>
                                        </p:tgtEl>
                                        <p:attrNameLst>
                                          <p:attrName>style.visibility</p:attrName>
                                        </p:attrNameLst>
                                      </p:cBhvr>
                                      <p:to>
                                        <p:strVal val="visible"/>
                                      </p:to>
                                    </p:set>
                                    <p:animEffect transition="in" filter="box(in)">
                                      <p:cBhvr>
                                        <p:cTn id="75" dur="2000"/>
                                        <p:tgtEl>
                                          <p:spTgt spid="155"/>
                                        </p:tgtEl>
                                      </p:cBhvr>
                                    </p:animEffect>
                                  </p:childTnLst>
                                </p:cTn>
                              </p:par>
                            </p:childTnLst>
                          </p:cTn>
                        </p:par>
                        <p:par>
                          <p:cTn id="76" fill="hold">
                            <p:stCondLst>
                              <p:cond delay="13000"/>
                            </p:stCondLst>
                            <p:childTnLst>
                              <p:par>
                                <p:cTn id="77" presetID="4" presetClass="entr" presetSubtype="16" fill="hold" grpId="0" nodeType="afterEffect">
                                  <p:stCondLst>
                                    <p:cond delay="0"/>
                                  </p:stCondLst>
                                  <p:childTnLst>
                                    <p:set>
                                      <p:cBhvr>
                                        <p:cTn id="78" dur="indefinite" fill="hold"/>
                                        <p:tgtEl>
                                          <p:spTgt spid="156"/>
                                        </p:tgtEl>
                                        <p:attrNameLst>
                                          <p:attrName>style.visibility</p:attrName>
                                        </p:attrNameLst>
                                      </p:cBhvr>
                                      <p:to>
                                        <p:strVal val="visible"/>
                                      </p:to>
                                    </p:set>
                                    <p:animEffect transition="in" filter="box(in)">
                                      <p:cBhvr>
                                        <p:cTn id="79" dur="2000"/>
                                        <p:tgtEl>
                                          <p:spTgt spid="156"/>
                                        </p:tgtEl>
                                      </p:cBhvr>
                                    </p:animEffect>
                                  </p:childTnLst>
                                </p:cTn>
                              </p:par>
                            </p:childTnLst>
                          </p:cTn>
                        </p:par>
                        <p:par>
                          <p:cTn id="80" fill="hold">
                            <p:stCondLst>
                              <p:cond delay="15000"/>
                            </p:stCondLst>
                            <p:childTnLst>
                              <p:par>
                                <p:cTn id="81" presetID="4" presetClass="entr" presetSubtype="16" fill="hold" grpId="0" nodeType="afterEffect">
                                  <p:stCondLst>
                                    <p:cond delay="0"/>
                                  </p:stCondLst>
                                  <p:childTnLst>
                                    <p:set>
                                      <p:cBhvr>
                                        <p:cTn id="82" dur="indefinite" fill="hold"/>
                                        <p:tgtEl>
                                          <p:spTgt spid="158"/>
                                        </p:tgtEl>
                                        <p:attrNameLst>
                                          <p:attrName>style.visibility</p:attrName>
                                        </p:attrNameLst>
                                      </p:cBhvr>
                                      <p:to>
                                        <p:strVal val="visible"/>
                                      </p:to>
                                    </p:set>
                                    <p:animEffect transition="in" filter="box(in)">
                                      <p:cBhvr>
                                        <p:cTn id="83" dur="2000"/>
                                        <p:tgtEl>
                                          <p:spTgt spid="158"/>
                                        </p:tgtEl>
                                      </p:cBhvr>
                                    </p:animEffect>
                                  </p:childTnLst>
                                </p:cTn>
                              </p:par>
                            </p:childTnLst>
                          </p:cTn>
                        </p:par>
                        <p:par>
                          <p:cTn id="84" fill="hold">
                            <p:stCondLst>
                              <p:cond delay="17000"/>
                            </p:stCondLst>
                            <p:childTnLst>
                              <p:par>
                                <p:cTn id="85" presetID="4" presetClass="entr" presetSubtype="16" fill="hold" grpId="0" nodeType="afterEffect">
                                  <p:stCondLst>
                                    <p:cond delay="0"/>
                                  </p:stCondLst>
                                  <p:childTnLst>
                                    <p:set>
                                      <p:cBhvr>
                                        <p:cTn id="86" dur="indefinite" fill="hold"/>
                                        <p:tgtEl>
                                          <p:spTgt spid="159"/>
                                        </p:tgtEl>
                                        <p:attrNameLst>
                                          <p:attrName>style.visibility</p:attrName>
                                        </p:attrNameLst>
                                      </p:cBhvr>
                                      <p:to>
                                        <p:strVal val="visible"/>
                                      </p:to>
                                    </p:set>
                                    <p:animEffect transition="in" filter="box(in)">
                                      <p:cBhvr>
                                        <p:cTn id="87" dur="2000"/>
                                        <p:tgtEl>
                                          <p:spTgt spid="159"/>
                                        </p:tgtEl>
                                      </p:cBhvr>
                                    </p:animEffect>
                                  </p:childTnLst>
                                </p:cTn>
                              </p:par>
                            </p:childTnLst>
                          </p:cTn>
                        </p:par>
                        <p:par>
                          <p:cTn id="88" fill="hold">
                            <p:stCondLst>
                              <p:cond delay="19000"/>
                            </p:stCondLst>
                            <p:childTnLst>
                              <p:par>
                                <p:cTn id="89" presetID="4" presetClass="entr" presetSubtype="16" fill="hold" grpId="0" nodeType="afterEffect">
                                  <p:stCondLst>
                                    <p:cond delay="0"/>
                                  </p:stCondLst>
                                  <p:childTnLst>
                                    <p:set>
                                      <p:cBhvr>
                                        <p:cTn id="90" dur="indefinite" fill="hold"/>
                                        <p:tgtEl>
                                          <p:spTgt spid="160"/>
                                        </p:tgtEl>
                                        <p:attrNameLst>
                                          <p:attrName>style.visibility</p:attrName>
                                        </p:attrNameLst>
                                      </p:cBhvr>
                                      <p:to>
                                        <p:strVal val="visible"/>
                                      </p:to>
                                    </p:set>
                                    <p:animEffect transition="in" filter="box(in)">
                                      <p:cBhvr>
                                        <p:cTn id="91" dur="2000"/>
                                        <p:tgtEl>
                                          <p:spTgt spid="160"/>
                                        </p:tgtEl>
                                      </p:cBhvr>
                                    </p:animEffect>
                                  </p:childTnLst>
                                </p:cTn>
                              </p:par>
                            </p:childTnLst>
                          </p:cTn>
                        </p:par>
                        <p:par>
                          <p:cTn id="92" fill="hold">
                            <p:stCondLst>
                              <p:cond delay="21000"/>
                            </p:stCondLst>
                            <p:childTnLst>
                              <p:par>
                                <p:cTn id="93" presetID="2" presetClass="entr" presetSubtype="8" fill="hold" grpId="0" nodeType="afterEffect">
                                  <p:stCondLst>
                                    <p:cond delay="0"/>
                                  </p:stCondLst>
                                  <p:childTnLst>
                                    <p:set>
                                      <p:cBhvr>
                                        <p:cTn id="94" dur="indefinite" fill="hold"/>
                                        <p:tgtEl>
                                          <p:spTgt spid="4"/>
                                        </p:tgtEl>
                                        <p:attrNameLst>
                                          <p:attrName>style.visibility</p:attrName>
                                        </p:attrNameLst>
                                      </p:cBhvr>
                                      <p:to>
                                        <p:strVal val="visible"/>
                                      </p:to>
                                    </p:set>
                                    <p:anim calcmode="lin" valueType="num">
                                      <p:cBhvr>
                                        <p:cTn id="95" dur="500" fill="hold"/>
                                        <p:tgtEl>
                                          <p:spTgt spid="4"/>
                                        </p:tgtEl>
                                        <p:attrNameLst>
                                          <p:attrName>ppt_x</p:attrName>
                                        </p:attrNameLst>
                                      </p:cBhvr>
                                      <p:tavLst>
                                        <p:tav tm="0">
                                          <p:val>
                                            <p:strVal val="0-#ppt_w/2"/>
                                          </p:val>
                                        </p:tav>
                                        <p:tav tm="100000">
                                          <p:val>
                                            <p:strVal val="#ppt_x"/>
                                          </p:val>
                                        </p:tav>
                                      </p:tavLst>
                                    </p:anim>
                                    <p:anim calcmode="lin" valueType="num">
                                      <p:cBhvr>
                                        <p:cTn id="9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advAuto="0"/>
      <p:bldP spid="130" grpId="0" animBg="1" advAuto="0"/>
      <p:bldP spid="133" grpId="0" animBg="1" advAuto="0"/>
      <p:bldP spid="136" grpId="0" animBg="1" advAuto="0"/>
      <p:bldP spid="139" grpId="0" animBg="1" advAuto="0"/>
      <p:bldP spid="141" grpId="0" animBg="1" advAuto="0"/>
      <p:bldP spid="142" grpId="0" animBg="1" advAuto="0"/>
      <p:bldP spid="144" grpId="0" animBg="1" advAuto="0"/>
      <p:bldP spid="145" grpId="0" animBg="1" advAuto="0"/>
      <p:bldP spid="147" grpId="0" animBg="1" advAuto="0"/>
      <p:bldP spid="148" grpId="0" animBg="1" advAuto="0"/>
      <p:bldP spid="149" grpId="0" animBg="1" advAuto="0"/>
      <p:bldP spid="150" grpId="0" animBg="1" advAuto="0"/>
      <p:bldP spid="151" grpId="0" animBg="1" advAuto="0"/>
      <p:bldP spid="153" grpId="0" animBg="1" advAuto="0"/>
      <p:bldP spid="154" grpId="0" animBg="1" advAuto="0"/>
      <p:bldP spid="155" grpId="0" animBg="1" advAuto="0"/>
      <p:bldP spid="156" grpId="0" animBg="1" advAuto="0"/>
      <p:bldP spid="158" grpId="0" animBg="1" advAuto="0"/>
      <p:bldP spid="159" grpId="0" animBg="1" advAuto="0"/>
      <p:bldP spid="160" grpId="0" animBg="1" advAuto="0"/>
      <p:bldP spid="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4096006" y="3029214"/>
            <a:ext cx="4203074"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a:t>5</a:t>
            </a:r>
            <a:r>
              <a:rPr lang="en-US" sz="4000" dirty="0" smtClean="0"/>
              <a:t>. </a:t>
            </a:r>
            <a:r>
              <a:rPr lang="en-US" sz="4000" dirty="0" smtClean="0"/>
              <a:t>Project Launching</a:t>
            </a:r>
            <a:endParaRPr sz="40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2" grpId="0" animBg="1" advAuto="0"/>
      <p:bldP spid="125"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5"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8"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0"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5</a:t>
            </a:r>
            <a:endParaRPr lang="en-US"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7989270" y="1334472"/>
            <a:ext cx="66352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3" name="矩形 22"/>
          <p:cNvSpPr/>
          <p:nvPr/>
        </p:nvSpPr>
        <p:spPr>
          <a:xfrm>
            <a:off x="558800" y="4180116"/>
            <a:ext cx="5293360" cy="1754326"/>
          </a:xfrm>
          <a:prstGeom prst="rect">
            <a:avLst/>
          </a:prstGeom>
        </p:spPr>
        <p:txBody>
          <a:bodyPr wrap="square">
            <a:spAutoFit/>
          </a:bodyPr>
          <a:lstStyle/>
          <a:p>
            <a:r>
              <a:rPr lang="zh-CN" altLang="en-US" dirty="0" smtClean="0"/>
              <a:t>在项目已经经过项目计划和执行准许之后，本项目组在项目正式开始前召集所有团队成员开展了</a:t>
            </a:r>
            <a:r>
              <a:rPr lang="en-US" altLang="zh-CN" dirty="0" smtClean="0"/>
              <a:t>Kick-Off Meeting</a:t>
            </a:r>
            <a:r>
              <a:rPr lang="zh-CN" altLang="en-US" dirty="0" smtClean="0"/>
              <a:t>，使得团队成员之间能够对于后续项目执行的成员安排达成共识。会上我们对</a:t>
            </a:r>
            <a:r>
              <a:rPr lang="en-US" altLang="zh-CN" dirty="0" smtClean="0"/>
              <a:t>POS</a:t>
            </a:r>
            <a:r>
              <a:rPr lang="zh-CN" altLang="en-US" dirty="0" smtClean="0"/>
              <a:t>对应的五个部分进行了进一步的探讨，确定了更多的项目细节，最终得到</a:t>
            </a:r>
            <a:r>
              <a:rPr lang="en-US" altLang="zh-CN" dirty="0" smtClean="0"/>
              <a:t>PDS</a:t>
            </a:r>
            <a:r>
              <a:rPr lang="zh-CN" altLang="en-US" dirty="0" smtClean="0"/>
              <a:t>如</a:t>
            </a:r>
            <a:r>
              <a:rPr lang="zh-CN" altLang="en-US" dirty="0" smtClean="0"/>
              <a:t>图</a:t>
            </a:r>
            <a:r>
              <a:rPr lang="zh-CN" altLang="en-US" dirty="0" smtClean="0"/>
              <a:t>。</a:t>
            </a:r>
            <a:endParaRPr lang="zh-CN" altLang="en-US" dirty="0" smtClean="0"/>
          </a:p>
        </p:txBody>
      </p:sp>
      <p:grpSp>
        <p:nvGrpSpPr>
          <p:cNvPr id="24" name="组合 1"/>
          <p:cNvGrpSpPr/>
          <p:nvPr/>
        </p:nvGrpSpPr>
        <p:grpSpPr>
          <a:xfrm>
            <a:off x="965200" y="430004"/>
            <a:ext cx="3618403" cy="3618403"/>
            <a:chOff x="0" y="0"/>
            <a:chExt cx="3618401" cy="3618401"/>
          </a:xfrm>
        </p:grpSpPr>
        <p:sp>
          <p:nvSpPr>
            <p:cNvPr id="25" name="直角三角形 2"/>
            <p:cNvSpPr/>
            <p:nvPr/>
          </p:nvSpPr>
          <p:spPr>
            <a:xfrm flipH="1">
              <a:off x="0" y="648072"/>
              <a:ext cx="2295256" cy="6750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69565B"/>
            </a:solidFill>
            <a:ln w="12700" cap="flat">
              <a:noFill/>
              <a:miter lim="400000"/>
            </a:ln>
            <a:effectLst/>
          </p:spPr>
          <p:txBody>
            <a:bodyPr wrap="square" lIns="45719" tIns="45719" rIns="45719" bIns="45719" numCol="1" anchor="ctr">
              <a:noAutofit/>
            </a:bodyPr>
            <a:lstStyle/>
            <a:p>
              <a:pPr algn="ctr"/>
            </a:p>
          </p:txBody>
        </p:sp>
        <p:sp>
          <p:nvSpPr>
            <p:cNvPr id="26" name="直角三角形 17"/>
            <p:cNvSpPr/>
            <p:nvPr/>
          </p:nvSpPr>
          <p:spPr>
            <a:xfrm rot="5400000" flipH="1">
              <a:off x="1485164" y="810090"/>
              <a:ext cx="2295257" cy="6750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9F7F92"/>
            </a:solidFill>
            <a:ln w="12700" cap="flat">
              <a:noFill/>
              <a:miter lim="400000"/>
            </a:ln>
            <a:effectLst/>
          </p:spPr>
          <p:txBody>
            <a:bodyPr wrap="square" lIns="45719" tIns="45719" rIns="45719" bIns="45719" numCol="1" anchor="ctr">
              <a:noAutofit/>
            </a:bodyPr>
            <a:lstStyle/>
            <a:p>
              <a:pPr algn="ctr"/>
            </a:p>
          </p:txBody>
        </p:sp>
        <p:sp>
          <p:nvSpPr>
            <p:cNvPr id="27" name="直角三角形 18"/>
            <p:cNvSpPr/>
            <p:nvPr/>
          </p:nvSpPr>
          <p:spPr>
            <a:xfrm rot="10800000" flipH="1">
              <a:off x="1323146" y="2295255"/>
              <a:ext cx="2295256" cy="6750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69565B"/>
            </a:solidFill>
            <a:ln w="12700" cap="flat">
              <a:noFill/>
              <a:miter lim="400000"/>
            </a:ln>
            <a:effectLst/>
          </p:spPr>
          <p:txBody>
            <a:bodyPr wrap="square" lIns="45719" tIns="45719" rIns="45719" bIns="45719" numCol="1" anchor="ctr">
              <a:noAutofit/>
            </a:bodyPr>
            <a:lstStyle/>
            <a:p>
              <a:pPr algn="ctr"/>
            </a:p>
          </p:txBody>
        </p:sp>
        <p:sp>
          <p:nvSpPr>
            <p:cNvPr id="28" name="直角三角形 19"/>
            <p:cNvSpPr/>
            <p:nvPr/>
          </p:nvSpPr>
          <p:spPr>
            <a:xfrm rot="16200000" flipH="1">
              <a:off x="-162019" y="2133237"/>
              <a:ext cx="2295256" cy="6750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9F7F92"/>
            </a:solidFill>
            <a:ln w="12700" cap="flat">
              <a:noFill/>
              <a:miter lim="400000"/>
            </a:ln>
            <a:effectLst/>
          </p:spPr>
          <p:txBody>
            <a:bodyPr wrap="square" lIns="45719" tIns="45719" rIns="45719" bIns="45719" numCol="1" anchor="ctr">
              <a:noAutofit/>
            </a:bodyPr>
            <a:lstStyle/>
            <a:p>
              <a:pPr algn="ctr"/>
            </a:p>
          </p:txBody>
        </p:sp>
        <p:sp>
          <p:nvSpPr>
            <p:cNvPr id="29" name="任意多边形: 形状 20"/>
            <p:cNvSpPr/>
            <p:nvPr/>
          </p:nvSpPr>
          <p:spPr>
            <a:xfrm>
              <a:off x="1603282" y="1485164"/>
              <a:ext cx="411835" cy="648074"/>
            </a:xfrm>
            <a:custGeom>
              <a:avLst/>
              <a:gdLst/>
              <a:ahLst/>
              <a:cxnLst>
                <a:cxn ang="0">
                  <a:pos x="wd2" y="hd2"/>
                </a:cxn>
                <a:cxn ang="5400000">
                  <a:pos x="wd2" y="hd2"/>
                </a:cxn>
                <a:cxn ang="10800000">
                  <a:pos x="wd2" y="hd2"/>
                </a:cxn>
                <a:cxn ang="16200000">
                  <a:pos x="wd2" y="hd2"/>
                </a:cxn>
              </a:cxnLst>
              <a:rect l="0" t="0" r="r" b="b"/>
              <a:pathLst>
                <a:path w="21409" h="21600" extrusionOk="0">
                  <a:moveTo>
                    <a:pt x="17856" y="11738"/>
                  </a:moveTo>
                  <a:lnTo>
                    <a:pt x="18042" y="11738"/>
                  </a:lnTo>
                  <a:lnTo>
                    <a:pt x="18001" y="11806"/>
                  </a:lnTo>
                  <a:lnTo>
                    <a:pt x="17856" y="11852"/>
                  </a:lnTo>
                  <a:close/>
                  <a:moveTo>
                    <a:pt x="17972" y="9715"/>
                  </a:moveTo>
                  <a:lnTo>
                    <a:pt x="18382" y="9715"/>
                  </a:lnTo>
                  <a:cubicBezTo>
                    <a:pt x="19698" y="9715"/>
                    <a:pt x="20619" y="10136"/>
                    <a:pt x="20619" y="10726"/>
                  </a:cubicBezTo>
                  <a:cubicBezTo>
                    <a:pt x="20619" y="11316"/>
                    <a:pt x="19698" y="11738"/>
                    <a:pt x="18382" y="11738"/>
                  </a:cubicBezTo>
                  <a:cubicBezTo>
                    <a:pt x="18382" y="11738"/>
                    <a:pt x="18382" y="11738"/>
                    <a:pt x="18316" y="11738"/>
                  </a:cubicBezTo>
                  <a:lnTo>
                    <a:pt x="18042" y="11738"/>
                  </a:lnTo>
                  <a:lnTo>
                    <a:pt x="18346" y="11230"/>
                  </a:lnTo>
                  <a:close/>
                  <a:moveTo>
                    <a:pt x="9926" y="9715"/>
                  </a:moveTo>
                  <a:lnTo>
                    <a:pt x="12362" y="9715"/>
                  </a:lnTo>
                  <a:lnTo>
                    <a:pt x="12447" y="10287"/>
                  </a:lnTo>
                  <a:cubicBezTo>
                    <a:pt x="12562" y="11062"/>
                    <a:pt x="12562" y="11062"/>
                    <a:pt x="12562" y="11062"/>
                  </a:cubicBezTo>
                  <a:cubicBezTo>
                    <a:pt x="11247" y="12069"/>
                    <a:pt x="11247" y="12069"/>
                    <a:pt x="11247" y="12069"/>
                  </a:cubicBezTo>
                  <a:cubicBezTo>
                    <a:pt x="9669" y="11062"/>
                    <a:pt x="9669" y="11062"/>
                    <a:pt x="9669" y="11062"/>
                  </a:cubicBezTo>
                  <a:close/>
                  <a:moveTo>
                    <a:pt x="3379" y="9715"/>
                  </a:moveTo>
                  <a:cubicBezTo>
                    <a:pt x="3379" y="9715"/>
                    <a:pt x="3379" y="9715"/>
                    <a:pt x="6669" y="9715"/>
                  </a:cubicBezTo>
                  <a:cubicBezTo>
                    <a:pt x="6669" y="9715"/>
                    <a:pt x="6669" y="9715"/>
                    <a:pt x="6852" y="9715"/>
                  </a:cubicBezTo>
                  <a:lnTo>
                    <a:pt x="7898" y="9715"/>
                  </a:lnTo>
                  <a:lnTo>
                    <a:pt x="7894" y="9752"/>
                  </a:lnTo>
                  <a:cubicBezTo>
                    <a:pt x="7829" y="10706"/>
                    <a:pt x="7763" y="11775"/>
                    <a:pt x="7697" y="12739"/>
                  </a:cubicBezTo>
                  <a:cubicBezTo>
                    <a:pt x="7697" y="13326"/>
                    <a:pt x="8355" y="13662"/>
                    <a:pt x="9275" y="13662"/>
                  </a:cubicBezTo>
                  <a:cubicBezTo>
                    <a:pt x="9932" y="13745"/>
                    <a:pt x="10721" y="13410"/>
                    <a:pt x="11247" y="13410"/>
                  </a:cubicBezTo>
                  <a:cubicBezTo>
                    <a:pt x="12036" y="13410"/>
                    <a:pt x="12956" y="13662"/>
                    <a:pt x="13482" y="13578"/>
                  </a:cubicBezTo>
                  <a:cubicBezTo>
                    <a:pt x="14271" y="13578"/>
                    <a:pt x="14665" y="13242"/>
                    <a:pt x="14665" y="12991"/>
                  </a:cubicBezTo>
                  <a:cubicBezTo>
                    <a:pt x="14797" y="12655"/>
                    <a:pt x="14764" y="11649"/>
                    <a:pt x="14665" y="10538"/>
                  </a:cubicBezTo>
                  <a:lnTo>
                    <a:pt x="14574" y="9715"/>
                  </a:lnTo>
                  <a:lnTo>
                    <a:pt x="15507" y="9715"/>
                  </a:lnTo>
                  <a:lnTo>
                    <a:pt x="15848" y="11314"/>
                  </a:lnTo>
                  <a:cubicBezTo>
                    <a:pt x="15848" y="11733"/>
                    <a:pt x="16374" y="12069"/>
                    <a:pt x="17032" y="12069"/>
                  </a:cubicBezTo>
                  <a:cubicBezTo>
                    <a:pt x="17163" y="12069"/>
                    <a:pt x="17163" y="12069"/>
                    <a:pt x="17163" y="12069"/>
                  </a:cubicBezTo>
                  <a:lnTo>
                    <a:pt x="17856" y="11852"/>
                  </a:lnTo>
                  <a:lnTo>
                    <a:pt x="17856" y="19324"/>
                  </a:lnTo>
                  <a:cubicBezTo>
                    <a:pt x="17856" y="19324"/>
                    <a:pt x="17856" y="19324"/>
                    <a:pt x="21409" y="19324"/>
                  </a:cubicBezTo>
                  <a:cubicBezTo>
                    <a:pt x="21409" y="19324"/>
                    <a:pt x="21409" y="19324"/>
                    <a:pt x="21409" y="21600"/>
                  </a:cubicBezTo>
                  <a:cubicBezTo>
                    <a:pt x="21409" y="21600"/>
                    <a:pt x="21409" y="21600"/>
                    <a:pt x="615" y="21600"/>
                  </a:cubicBezTo>
                  <a:cubicBezTo>
                    <a:pt x="615" y="21600"/>
                    <a:pt x="615" y="21600"/>
                    <a:pt x="615" y="19324"/>
                  </a:cubicBezTo>
                  <a:cubicBezTo>
                    <a:pt x="615" y="19324"/>
                    <a:pt x="615" y="19324"/>
                    <a:pt x="4563" y="19324"/>
                  </a:cubicBezTo>
                  <a:cubicBezTo>
                    <a:pt x="4563" y="19324"/>
                    <a:pt x="4563" y="19324"/>
                    <a:pt x="4563" y="11738"/>
                  </a:cubicBezTo>
                  <a:cubicBezTo>
                    <a:pt x="4563" y="11738"/>
                    <a:pt x="4563" y="11738"/>
                    <a:pt x="3379" y="11738"/>
                  </a:cubicBezTo>
                  <a:cubicBezTo>
                    <a:pt x="2194" y="11738"/>
                    <a:pt x="1273" y="11316"/>
                    <a:pt x="1273" y="10726"/>
                  </a:cubicBezTo>
                  <a:cubicBezTo>
                    <a:pt x="1273" y="10136"/>
                    <a:pt x="2194" y="9715"/>
                    <a:pt x="3379" y="9715"/>
                  </a:cubicBezTo>
                  <a:close/>
                  <a:moveTo>
                    <a:pt x="11641" y="4857"/>
                  </a:moveTo>
                  <a:cubicBezTo>
                    <a:pt x="12299" y="4941"/>
                    <a:pt x="12825" y="4941"/>
                    <a:pt x="13351" y="5109"/>
                  </a:cubicBezTo>
                  <a:cubicBezTo>
                    <a:pt x="13613" y="5109"/>
                    <a:pt x="13876" y="5193"/>
                    <a:pt x="14139" y="5277"/>
                  </a:cubicBezTo>
                  <a:cubicBezTo>
                    <a:pt x="14534" y="5361"/>
                    <a:pt x="14797" y="5528"/>
                    <a:pt x="15191" y="5696"/>
                  </a:cubicBezTo>
                  <a:cubicBezTo>
                    <a:pt x="16177" y="6199"/>
                    <a:pt x="16966" y="6912"/>
                    <a:pt x="17508" y="7834"/>
                  </a:cubicBezTo>
                  <a:lnTo>
                    <a:pt x="17972" y="9715"/>
                  </a:lnTo>
                  <a:lnTo>
                    <a:pt x="15507" y="9715"/>
                  </a:lnTo>
                  <a:lnTo>
                    <a:pt x="15355" y="9008"/>
                  </a:lnTo>
                  <a:cubicBezTo>
                    <a:pt x="15093" y="8358"/>
                    <a:pt x="14731" y="7834"/>
                    <a:pt x="14271" y="7457"/>
                  </a:cubicBezTo>
                  <a:cubicBezTo>
                    <a:pt x="14337" y="7834"/>
                    <a:pt x="14410" y="8327"/>
                    <a:pt x="14480" y="8864"/>
                  </a:cubicBezTo>
                  <a:lnTo>
                    <a:pt x="14574" y="9715"/>
                  </a:lnTo>
                  <a:lnTo>
                    <a:pt x="12362" y="9715"/>
                  </a:lnTo>
                  <a:lnTo>
                    <a:pt x="12173" y="8445"/>
                  </a:lnTo>
                  <a:cubicBezTo>
                    <a:pt x="12044" y="7572"/>
                    <a:pt x="11871" y="6409"/>
                    <a:pt x="11641" y="4857"/>
                  </a:cubicBezTo>
                  <a:close/>
                  <a:moveTo>
                    <a:pt x="10853" y="4857"/>
                  </a:moveTo>
                  <a:cubicBezTo>
                    <a:pt x="10853" y="4857"/>
                    <a:pt x="10853" y="4857"/>
                    <a:pt x="10353" y="7475"/>
                  </a:cubicBezTo>
                  <a:lnTo>
                    <a:pt x="9926" y="9715"/>
                  </a:lnTo>
                  <a:lnTo>
                    <a:pt x="9529" y="9715"/>
                  </a:lnTo>
                  <a:cubicBezTo>
                    <a:pt x="8957" y="9715"/>
                    <a:pt x="8499" y="9715"/>
                    <a:pt x="8133" y="9715"/>
                  </a:cubicBezTo>
                  <a:lnTo>
                    <a:pt x="7898" y="9715"/>
                  </a:lnTo>
                  <a:lnTo>
                    <a:pt x="8092" y="7457"/>
                  </a:lnTo>
                  <a:cubicBezTo>
                    <a:pt x="7960" y="7541"/>
                    <a:pt x="7829" y="7624"/>
                    <a:pt x="7697" y="7708"/>
                  </a:cubicBezTo>
                  <a:cubicBezTo>
                    <a:pt x="7566" y="7876"/>
                    <a:pt x="7566" y="7960"/>
                    <a:pt x="7434" y="8044"/>
                  </a:cubicBezTo>
                  <a:cubicBezTo>
                    <a:pt x="6777" y="8547"/>
                    <a:pt x="5988" y="9301"/>
                    <a:pt x="4410" y="9301"/>
                  </a:cubicBezTo>
                  <a:cubicBezTo>
                    <a:pt x="4279" y="9301"/>
                    <a:pt x="4148" y="9301"/>
                    <a:pt x="4016" y="9301"/>
                  </a:cubicBezTo>
                  <a:cubicBezTo>
                    <a:pt x="2438" y="9134"/>
                    <a:pt x="598" y="8211"/>
                    <a:pt x="466" y="8044"/>
                  </a:cubicBezTo>
                  <a:cubicBezTo>
                    <a:pt x="-60" y="7792"/>
                    <a:pt x="-191" y="7289"/>
                    <a:pt x="335" y="6954"/>
                  </a:cubicBezTo>
                  <a:cubicBezTo>
                    <a:pt x="729" y="6618"/>
                    <a:pt x="1518" y="6534"/>
                    <a:pt x="2175" y="6870"/>
                  </a:cubicBezTo>
                  <a:cubicBezTo>
                    <a:pt x="2833" y="7289"/>
                    <a:pt x="3885" y="7624"/>
                    <a:pt x="4410" y="7708"/>
                  </a:cubicBezTo>
                  <a:cubicBezTo>
                    <a:pt x="4542" y="7708"/>
                    <a:pt x="4936" y="7457"/>
                    <a:pt x="5331" y="7121"/>
                  </a:cubicBezTo>
                  <a:cubicBezTo>
                    <a:pt x="5462" y="7038"/>
                    <a:pt x="5462" y="6870"/>
                    <a:pt x="5594" y="6786"/>
                  </a:cubicBezTo>
                  <a:cubicBezTo>
                    <a:pt x="6120" y="6283"/>
                    <a:pt x="6908" y="5696"/>
                    <a:pt x="7960" y="5277"/>
                  </a:cubicBezTo>
                  <a:cubicBezTo>
                    <a:pt x="8618" y="5109"/>
                    <a:pt x="9143" y="5025"/>
                    <a:pt x="9669" y="4941"/>
                  </a:cubicBezTo>
                  <a:cubicBezTo>
                    <a:pt x="10064" y="4941"/>
                    <a:pt x="10458" y="4857"/>
                    <a:pt x="10853" y="4857"/>
                  </a:cubicBezTo>
                  <a:close/>
                  <a:moveTo>
                    <a:pt x="11173" y="0"/>
                  </a:moveTo>
                  <a:cubicBezTo>
                    <a:pt x="13176" y="0"/>
                    <a:pt x="14800" y="1018"/>
                    <a:pt x="14800" y="2274"/>
                  </a:cubicBezTo>
                  <a:cubicBezTo>
                    <a:pt x="14800" y="3529"/>
                    <a:pt x="13176" y="4547"/>
                    <a:pt x="11173" y="4547"/>
                  </a:cubicBezTo>
                  <a:cubicBezTo>
                    <a:pt x="9170" y="4547"/>
                    <a:pt x="7546" y="3529"/>
                    <a:pt x="7546" y="2274"/>
                  </a:cubicBezTo>
                  <a:cubicBezTo>
                    <a:pt x="7546" y="1018"/>
                    <a:pt x="9170" y="0"/>
                    <a:pt x="11173" y="0"/>
                  </a:cubicBezTo>
                  <a:close/>
                </a:path>
              </a:pathLst>
            </a:custGeom>
            <a:solidFill>
              <a:srgbClr val="69565B"/>
            </a:solidFill>
            <a:ln w="12700" cap="flat">
              <a:noFill/>
              <a:miter lim="400000"/>
            </a:ln>
            <a:effectLst/>
          </p:spPr>
          <p:txBody>
            <a:bodyPr wrap="square" lIns="45719" tIns="45719" rIns="45719" bIns="45719" numCol="1" anchor="ctr">
              <a:noAutofit/>
            </a:bodyPr>
            <a:lstStyle/>
            <a:p>
              <a:pPr algn="ctr"/>
            </a:p>
          </p:txBody>
        </p:sp>
      </p:grpSp>
      <p:pic>
        <p:nvPicPr>
          <p:cNvPr id="1026" name="Picture 2"/>
          <p:cNvPicPr>
            <a:picLocks noChangeAspect="1" noChangeArrowheads="1"/>
          </p:cNvPicPr>
          <p:nvPr/>
        </p:nvPicPr>
        <p:blipFill>
          <a:blip r:embed="rId1"/>
          <a:srcRect/>
          <a:stretch>
            <a:fillRect/>
          </a:stretch>
        </p:blipFill>
        <p:spPr bwMode="auto">
          <a:xfrm>
            <a:off x="5927409" y="789623"/>
            <a:ext cx="5827712" cy="5871943"/>
          </a:xfrm>
          <a:prstGeom prst="rect">
            <a:avLst/>
          </a:prstGeom>
          <a:noFill/>
          <a:ln w="9525">
            <a:noFill/>
            <a:miter lim="800000"/>
            <a:headEnd/>
            <a:tailEnd/>
          </a:ln>
          <a:effectLst/>
        </p:spPr>
      </p:pic>
      <p:sp>
        <p:nvSpPr>
          <p:cNvPr id="31" name="矩形 18"/>
          <p:cNvSpPr txBox="1"/>
          <p:nvPr/>
        </p:nvSpPr>
        <p:spPr>
          <a:xfrm>
            <a:off x="4328794" y="434731"/>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Project </a:t>
            </a:r>
            <a:r>
              <a:rPr lang="en-US" altLang="zh-CN" sz="2400" dirty="0" smtClean="0"/>
              <a:t>Kick-off Meeting</a:t>
            </a:r>
            <a:endParaRPr lang="en-US" altLang="zh-CN" sz="24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24"/>
                                        </p:tgtEl>
                                        <p:attrNameLst>
                                          <p:attrName>style.visibility</p:attrName>
                                        </p:attrNameLst>
                                      </p:cBhvr>
                                      <p:to>
                                        <p:strVal val="visible"/>
                                      </p:to>
                                    </p:se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indefinite" fill="hold"/>
                                        <p:tgtEl>
                                          <p:spTgt spid="31"/>
                                        </p:tgtEl>
                                        <p:attrNameLst>
                                          <p:attrName>style.visibility</p:attrName>
                                        </p:attrNameLst>
                                      </p:cBhvr>
                                      <p:to>
                                        <p:strVal val="visible"/>
                                      </p:to>
                                    </p:set>
                                    <p:anim calcmode="lin" valueType="num">
                                      <p:cBhvr>
                                        <p:cTn id="36" dur="500" fill="hold"/>
                                        <p:tgtEl>
                                          <p:spTgt spid="31"/>
                                        </p:tgtEl>
                                        <p:attrNameLst>
                                          <p:attrName>ppt_x</p:attrName>
                                        </p:attrNameLst>
                                      </p:cBhvr>
                                      <p:tavLst>
                                        <p:tav tm="0">
                                          <p:val>
                                            <p:strVal val="#ppt_x"/>
                                          </p:val>
                                        </p:tav>
                                        <p:tav tm="100000">
                                          <p:val>
                                            <p:strVal val="#ppt_x"/>
                                          </p:val>
                                        </p:tav>
                                      </p:tavLst>
                                    </p:anim>
                                    <p:anim calcmode="lin" valueType="num">
                                      <p:cBhvr>
                                        <p:cTn id="3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5" grpId="0" animBg="1" advAuto="0"/>
      <p:bldP spid="7" grpId="0" animBg="1" advAuto="0"/>
      <p:bldP spid="8" grpId="0" animBg="1" advAuto="0"/>
      <p:bldP spid="10" grpId="0" animBg="1" advAuto="0"/>
      <p:bldP spid="24" grpId="0" animBg="1" advAuto="0"/>
      <p:bldP spid="31"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8"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5</a:t>
            </a:r>
            <a:endParaRPr lang="en-US"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7989270" y="1334472"/>
            <a:ext cx="66352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0" name="矩形 29"/>
          <p:cNvSpPr/>
          <p:nvPr/>
        </p:nvSpPr>
        <p:spPr>
          <a:xfrm>
            <a:off x="6827520" y="3780135"/>
            <a:ext cx="4775200" cy="923330"/>
          </a:xfrm>
          <a:prstGeom prst="rect">
            <a:avLst/>
          </a:prstGeom>
        </p:spPr>
        <p:txBody>
          <a:bodyPr wrap="square">
            <a:spAutoFit/>
          </a:bodyPr>
          <a:lstStyle/>
          <a:p>
            <a:r>
              <a:rPr lang="zh-CN" altLang="en-US" dirty="0" smtClean="0"/>
              <a:t>左图为工作包分配表</a:t>
            </a:r>
            <a:r>
              <a:rPr lang="en-US" dirty="0" smtClean="0"/>
              <a:t>，</a:t>
            </a:r>
            <a:r>
              <a:rPr lang="zh-CN" altLang="en-US" dirty="0" smtClean="0"/>
              <a:t>由项目经理崔宇帆直接控制，并且其他项目组成员不得随意更改，这样便于项目经理掌控整个项目的流程</a:t>
            </a:r>
            <a:r>
              <a:rPr lang="zh-CN" altLang="en-US" dirty="0" smtClean="0"/>
              <a:t>情况。</a:t>
            </a:r>
            <a:endParaRPr lang="zh-CN" altLang="en-US" dirty="0"/>
          </a:p>
        </p:txBody>
      </p:sp>
      <p:pic>
        <p:nvPicPr>
          <p:cNvPr id="2050" name="Picture 2"/>
          <p:cNvPicPr>
            <a:picLocks noChangeAspect="1" noChangeArrowheads="1"/>
          </p:cNvPicPr>
          <p:nvPr/>
        </p:nvPicPr>
        <p:blipFill>
          <a:blip r:embed="rId1"/>
          <a:srcRect/>
          <a:stretch>
            <a:fillRect/>
          </a:stretch>
        </p:blipFill>
        <p:spPr bwMode="auto">
          <a:xfrm>
            <a:off x="394970" y="757239"/>
            <a:ext cx="5873750" cy="5770620"/>
          </a:xfrm>
          <a:prstGeom prst="rect">
            <a:avLst/>
          </a:prstGeom>
          <a:noFill/>
          <a:ln w="9525">
            <a:noFill/>
            <a:miter lim="800000"/>
            <a:headEnd/>
            <a:tailEnd/>
          </a:ln>
          <a:effectLst/>
        </p:spPr>
      </p:pic>
      <p:grpSp>
        <p:nvGrpSpPr>
          <p:cNvPr id="31" name="组合 1"/>
          <p:cNvGrpSpPr/>
          <p:nvPr/>
        </p:nvGrpSpPr>
        <p:grpSpPr>
          <a:xfrm>
            <a:off x="7416801" y="318245"/>
            <a:ext cx="3464560" cy="3451116"/>
            <a:chOff x="0" y="0"/>
            <a:chExt cx="3618401" cy="3618401"/>
          </a:xfrm>
        </p:grpSpPr>
        <p:sp>
          <p:nvSpPr>
            <p:cNvPr id="32" name="直角三角形 2"/>
            <p:cNvSpPr/>
            <p:nvPr/>
          </p:nvSpPr>
          <p:spPr>
            <a:xfrm flipH="1">
              <a:off x="0" y="648072"/>
              <a:ext cx="2295256" cy="6750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69565B"/>
            </a:solidFill>
            <a:ln w="12700" cap="flat">
              <a:noFill/>
              <a:miter lim="400000"/>
            </a:ln>
            <a:effectLst/>
          </p:spPr>
          <p:txBody>
            <a:bodyPr wrap="square" lIns="45719" tIns="45719" rIns="45719" bIns="45719" numCol="1" anchor="ctr">
              <a:noAutofit/>
            </a:bodyPr>
            <a:lstStyle/>
            <a:p>
              <a:pPr algn="ctr"/>
            </a:p>
          </p:txBody>
        </p:sp>
        <p:sp>
          <p:nvSpPr>
            <p:cNvPr id="33" name="直角三角形 17"/>
            <p:cNvSpPr/>
            <p:nvPr/>
          </p:nvSpPr>
          <p:spPr>
            <a:xfrm rot="5400000" flipH="1">
              <a:off x="1485164" y="810090"/>
              <a:ext cx="2295257" cy="6750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9F7F92"/>
            </a:solidFill>
            <a:ln w="12700" cap="flat">
              <a:noFill/>
              <a:miter lim="400000"/>
            </a:ln>
            <a:effectLst/>
          </p:spPr>
          <p:txBody>
            <a:bodyPr wrap="square" lIns="45719" tIns="45719" rIns="45719" bIns="45719" numCol="1" anchor="ctr">
              <a:noAutofit/>
            </a:bodyPr>
            <a:lstStyle/>
            <a:p>
              <a:pPr algn="ctr"/>
            </a:p>
          </p:txBody>
        </p:sp>
        <p:sp>
          <p:nvSpPr>
            <p:cNvPr id="34" name="直角三角形 18"/>
            <p:cNvSpPr/>
            <p:nvPr/>
          </p:nvSpPr>
          <p:spPr>
            <a:xfrm rot="10800000" flipH="1">
              <a:off x="1323146" y="2295255"/>
              <a:ext cx="2295256" cy="6750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69565B"/>
            </a:solidFill>
            <a:ln w="12700" cap="flat">
              <a:noFill/>
              <a:miter lim="400000"/>
            </a:ln>
            <a:effectLst/>
          </p:spPr>
          <p:txBody>
            <a:bodyPr wrap="square" lIns="45719" tIns="45719" rIns="45719" bIns="45719" numCol="1" anchor="ctr">
              <a:noAutofit/>
            </a:bodyPr>
            <a:lstStyle/>
            <a:p>
              <a:pPr algn="ctr"/>
            </a:p>
          </p:txBody>
        </p:sp>
        <p:sp>
          <p:nvSpPr>
            <p:cNvPr id="35" name="直角三角形 19"/>
            <p:cNvSpPr/>
            <p:nvPr/>
          </p:nvSpPr>
          <p:spPr>
            <a:xfrm rot="16200000" flipH="1">
              <a:off x="-162019" y="2133237"/>
              <a:ext cx="2295256" cy="6750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9F7F92"/>
            </a:solidFill>
            <a:ln w="12700" cap="flat">
              <a:noFill/>
              <a:miter lim="400000"/>
            </a:ln>
            <a:effectLst/>
          </p:spPr>
          <p:txBody>
            <a:bodyPr wrap="square" lIns="45719" tIns="45719" rIns="45719" bIns="45719" numCol="1" anchor="ctr">
              <a:noAutofit/>
            </a:bodyPr>
            <a:lstStyle/>
            <a:p>
              <a:pPr algn="ctr"/>
            </a:p>
          </p:txBody>
        </p:sp>
        <p:sp>
          <p:nvSpPr>
            <p:cNvPr id="36" name="任意多边形: 形状 20"/>
            <p:cNvSpPr/>
            <p:nvPr/>
          </p:nvSpPr>
          <p:spPr>
            <a:xfrm>
              <a:off x="1603282" y="1485164"/>
              <a:ext cx="411835" cy="648074"/>
            </a:xfrm>
            <a:custGeom>
              <a:avLst/>
              <a:gdLst/>
              <a:ahLst/>
              <a:cxnLst>
                <a:cxn ang="0">
                  <a:pos x="wd2" y="hd2"/>
                </a:cxn>
                <a:cxn ang="5400000">
                  <a:pos x="wd2" y="hd2"/>
                </a:cxn>
                <a:cxn ang="10800000">
                  <a:pos x="wd2" y="hd2"/>
                </a:cxn>
                <a:cxn ang="16200000">
                  <a:pos x="wd2" y="hd2"/>
                </a:cxn>
              </a:cxnLst>
              <a:rect l="0" t="0" r="r" b="b"/>
              <a:pathLst>
                <a:path w="21409" h="21600" extrusionOk="0">
                  <a:moveTo>
                    <a:pt x="17856" y="11738"/>
                  </a:moveTo>
                  <a:lnTo>
                    <a:pt x="18042" y="11738"/>
                  </a:lnTo>
                  <a:lnTo>
                    <a:pt x="18001" y="11806"/>
                  </a:lnTo>
                  <a:lnTo>
                    <a:pt x="17856" y="11852"/>
                  </a:lnTo>
                  <a:close/>
                  <a:moveTo>
                    <a:pt x="17972" y="9715"/>
                  </a:moveTo>
                  <a:lnTo>
                    <a:pt x="18382" y="9715"/>
                  </a:lnTo>
                  <a:cubicBezTo>
                    <a:pt x="19698" y="9715"/>
                    <a:pt x="20619" y="10136"/>
                    <a:pt x="20619" y="10726"/>
                  </a:cubicBezTo>
                  <a:cubicBezTo>
                    <a:pt x="20619" y="11316"/>
                    <a:pt x="19698" y="11738"/>
                    <a:pt x="18382" y="11738"/>
                  </a:cubicBezTo>
                  <a:cubicBezTo>
                    <a:pt x="18382" y="11738"/>
                    <a:pt x="18382" y="11738"/>
                    <a:pt x="18316" y="11738"/>
                  </a:cubicBezTo>
                  <a:lnTo>
                    <a:pt x="18042" y="11738"/>
                  </a:lnTo>
                  <a:lnTo>
                    <a:pt x="18346" y="11230"/>
                  </a:lnTo>
                  <a:close/>
                  <a:moveTo>
                    <a:pt x="9926" y="9715"/>
                  </a:moveTo>
                  <a:lnTo>
                    <a:pt x="12362" y="9715"/>
                  </a:lnTo>
                  <a:lnTo>
                    <a:pt x="12447" y="10287"/>
                  </a:lnTo>
                  <a:cubicBezTo>
                    <a:pt x="12562" y="11062"/>
                    <a:pt x="12562" y="11062"/>
                    <a:pt x="12562" y="11062"/>
                  </a:cubicBezTo>
                  <a:cubicBezTo>
                    <a:pt x="11247" y="12069"/>
                    <a:pt x="11247" y="12069"/>
                    <a:pt x="11247" y="12069"/>
                  </a:cubicBezTo>
                  <a:cubicBezTo>
                    <a:pt x="9669" y="11062"/>
                    <a:pt x="9669" y="11062"/>
                    <a:pt x="9669" y="11062"/>
                  </a:cubicBezTo>
                  <a:close/>
                  <a:moveTo>
                    <a:pt x="3379" y="9715"/>
                  </a:moveTo>
                  <a:cubicBezTo>
                    <a:pt x="3379" y="9715"/>
                    <a:pt x="3379" y="9715"/>
                    <a:pt x="6669" y="9715"/>
                  </a:cubicBezTo>
                  <a:cubicBezTo>
                    <a:pt x="6669" y="9715"/>
                    <a:pt x="6669" y="9715"/>
                    <a:pt x="6852" y="9715"/>
                  </a:cubicBezTo>
                  <a:lnTo>
                    <a:pt x="7898" y="9715"/>
                  </a:lnTo>
                  <a:lnTo>
                    <a:pt x="7894" y="9752"/>
                  </a:lnTo>
                  <a:cubicBezTo>
                    <a:pt x="7829" y="10706"/>
                    <a:pt x="7763" y="11775"/>
                    <a:pt x="7697" y="12739"/>
                  </a:cubicBezTo>
                  <a:cubicBezTo>
                    <a:pt x="7697" y="13326"/>
                    <a:pt x="8355" y="13662"/>
                    <a:pt x="9275" y="13662"/>
                  </a:cubicBezTo>
                  <a:cubicBezTo>
                    <a:pt x="9932" y="13745"/>
                    <a:pt x="10721" y="13410"/>
                    <a:pt x="11247" y="13410"/>
                  </a:cubicBezTo>
                  <a:cubicBezTo>
                    <a:pt x="12036" y="13410"/>
                    <a:pt x="12956" y="13662"/>
                    <a:pt x="13482" y="13578"/>
                  </a:cubicBezTo>
                  <a:cubicBezTo>
                    <a:pt x="14271" y="13578"/>
                    <a:pt x="14665" y="13242"/>
                    <a:pt x="14665" y="12991"/>
                  </a:cubicBezTo>
                  <a:cubicBezTo>
                    <a:pt x="14797" y="12655"/>
                    <a:pt x="14764" y="11649"/>
                    <a:pt x="14665" y="10538"/>
                  </a:cubicBezTo>
                  <a:lnTo>
                    <a:pt x="14574" y="9715"/>
                  </a:lnTo>
                  <a:lnTo>
                    <a:pt x="15507" y="9715"/>
                  </a:lnTo>
                  <a:lnTo>
                    <a:pt x="15848" y="11314"/>
                  </a:lnTo>
                  <a:cubicBezTo>
                    <a:pt x="15848" y="11733"/>
                    <a:pt x="16374" y="12069"/>
                    <a:pt x="17032" y="12069"/>
                  </a:cubicBezTo>
                  <a:cubicBezTo>
                    <a:pt x="17163" y="12069"/>
                    <a:pt x="17163" y="12069"/>
                    <a:pt x="17163" y="12069"/>
                  </a:cubicBezTo>
                  <a:lnTo>
                    <a:pt x="17856" y="11852"/>
                  </a:lnTo>
                  <a:lnTo>
                    <a:pt x="17856" y="19324"/>
                  </a:lnTo>
                  <a:cubicBezTo>
                    <a:pt x="17856" y="19324"/>
                    <a:pt x="17856" y="19324"/>
                    <a:pt x="21409" y="19324"/>
                  </a:cubicBezTo>
                  <a:cubicBezTo>
                    <a:pt x="21409" y="19324"/>
                    <a:pt x="21409" y="19324"/>
                    <a:pt x="21409" y="21600"/>
                  </a:cubicBezTo>
                  <a:cubicBezTo>
                    <a:pt x="21409" y="21600"/>
                    <a:pt x="21409" y="21600"/>
                    <a:pt x="615" y="21600"/>
                  </a:cubicBezTo>
                  <a:cubicBezTo>
                    <a:pt x="615" y="21600"/>
                    <a:pt x="615" y="21600"/>
                    <a:pt x="615" y="19324"/>
                  </a:cubicBezTo>
                  <a:cubicBezTo>
                    <a:pt x="615" y="19324"/>
                    <a:pt x="615" y="19324"/>
                    <a:pt x="4563" y="19324"/>
                  </a:cubicBezTo>
                  <a:cubicBezTo>
                    <a:pt x="4563" y="19324"/>
                    <a:pt x="4563" y="19324"/>
                    <a:pt x="4563" y="11738"/>
                  </a:cubicBezTo>
                  <a:cubicBezTo>
                    <a:pt x="4563" y="11738"/>
                    <a:pt x="4563" y="11738"/>
                    <a:pt x="3379" y="11738"/>
                  </a:cubicBezTo>
                  <a:cubicBezTo>
                    <a:pt x="2194" y="11738"/>
                    <a:pt x="1273" y="11316"/>
                    <a:pt x="1273" y="10726"/>
                  </a:cubicBezTo>
                  <a:cubicBezTo>
                    <a:pt x="1273" y="10136"/>
                    <a:pt x="2194" y="9715"/>
                    <a:pt x="3379" y="9715"/>
                  </a:cubicBezTo>
                  <a:close/>
                  <a:moveTo>
                    <a:pt x="11641" y="4857"/>
                  </a:moveTo>
                  <a:cubicBezTo>
                    <a:pt x="12299" y="4941"/>
                    <a:pt x="12825" y="4941"/>
                    <a:pt x="13351" y="5109"/>
                  </a:cubicBezTo>
                  <a:cubicBezTo>
                    <a:pt x="13613" y="5109"/>
                    <a:pt x="13876" y="5193"/>
                    <a:pt x="14139" y="5277"/>
                  </a:cubicBezTo>
                  <a:cubicBezTo>
                    <a:pt x="14534" y="5361"/>
                    <a:pt x="14797" y="5528"/>
                    <a:pt x="15191" y="5696"/>
                  </a:cubicBezTo>
                  <a:cubicBezTo>
                    <a:pt x="16177" y="6199"/>
                    <a:pt x="16966" y="6912"/>
                    <a:pt x="17508" y="7834"/>
                  </a:cubicBezTo>
                  <a:lnTo>
                    <a:pt x="17972" y="9715"/>
                  </a:lnTo>
                  <a:lnTo>
                    <a:pt x="15507" y="9715"/>
                  </a:lnTo>
                  <a:lnTo>
                    <a:pt x="15355" y="9008"/>
                  </a:lnTo>
                  <a:cubicBezTo>
                    <a:pt x="15093" y="8358"/>
                    <a:pt x="14731" y="7834"/>
                    <a:pt x="14271" y="7457"/>
                  </a:cubicBezTo>
                  <a:cubicBezTo>
                    <a:pt x="14337" y="7834"/>
                    <a:pt x="14410" y="8327"/>
                    <a:pt x="14480" y="8864"/>
                  </a:cubicBezTo>
                  <a:lnTo>
                    <a:pt x="14574" y="9715"/>
                  </a:lnTo>
                  <a:lnTo>
                    <a:pt x="12362" y="9715"/>
                  </a:lnTo>
                  <a:lnTo>
                    <a:pt x="12173" y="8445"/>
                  </a:lnTo>
                  <a:cubicBezTo>
                    <a:pt x="12044" y="7572"/>
                    <a:pt x="11871" y="6409"/>
                    <a:pt x="11641" y="4857"/>
                  </a:cubicBezTo>
                  <a:close/>
                  <a:moveTo>
                    <a:pt x="10853" y="4857"/>
                  </a:moveTo>
                  <a:cubicBezTo>
                    <a:pt x="10853" y="4857"/>
                    <a:pt x="10853" y="4857"/>
                    <a:pt x="10353" y="7475"/>
                  </a:cubicBezTo>
                  <a:lnTo>
                    <a:pt x="9926" y="9715"/>
                  </a:lnTo>
                  <a:lnTo>
                    <a:pt x="9529" y="9715"/>
                  </a:lnTo>
                  <a:cubicBezTo>
                    <a:pt x="8957" y="9715"/>
                    <a:pt x="8499" y="9715"/>
                    <a:pt x="8133" y="9715"/>
                  </a:cubicBezTo>
                  <a:lnTo>
                    <a:pt x="7898" y="9715"/>
                  </a:lnTo>
                  <a:lnTo>
                    <a:pt x="8092" y="7457"/>
                  </a:lnTo>
                  <a:cubicBezTo>
                    <a:pt x="7960" y="7541"/>
                    <a:pt x="7829" y="7624"/>
                    <a:pt x="7697" y="7708"/>
                  </a:cubicBezTo>
                  <a:cubicBezTo>
                    <a:pt x="7566" y="7876"/>
                    <a:pt x="7566" y="7960"/>
                    <a:pt x="7434" y="8044"/>
                  </a:cubicBezTo>
                  <a:cubicBezTo>
                    <a:pt x="6777" y="8547"/>
                    <a:pt x="5988" y="9301"/>
                    <a:pt x="4410" y="9301"/>
                  </a:cubicBezTo>
                  <a:cubicBezTo>
                    <a:pt x="4279" y="9301"/>
                    <a:pt x="4148" y="9301"/>
                    <a:pt x="4016" y="9301"/>
                  </a:cubicBezTo>
                  <a:cubicBezTo>
                    <a:pt x="2438" y="9134"/>
                    <a:pt x="598" y="8211"/>
                    <a:pt x="466" y="8044"/>
                  </a:cubicBezTo>
                  <a:cubicBezTo>
                    <a:pt x="-60" y="7792"/>
                    <a:pt x="-191" y="7289"/>
                    <a:pt x="335" y="6954"/>
                  </a:cubicBezTo>
                  <a:cubicBezTo>
                    <a:pt x="729" y="6618"/>
                    <a:pt x="1518" y="6534"/>
                    <a:pt x="2175" y="6870"/>
                  </a:cubicBezTo>
                  <a:cubicBezTo>
                    <a:pt x="2833" y="7289"/>
                    <a:pt x="3885" y="7624"/>
                    <a:pt x="4410" y="7708"/>
                  </a:cubicBezTo>
                  <a:cubicBezTo>
                    <a:pt x="4542" y="7708"/>
                    <a:pt x="4936" y="7457"/>
                    <a:pt x="5331" y="7121"/>
                  </a:cubicBezTo>
                  <a:cubicBezTo>
                    <a:pt x="5462" y="7038"/>
                    <a:pt x="5462" y="6870"/>
                    <a:pt x="5594" y="6786"/>
                  </a:cubicBezTo>
                  <a:cubicBezTo>
                    <a:pt x="6120" y="6283"/>
                    <a:pt x="6908" y="5696"/>
                    <a:pt x="7960" y="5277"/>
                  </a:cubicBezTo>
                  <a:cubicBezTo>
                    <a:pt x="8618" y="5109"/>
                    <a:pt x="9143" y="5025"/>
                    <a:pt x="9669" y="4941"/>
                  </a:cubicBezTo>
                  <a:cubicBezTo>
                    <a:pt x="10064" y="4941"/>
                    <a:pt x="10458" y="4857"/>
                    <a:pt x="10853" y="4857"/>
                  </a:cubicBezTo>
                  <a:close/>
                  <a:moveTo>
                    <a:pt x="11173" y="0"/>
                  </a:moveTo>
                  <a:cubicBezTo>
                    <a:pt x="13176" y="0"/>
                    <a:pt x="14800" y="1018"/>
                    <a:pt x="14800" y="2274"/>
                  </a:cubicBezTo>
                  <a:cubicBezTo>
                    <a:pt x="14800" y="3529"/>
                    <a:pt x="13176" y="4547"/>
                    <a:pt x="11173" y="4547"/>
                  </a:cubicBezTo>
                  <a:cubicBezTo>
                    <a:pt x="9170" y="4547"/>
                    <a:pt x="7546" y="3529"/>
                    <a:pt x="7546" y="2274"/>
                  </a:cubicBezTo>
                  <a:cubicBezTo>
                    <a:pt x="7546" y="1018"/>
                    <a:pt x="9170" y="0"/>
                    <a:pt x="11173" y="0"/>
                  </a:cubicBezTo>
                  <a:close/>
                </a:path>
              </a:pathLst>
            </a:custGeom>
            <a:solidFill>
              <a:srgbClr val="69565B"/>
            </a:solidFill>
            <a:ln w="12700" cap="flat">
              <a:noFill/>
              <a:miter lim="400000"/>
            </a:ln>
            <a:effectLst/>
          </p:spPr>
          <p:txBody>
            <a:bodyPr wrap="square" lIns="45719" tIns="45719" rIns="45719" bIns="45719" numCol="1" anchor="ctr">
              <a:noAutofit/>
            </a:bodyPr>
            <a:lstStyle/>
            <a:p>
              <a:pPr algn="ctr"/>
            </a:p>
          </p:txBody>
        </p:sp>
      </p:grpSp>
      <p:sp>
        <p:nvSpPr>
          <p:cNvPr id="37" name="矩形 36"/>
          <p:cNvSpPr/>
          <p:nvPr/>
        </p:nvSpPr>
        <p:spPr>
          <a:xfrm>
            <a:off x="6858000" y="4897735"/>
            <a:ext cx="4815840" cy="1200329"/>
          </a:xfrm>
          <a:prstGeom prst="rect">
            <a:avLst/>
          </a:prstGeom>
        </p:spPr>
        <p:txBody>
          <a:bodyPr wrap="square">
            <a:spAutoFit/>
          </a:bodyPr>
          <a:lstStyle/>
          <a:p>
            <a:r>
              <a:rPr lang="zh-CN" altLang="en-US" dirty="0" smtClean="0"/>
              <a:t>根据</a:t>
            </a:r>
            <a:r>
              <a:rPr lang="zh-CN" altLang="en-US" dirty="0" smtClean="0"/>
              <a:t>该</a:t>
            </a:r>
            <a:r>
              <a:rPr lang="zh-CN" altLang="en-US" dirty="0" smtClean="0"/>
              <a:t>工作</a:t>
            </a:r>
            <a:r>
              <a:rPr lang="zh-CN" altLang="en-US" dirty="0" smtClean="0"/>
              <a:t>包分配表，项目经理将工作活动依次分配给每一个团队成员。此时团队成员作为任务经理，需要对分配给自己的所有任务以及自己的工作包进行自行管理。</a:t>
            </a:r>
            <a:endParaRPr lang="zh-CN" altLang="en-US" dirty="0"/>
          </a:p>
        </p:txBody>
      </p:sp>
      <p:sp>
        <p:nvSpPr>
          <p:cNvPr id="38" name="矩形 18"/>
          <p:cNvSpPr txBox="1"/>
          <p:nvPr/>
        </p:nvSpPr>
        <p:spPr>
          <a:xfrm>
            <a:off x="5080634" y="404251"/>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smtClean="0"/>
              <a:t>Work Package</a:t>
            </a:r>
            <a:endParaRPr lang="en-US" altLang="zh-CN" sz="24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31"/>
                                        </p:tgtEl>
                                        <p:attrNameLst>
                                          <p:attrName>style.visibility</p:attrName>
                                        </p:attrNameLst>
                                      </p:cBhvr>
                                      <p:to>
                                        <p:strVal val="visible"/>
                                      </p:to>
                                    </p:set>
                                    <p:anim calcmode="lin" valueType="num">
                                      <p:cBhvr>
                                        <p:cTn id="31" dur="1000" fill="hold"/>
                                        <p:tgtEl>
                                          <p:spTgt spid="31"/>
                                        </p:tgtEl>
                                        <p:attrNameLst>
                                          <p:attrName>ppt_x</p:attrName>
                                        </p:attrNameLst>
                                      </p:cBhvr>
                                      <p:tavLst>
                                        <p:tav tm="0">
                                          <p:val>
                                            <p:strVal val="#ppt_x"/>
                                          </p:val>
                                        </p:tav>
                                        <p:tav tm="100000">
                                          <p:val>
                                            <p:strVal val="#ppt_x"/>
                                          </p:val>
                                        </p:tav>
                                      </p:tavLst>
                                    </p:anim>
                                    <p:anim calcmode="lin" valueType="num">
                                      <p:cBhvr>
                                        <p:cTn id="32" dur="1000" fill="hold"/>
                                        <p:tgtEl>
                                          <p:spTgt spid="31"/>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indefinite" fill="hold"/>
                                        <p:tgtEl>
                                          <p:spTgt spid="38"/>
                                        </p:tgtEl>
                                        <p:attrNameLst>
                                          <p:attrName>style.visibility</p:attrName>
                                        </p:attrNameLst>
                                      </p:cBhvr>
                                      <p:to>
                                        <p:strVal val="visible"/>
                                      </p:to>
                                    </p:set>
                                    <p:anim calcmode="lin" valueType="num">
                                      <p:cBhvr>
                                        <p:cTn id="36" dur="500" fill="hold"/>
                                        <p:tgtEl>
                                          <p:spTgt spid="38"/>
                                        </p:tgtEl>
                                        <p:attrNameLst>
                                          <p:attrName>ppt_x</p:attrName>
                                        </p:attrNameLst>
                                      </p:cBhvr>
                                      <p:tavLst>
                                        <p:tav tm="0">
                                          <p:val>
                                            <p:strVal val="#ppt_x"/>
                                          </p:val>
                                        </p:tav>
                                        <p:tav tm="100000">
                                          <p:val>
                                            <p:strVal val="#ppt_x"/>
                                          </p:val>
                                        </p:tav>
                                      </p:tavLst>
                                    </p:anim>
                                    <p:anim calcmode="lin" valueType="num">
                                      <p:cBhvr>
                                        <p:cTn id="3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4" grpId="0" animBg="1" advAuto="0"/>
      <p:bldP spid="5" grpId="0" animBg="1" advAuto="0"/>
      <p:bldP spid="7" grpId="0" animBg="1" advAuto="0"/>
      <p:bldP spid="8" grpId="0" animBg="1" advAuto="0"/>
      <p:bldP spid="31" grpId="0" animBg="1" advAuto="0"/>
      <p:bldP spid="38"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8"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5</a:t>
            </a:r>
            <a:endParaRPr lang="en-US"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7989270" y="1334472"/>
            <a:ext cx="66352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8" name="矩形 18"/>
          <p:cNvSpPr txBox="1"/>
          <p:nvPr/>
        </p:nvSpPr>
        <p:spPr>
          <a:xfrm>
            <a:off x="4247514" y="404251"/>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smtClean="0"/>
              <a:t>Managing Team Communication</a:t>
            </a:r>
            <a:endParaRPr lang="en-US" altLang="zh-CN" sz="2400" dirty="0"/>
          </a:p>
        </p:txBody>
      </p:sp>
      <p:pic>
        <p:nvPicPr>
          <p:cNvPr id="3074" name="Picture 2"/>
          <p:cNvPicPr>
            <a:picLocks noChangeAspect="1" noChangeArrowheads="1"/>
          </p:cNvPicPr>
          <p:nvPr/>
        </p:nvPicPr>
        <p:blipFill>
          <a:blip r:embed="rId1"/>
          <a:srcRect/>
          <a:stretch>
            <a:fillRect/>
          </a:stretch>
        </p:blipFill>
        <p:spPr bwMode="auto">
          <a:xfrm>
            <a:off x="903923" y="1509078"/>
            <a:ext cx="5426075" cy="3817937"/>
          </a:xfrm>
          <a:prstGeom prst="rect">
            <a:avLst/>
          </a:prstGeom>
          <a:noFill/>
          <a:ln w="9525">
            <a:noFill/>
            <a:miter lim="800000"/>
            <a:headEnd/>
            <a:tailEnd/>
          </a:ln>
          <a:effectLst/>
        </p:spPr>
      </p:pic>
      <p:sp>
        <p:nvSpPr>
          <p:cNvPr id="31" name="矩形 30"/>
          <p:cNvSpPr/>
          <p:nvPr/>
        </p:nvSpPr>
        <p:spPr>
          <a:xfrm>
            <a:off x="6553200" y="1127820"/>
            <a:ext cx="4947920" cy="3693319"/>
          </a:xfrm>
          <a:prstGeom prst="rect">
            <a:avLst/>
          </a:prstGeom>
        </p:spPr>
        <p:txBody>
          <a:bodyPr wrap="square">
            <a:spAutoFit/>
          </a:bodyPr>
          <a:lstStyle/>
          <a:p>
            <a:r>
              <a:rPr lang="zh-CN" altLang="en-US" dirty="0" smtClean="0"/>
              <a:t>在项目团队中，我们对于任务⻆⾊划分成个不同的内容： </a:t>
            </a:r>
            <a:endParaRPr lang="zh-CN" altLang="en-US" dirty="0" smtClean="0"/>
          </a:p>
          <a:p>
            <a:r>
              <a:rPr lang="en-US" altLang="zh-CN" dirty="0" smtClean="0"/>
              <a:t>R (Responsible)</a:t>
            </a:r>
            <a:r>
              <a:rPr lang="zh-CN" altLang="en-US" dirty="0" smtClean="0"/>
              <a:t>，即执⾏⼈：该成员负责具体实现本阶段的任务。 </a:t>
            </a:r>
            <a:endParaRPr lang="zh-CN" altLang="en-US" dirty="0" smtClean="0"/>
          </a:p>
          <a:p>
            <a:r>
              <a:rPr lang="en-US" altLang="zh-CN" dirty="0" smtClean="0"/>
              <a:t>A (Accountable)</a:t>
            </a:r>
            <a:r>
              <a:rPr lang="zh-CN" altLang="en-US" dirty="0" smtClean="0"/>
              <a:t>，即负责⼈：该成员负责总体组织、规划本阶段的任务。 </a:t>
            </a:r>
            <a:endParaRPr lang="zh-CN" altLang="en-US" dirty="0" smtClean="0"/>
          </a:p>
          <a:p>
            <a:r>
              <a:rPr lang="en-US" altLang="zh-CN" dirty="0" smtClean="0"/>
              <a:t>C (Consulting)</a:t>
            </a:r>
            <a:r>
              <a:rPr lang="zh-CN" altLang="en-US" dirty="0" smtClean="0"/>
              <a:t>，即顾问：该成员在本阶段任务过程中可以对某些特定内容进行指导。 </a:t>
            </a:r>
            <a:endParaRPr lang="zh-CN" altLang="en-US" dirty="0" smtClean="0"/>
          </a:p>
          <a:p>
            <a:r>
              <a:rPr lang="en-US" altLang="zh-CN" dirty="0" smtClean="0"/>
              <a:t>I (Informed)</a:t>
            </a:r>
            <a:r>
              <a:rPr lang="zh-CN" altLang="en-US" dirty="0" smtClean="0"/>
              <a:t>，即知情者：该成员在本阶段任务中并不参与过多的事项，在最后被告知任务结果。 </a:t>
            </a:r>
            <a:endParaRPr lang="zh-CN" altLang="en-US" dirty="0" smtClean="0"/>
          </a:p>
          <a:p>
            <a:r>
              <a:rPr lang="en-US" altLang="zh-CN" dirty="0" smtClean="0"/>
              <a:t>S (Support) </a:t>
            </a:r>
            <a:r>
              <a:rPr lang="zh-CN" altLang="en-US" dirty="0" smtClean="0"/>
              <a:t>，即⽀持者：该成员在本阶段任务中较为灵活，根据具体情况可以提供特定帮助。</a:t>
            </a:r>
            <a:endParaRPr lang="zh-CN" altLang="en-US" dirty="0"/>
          </a:p>
        </p:txBody>
      </p:sp>
      <p:sp>
        <p:nvSpPr>
          <p:cNvPr id="39" name="矩形 38"/>
          <p:cNvSpPr/>
          <p:nvPr/>
        </p:nvSpPr>
        <p:spPr>
          <a:xfrm>
            <a:off x="6421120" y="5050135"/>
            <a:ext cx="5293360" cy="1200329"/>
          </a:xfrm>
          <a:prstGeom prst="rect">
            <a:avLst/>
          </a:prstGeom>
        </p:spPr>
        <p:txBody>
          <a:bodyPr wrap="square">
            <a:spAutoFit/>
          </a:bodyPr>
          <a:lstStyle/>
          <a:p>
            <a:r>
              <a:rPr lang="zh-CN" altLang="en-US" dirty="0" smtClean="0"/>
              <a:t>通过</a:t>
            </a:r>
            <a:r>
              <a:rPr lang="en-US" altLang="zh-CN" dirty="0" smtClean="0"/>
              <a:t>RACI</a:t>
            </a:r>
            <a:r>
              <a:rPr lang="zh-CN" altLang="en-US" dirty="0" smtClean="0"/>
              <a:t>矩阵的设计以及核心成员每个工作包周期任务角色的分配，可以使得每个人在软件开发周期中的角色清晰，同时劳逸结合，能比较高效地投入到工作中。</a:t>
            </a:r>
            <a:endParaRPr lang="zh-CN" altLang="en-US"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38"/>
                                        </p:tgtEl>
                                        <p:attrNameLst>
                                          <p:attrName>style.visibility</p:attrName>
                                        </p:attrNameLst>
                                      </p:cBhvr>
                                      <p:to>
                                        <p:strVal val="visible"/>
                                      </p:to>
                                    </p:set>
                                    <p:anim calcmode="lin" valueType="num">
                                      <p:cBhvr>
                                        <p:cTn id="31" dur="500" fill="hold"/>
                                        <p:tgtEl>
                                          <p:spTgt spid="38"/>
                                        </p:tgtEl>
                                        <p:attrNameLst>
                                          <p:attrName>ppt_x</p:attrName>
                                        </p:attrNameLst>
                                      </p:cBhvr>
                                      <p:tavLst>
                                        <p:tav tm="0">
                                          <p:val>
                                            <p:strVal val="#ppt_x"/>
                                          </p:val>
                                        </p:tav>
                                        <p:tav tm="100000">
                                          <p:val>
                                            <p:strVal val="#ppt_x"/>
                                          </p:val>
                                        </p:tav>
                                      </p:tavLst>
                                    </p:anim>
                                    <p:anim calcmode="lin" valueType="num">
                                      <p:cBhvr>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4" grpId="0" animBg="1" advAuto="0"/>
      <p:bldP spid="5" grpId="0" animBg="1" advAuto="0"/>
      <p:bldP spid="7" grpId="0" animBg="1" advAuto="0"/>
      <p:bldP spid="8" grpId="0" animBg="1" advAuto="0"/>
      <p:bldP spid="38"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8"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5</a:t>
            </a:r>
            <a:endParaRPr lang="en-US"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7989270" y="1334472"/>
            <a:ext cx="66352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8" name="矩形 18"/>
          <p:cNvSpPr txBox="1"/>
          <p:nvPr/>
        </p:nvSpPr>
        <p:spPr>
          <a:xfrm>
            <a:off x="4946649" y="498231"/>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smtClean="0"/>
              <a:t>Assigning Resources</a:t>
            </a:r>
            <a:endParaRPr lang="en-US" altLang="zh-CN" sz="2400" dirty="0"/>
          </a:p>
        </p:txBody>
      </p:sp>
      <p:pic>
        <p:nvPicPr>
          <p:cNvPr id="5121" name="Picture 1" descr="https://fkqfd0ocva.feishu.cn/space/api/box/stream/download/asynccode/?code=ZjdlYWRkNTMzODdjNjVhMWI0MmFmMTI1MjM1NzQwZjNfZGd3bVl5UDZONnN3VjFUR3lCS2UyNGhTUVNtMmJlMjhfVG9rZW46VjM0T2JUcHBpb0xkTFd4UEd2UGNnUHhSbmFmXzE2ODY2NjQyNjU6MTY4NjY2Nzg2NV9WNA"/>
          <p:cNvPicPr>
            <a:picLocks noChangeAspect="1" noChangeArrowheads="1"/>
          </p:cNvPicPr>
          <p:nvPr/>
        </p:nvPicPr>
        <p:blipFill>
          <a:blip r:embed="rId1"/>
          <a:srcRect/>
          <a:stretch>
            <a:fillRect/>
          </a:stretch>
        </p:blipFill>
        <p:spPr bwMode="auto">
          <a:xfrm>
            <a:off x="904240" y="1371600"/>
            <a:ext cx="5638800" cy="3981450"/>
          </a:xfrm>
          <a:prstGeom prst="rect">
            <a:avLst/>
          </a:prstGeom>
          <a:noFill/>
        </p:spPr>
      </p:pic>
      <p:sp>
        <p:nvSpPr>
          <p:cNvPr id="5122"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5" name="矩形 24"/>
          <p:cNvSpPr/>
          <p:nvPr/>
        </p:nvSpPr>
        <p:spPr>
          <a:xfrm>
            <a:off x="6990080" y="2043837"/>
            <a:ext cx="3820160" cy="2585323"/>
          </a:xfrm>
          <a:prstGeom prst="rect">
            <a:avLst/>
          </a:prstGeom>
        </p:spPr>
        <p:txBody>
          <a:bodyPr wrap="square">
            <a:spAutoFit/>
          </a:bodyPr>
          <a:lstStyle/>
          <a:p>
            <a:r>
              <a:rPr lang="zh-CN" altLang="en-US" dirty="0" smtClean="0"/>
              <a:t>本项目的主要可分配资源包括项目范围三角形中所列出的相关内容</a:t>
            </a:r>
            <a:r>
              <a:rPr lang="en-US" altLang="zh-CN" dirty="0" smtClean="0"/>
              <a:t>:</a:t>
            </a:r>
            <a:r>
              <a:rPr lang="zh-CN" altLang="en-US" dirty="0" smtClean="0"/>
              <a:t>开源项目、相关书籍、网络资源以及设备资源等。</a:t>
            </a:r>
            <a:endParaRPr lang="zh-CN" altLang="en-US" dirty="0" smtClean="0"/>
          </a:p>
          <a:p>
            <a:r>
              <a:rPr lang="zh-CN" altLang="en-US" dirty="0" smtClean="0"/>
              <a:t>在项目中，可能会出现活动和资源分配不均衡的情况，本项目组对于本项目主要可以通过三种方法解决</a:t>
            </a:r>
            <a:r>
              <a:rPr lang="en-US" altLang="zh-CN" dirty="0" smtClean="0"/>
              <a:t>:</a:t>
            </a:r>
            <a:r>
              <a:rPr lang="zh-CN" altLang="en-US" dirty="0" smtClean="0"/>
              <a:t>利用活动松弛时间、延长项目完成日期、加班的方式解决。</a:t>
            </a:r>
            <a:endParaRPr lang="zh-CN" altLang="en-US"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38"/>
                                        </p:tgtEl>
                                        <p:attrNameLst>
                                          <p:attrName>style.visibility</p:attrName>
                                        </p:attrNameLst>
                                      </p:cBhvr>
                                      <p:to>
                                        <p:strVal val="visible"/>
                                      </p:to>
                                    </p:set>
                                    <p:anim calcmode="lin" valueType="num">
                                      <p:cBhvr>
                                        <p:cTn id="31" dur="500" fill="hold"/>
                                        <p:tgtEl>
                                          <p:spTgt spid="38"/>
                                        </p:tgtEl>
                                        <p:attrNameLst>
                                          <p:attrName>ppt_x</p:attrName>
                                        </p:attrNameLst>
                                      </p:cBhvr>
                                      <p:tavLst>
                                        <p:tav tm="0">
                                          <p:val>
                                            <p:strVal val="#ppt_x"/>
                                          </p:val>
                                        </p:tav>
                                        <p:tav tm="100000">
                                          <p:val>
                                            <p:strVal val="#ppt_x"/>
                                          </p:val>
                                        </p:tav>
                                      </p:tavLst>
                                    </p:anim>
                                    <p:anim calcmode="lin" valueType="num">
                                      <p:cBhvr>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4" grpId="0" animBg="1" advAuto="0"/>
      <p:bldP spid="5" grpId="0" animBg="1" advAuto="0"/>
      <p:bldP spid="7" grpId="0" animBg="1" advAuto="0"/>
      <p:bldP spid="8" grpId="0" animBg="1" advAuto="0"/>
      <p:bldP spid="38"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2902885" y="3041279"/>
            <a:ext cx="6413615"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smtClean="0"/>
              <a:t>6</a:t>
            </a:r>
            <a:r>
              <a:rPr lang="en-US" sz="4000" dirty="0" smtClean="0"/>
              <a:t>. </a:t>
            </a:r>
            <a:r>
              <a:rPr lang="en-US" altLang="zh-CN" sz="4000" dirty="0"/>
              <a:t>Project Monitoring &amp; Control</a:t>
            </a:r>
            <a:endParaRPr lang="en-US" altLang="zh-CN" sz="4000" dirty="0"/>
          </a:p>
        </p:txBody>
      </p:sp>
      <p:sp>
        <p:nvSpPr>
          <p:cNvPr id="2" name="Rectangle 2"/>
          <p:cNvSpPr>
            <a:spLocks noChangeArrowheads="1"/>
          </p:cNvSpPr>
          <p:nvPr/>
        </p:nvSpPr>
        <p:spPr bwMode="auto">
          <a:xfrm flipV="1">
            <a:off x="1778182" y="-2170749"/>
            <a:ext cx="82104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2" grpId="0" animBg="1" advAuto="0"/>
      <p:bldP spid="125"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05"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06"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07"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08" name="图片 53" descr="图片 53"/>
          <p:cNvPicPr>
            <a:picLocks noChangeAspect="1"/>
          </p:cNvPicPr>
          <p:nvPr/>
        </p:nvPicPr>
        <p:blipFill>
          <a:blip r:embed="rId2"/>
          <a:srcRect r="4" b="60268"/>
          <a:stretch>
            <a:fillRect/>
          </a:stretch>
        </p:blipFill>
        <p:spPr>
          <a:xfrm>
            <a:off x="7757532" y="-436338"/>
            <a:ext cx="3934620"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09" name="图片 51" descr="图片 51"/>
          <p:cNvPicPr>
            <a:picLocks noChangeAspect="1"/>
          </p:cNvPicPr>
          <p:nvPr/>
        </p:nvPicPr>
        <p:blipFill>
          <a:blip r:embed="rId2"/>
          <a:srcRect r="58865" b="78275"/>
          <a:stretch>
            <a:fillRect/>
          </a:stretch>
        </p:blipFill>
        <p:spPr>
          <a:xfrm>
            <a:off x="1732912" y="3960795"/>
            <a:ext cx="1618570" cy="1505410"/>
          </a:xfrm>
          <a:prstGeom prst="rect">
            <a:avLst/>
          </a:prstGeom>
          <a:ln w="12700">
            <a:miter lim="400000"/>
            <a:headEnd/>
            <a:tailEnd/>
          </a:ln>
        </p:spPr>
      </p:pic>
      <p:sp>
        <p:nvSpPr>
          <p:cNvPr id="110" name="TextBox 5"/>
          <p:cNvSpPr txBox="1"/>
          <p:nvPr/>
        </p:nvSpPr>
        <p:spPr>
          <a:xfrm>
            <a:off x="5248681" y="632227"/>
            <a:ext cx="2266315" cy="615315"/>
          </a:xfrm>
          <a:prstGeom prst="rect">
            <a:avLst/>
          </a:prstGeom>
          <a:ln w="12700">
            <a:miter lim="400000"/>
          </a:ln>
          <a:effectLst>
            <a:outerShdw blurRad="50800" dist="38100" dir="2700000" rotWithShape="0">
              <a:srgbClr val="4C544C">
                <a:alpha val="84000"/>
              </a:srgbClr>
            </a:outerShdw>
          </a:effectLst>
        </p:spPr>
        <p:txBody>
          <a:bodyPr wrap="none" lIns="0" tIns="0" rIns="0" bIns="0">
            <a:spAutoFit/>
          </a:bodyPr>
          <a:lstStyle/>
          <a:p>
            <a:pPr>
              <a:defRPr sz="4000" b="1">
                <a:solidFill>
                  <a:srgbClr val="FFFFFF"/>
                </a:solidFill>
              </a:defRPr>
            </a:pPr>
            <a:r>
              <a:t>目录</a:t>
            </a:r>
            <a:r>
              <a:rPr sz="2000"/>
              <a:t>/CONTEN</a:t>
            </a:r>
            <a:r>
              <a:rPr lang="en-US" sz="2000"/>
              <a:t>T</a:t>
            </a:r>
            <a:r>
              <a:rPr sz="2000"/>
              <a:t>S</a:t>
            </a:r>
            <a:endParaRPr sz="2000"/>
          </a:p>
        </p:txBody>
      </p:sp>
      <p:sp>
        <p:nvSpPr>
          <p:cNvPr id="111" name="直接连接符 30"/>
          <p:cNvSpPr/>
          <p:nvPr/>
        </p:nvSpPr>
        <p:spPr>
          <a:xfrm flipH="1" flipV="1">
            <a:off x="4174854" y="1247591"/>
            <a:ext cx="4571999" cy="1"/>
          </a:xfrm>
          <a:prstGeom prst="line">
            <a:avLst/>
          </a:prstGeom>
          <a:ln w="31750">
            <a:solidFill>
              <a:srgbClr val="FFFFFF"/>
            </a:solidFill>
            <a:miter/>
          </a:ln>
        </p:spPr>
        <p:txBody>
          <a:bodyPr lIns="45719" rIns="45719"/>
          <a:lstStyle/>
          <a:p/>
        </p:txBody>
      </p:sp>
      <p:sp>
        <p:nvSpPr>
          <p:cNvPr id="112" name="直接连接符 31"/>
          <p:cNvSpPr/>
          <p:nvPr/>
        </p:nvSpPr>
        <p:spPr>
          <a:xfrm>
            <a:off x="4162790" y="546826"/>
            <a:ext cx="4571999" cy="1"/>
          </a:xfrm>
          <a:prstGeom prst="line">
            <a:avLst/>
          </a:prstGeom>
          <a:ln w="31750">
            <a:solidFill>
              <a:srgbClr val="FFFFFF"/>
            </a:solidFill>
            <a:miter/>
          </a:ln>
        </p:spPr>
        <p:txBody>
          <a:bodyPr lIns="45719" rIns="45719"/>
          <a:lstStyle/>
          <a:p/>
        </p:txBody>
      </p:sp>
      <p:sp>
        <p:nvSpPr>
          <p:cNvPr id="113" name="TextBox 6"/>
          <p:cNvSpPr txBox="1"/>
          <p:nvPr/>
        </p:nvSpPr>
        <p:spPr>
          <a:xfrm>
            <a:off x="2143514" y="1885953"/>
            <a:ext cx="3143250" cy="430530"/>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r>
              <a:rPr dirty="0" smtClean="0"/>
              <a:t>1.</a:t>
            </a:r>
            <a:r>
              <a:rPr lang="en-US" dirty="0" smtClean="0"/>
              <a:t> Project Background</a:t>
            </a:r>
            <a:endParaRPr dirty="0"/>
          </a:p>
        </p:txBody>
      </p:sp>
      <p:sp>
        <p:nvSpPr>
          <p:cNvPr id="114" name="TextBox 35"/>
          <p:cNvSpPr txBox="1"/>
          <p:nvPr/>
        </p:nvSpPr>
        <p:spPr>
          <a:xfrm>
            <a:off x="2143711" y="2469322"/>
            <a:ext cx="2865169" cy="430530"/>
          </a:xfrm>
          <a:prstGeom prst="rect">
            <a:avLst/>
          </a:prstGeom>
          <a:ln w="12700">
            <a:miter lim="400000"/>
          </a:ln>
        </p:spPr>
        <p:txBody>
          <a:bodyPr wrap="squar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r>
              <a:rPr lang="en-US" altLang="zh-CN" dirty="0" smtClean="0"/>
              <a:t>2. Project Scoping</a:t>
            </a:r>
            <a:endParaRPr lang="zh-CN" altLang="en-US" dirty="0"/>
          </a:p>
        </p:txBody>
      </p:sp>
      <p:sp>
        <p:nvSpPr>
          <p:cNvPr id="115" name="TextBox 38"/>
          <p:cNvSpPr txBox="1"/>
          <p:nvPr/>
        </p:nvSpPr>
        <p:spPr>
          <a:xfrm>
            <a:off x="2143711" y="3079556"/>
            <a:ext cx="2824529" cy="430530"/>
          </a:xfrm>
          <a:prstGeom prst="rect">
            <a:avLst/>
          </a:prstGeom>
          <a:ln w="12700">
            <a:miter lim="400000"/>
          </a:ln>
        </p:spPr>
        <p:txBody>
          <a:bodyPr wrap="squar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r>
              <a:rPr dirty="0" smtClean="0"/>
              <a:t>3.</a:t>
            </a:r>
            <a:r>
              <a:rPr lang="en-US" dirty="0" smtClean="0"/>
              <a:t> Project Planning</a:t>
            </a:r>
            <a:endParaRPr dirty="0"/>
          </a:p>
        </p:txBody>
      </p:sp>
      <p:sp>
        <p:nvSpPr>
          <p:cNvPr id="116" name="TextBox 44"/>
          <p:cNvSpPr txBox="1"/>
          <p:nvPr/>
        </p:nvSpPr>
        <p:spPr>
          <a:xfrm>
            <a:off x="2143711" y="3671377"/>
            <a:ext cx="3322369" cy="430530"/>
          </a:xfrm>
          <a:prstGeom prst="rect">
            <a:avLst/>
          </a:prstGeom>
          <a:ln w="12700">
            <a:miter lim="400000"/>
          </a:ln>
        </p:spPr>
        <p:txBody>
          <a:bodyPr wrap="squar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r>
              <a:rPr dirty="0" smtClean="0"/>
              <a:t>4.</a:t>
            </a:r>
            <a:r>
              <a:rPr lang="en-US" dirty="0" smtClean="0"/>
              <a:t> Team Management</a:t>
            </a:r>
            <a:endParaRPr dirty="0"/>
          </a:p>
        </p:txBody>
      </p:sp>
      <p:sp>
        <p:nvSpPr>
          <p:cNvPr id="117" name="TextBox 38"/>
          <p:cNvSpPr txBox="1"/>
          <p:nvPr/>
        </p:nvSpPr>
        <p:spPr>
          <a:xfrm>
            <a:off x="2143710" y="4239894"/>
            <a:ext cx="3078529" cy="430530"/>
          </a:xfrm>
          <a:prstGeom prst="rect">
            <a:avLst/>
          </a:prstGeom>
          <a:ln w="12700">
            <a:miter lim="400000"/>
          </a:ln>
        </p:spPr>
        <p:txBody>
          <a:bodyPr wrap="square" lIns="0" tIns="0" rIns="0" bIns="0">
            <a:spAutoFit/>
          </a:bodyPr>
          <a:lstStyle/>
          <a:p>
            <a: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pPr>
            <a:r>
              <a:rPr dirty="0" smtClean="0"/>
              <a:t>5.</a:t>
            </a:r>
            <a:r>
              <a:rPr lang="en-US" dirty="0" smtClean="0"/>
              <a:t> Project Launching</a:t>
            </a:r>
            <a:endParaRPr dirty="0"/>
          </a:p>
        </p:txBody>
      </p:sp>
      <p:sp>
        <p:nvSpPr>
          <p:cNvPr id="3" name="TextBox 6"/>
          <p:cNvSpPr txBox="1"/>
          <p:nvPr/>
        </p:nvSpPr>
        <p:spPr>
          <a:xfrm>
            <a:off x="2129999" y="4761233"/>
            <a:ext cx="4373880" cy="430530"/>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r>
              <a:rPr lang="en-US" dirty="0"/>
              <a:t>6</a:t>
            </a:r>
            <a:r>
              <a:rPr dirty="0" smtClean="0"/>
              <a:t>.</a:t>
            </a:r>
            <a:r>
              <a:rPr lang="en-US" dirty="0" smtClean="0"/>
              <a:t> Project Monitoring &amp;Control</a:t>
            </a:r>
            <a:endParaRPr dirty="0"/>
          </a:p>
        </p:txBody>
      </p:sp>
      <p:sp>
        <p:nvSpPr>
          <p:cNvPr id="4" name="TextBox 35"/>
          <p:cNvSpPr txBox="1"/>
          <p:nvPr/>
        </p:nvSpPr>
        <p:spPr>
          <a:xfrm>
            <a:off x="7108596" y="1900362"/>
            <a:ext cx="3417164" cy="430530"/>
          </a:xfrm>
          <a:prstGeom prst="rect">
            <a:avLst/>
          </a:prstGeom>
          <a:ln w="12700">
            <a:miter lim="400000"/>
          </a:ln>
        </p:spPr>
        <p:txBody>
          <a:bodyPr wrap="squar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r>
              <a:rPr lang="en-US" altLang="zh-CN" dirty="0" smtClean="0"/>
              <a:t>7. Risk Management</a:t>
            </a:r>
            <a:endParaRPr lang="zh-CN" altLang="en-US" dirty="0"/>
          </a:p>
        </p:txBody>
      </p:sp>
      <p:sp>
        <p:nvSpPr>
          <p:cNvPr id="5" name="TextBox 38"/>
          <p:cNvSpPr txBox="1"/>
          <p:nvPr/>
        </p:nvSpPr>
        <p:spPr>
          <a:xfrm>
            <a:off x="7108596" y="2510596"/>
            <a:ext cx="3803244" cy="430530"/>
          </a:xfrm>
          <a:prstGeom prst="rect">
            <a:avLst/>
          </a:prstGeom>
          <a:ln w="12700">
            <a:miter lim="400000"/>
          </a:ln>
        </p:spPr>
        <p:txBody>
          <a:bodyPr wrap="squar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r>
              <a:rPr lang="en-US" dirty="0"/>
              <a:t>8</a:t>
            </a:r>
            <a:r>
              <a:rPr dirty="0" smtClean="0"/>
              <a:t>.</a:t>
            </a:r>
            <a:r>
              <a:rPr lang="en-US" dirty="0" smtClean="0"/>
              <a:t> Cost Estimation</a:t>
            </a:r>
            <a:endParaRPr dirty="0"/>
          </a:p>
        </p:txBody>
      </p:sp>
      <p:sp>
        <p:nvSpPr>
          <p:cNvPr id="6" name="TextBox 44"/>
          <p:cNvSpPr txBox="1"/>
          <p:nvPr/>
        </p:nvSpPr>
        <p:spPr>
          <a:xfrm>
            <a:off x="7108596" y="3102417"/>
            <a:ext cx="3732124" cy="430530"/>
          </a:xfrm>
          <a:prstGeom prst="rect">
            <a:avLst/>
          </a:prstGeom>
          <a:ln w="12700">
            <a:miter lim="400000"/>
          </a:ln>
        </p:spPr>
        <p:txBody>
          <a:bodyPr wrap="squar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r>
              <a:rPr lang="en-US" dirty="0" smtClean="0"/>
              <a:t>9. Pricing Strategy</a:t>
            </a:r>
            <a:endParaRPr dirty="0"/>
          </a:p>
        </p:txBody>
      </p:sp>
      <p:sp>
        <p:nvSpPr>
          <p:cNvPr id="7" name="TextBox 38"/>
          <p:cNvSpPr txBox="1"/>
          <p:nvPr/>
        </p:nvSpPr>
        <p:spPr>
          <a:xfrm>
            <a:off x="7108595" y="3670934"/>
            <a:ext cx="2001319" cy="430530"/>
          </a:xfrm>
          <a:prstGeom prst="rect">
            <a:avLst/>
          </a:prstGeom>
          <a:ln w="12700">
            <a:miter lim="400000"/>
          </a:ln>
        </p:spPr>
        <p:txBody>
          <a:bodyPr wrap="square" lIns="0" tIns="0" rIns="0" bIns="0">
            <a:spAutoFit/>
          </a:bodyPr>
          <a:lstStyle/>
          <a:p>
            <a: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pPr>
            <a:r>
              <a:rPr lang="en-US" dirty="0"/>
              <a:t>10</a:t>
            </a:r>
            <a:r>
              <a:rPr dirty="0" smtClean="0"/>
              <a:t>.</a:t>
            </a:r>
            <a:r>
              <a:rPr lang="en-US" dirty="0" smtClean="0"/>
              <a:t> Budget</a:t>
            </a:r>
            <a:endParaRPr dirty="0"/>
          </a:p>
        </p:txBody>
      </p:sp>
      <p:sp>
        <p:nvSpPr>
          <p:cNvPr id="21" name="TextBox 38"/>
          <p:cNvSpPr txBox="1"/>
          <p:nvPr/>
        </p:nvSpPr>
        <p:spPr>
          <a:xfrm>
            <a:off x="7118755" y="4239894"/>
            <a:ext cx="3325725" cy="430530"/>
          </a:xfrm>
          <a:prstGeom prst="rect">
            <a:avLst/>
          </a:prstGeom>
          <a:ln w="12700">
            <a:miter lim="400000"/>
          </a:ln>
        </p:spPr>
        <p:txBody>
          <a:bodyPr wrap="square" lIns="0" tIns="0" rIns="0" bIns="0">
            <a:spAutoFit/>
          </a:bodyPr>
          <a:lstStyle/>
          <a:p>
            <a: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pPr>
            <a:r>
              <a:rPr lang="en-US" dirty="0" smtClean="0"/>
              <a:t>11</a:t>
            </a:r>
            <a:r>
              <a:rPr dirty="0" smtClean="0"/>
              <a:t>.</a:t>
            </a:r>
            <a:r>
              <a:rPr lang="en-US" dirty="0" smtClean="0"/>
              <a:t> Financial Analysis</a:t>
            </a:r>
            <a:endParaRPr dirty="0"/>
          </a:p>
        </p:txBody>
      </p:sp>
      <p:sp>
        <p:nvSpPr>
          <p:cNvPr id="22" name="TextBox 38"/>
          <p:cNvSpPr txBox="1"/>
          <p:nvPr/>
        </p:nvSpPr>
        <p:spPr>
          <a:xfrm>
            <a:off x="7118755" y="4727574"/>
            <a:ext cx="3366365" cy="430530"/>
          </a:xfrm>
          <a:prstGeom prst="rect">
            <a:avLst/>
          </a:prstGeom>
          <a:ln w="12700">
            <a:miter lim="400000"/>
          </a:ln>
        </p:spPr>
        <p:txBody>
          <a:bodyPr wrap="square" lIns="0" tIns="0" rIns="0" bIns="0">
            <a:spAutoFit/>
          </a:bodyPr>
          <a:lstStyle/>
          <a:p>
            <a: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pPr>
            <a:r>
              <a:rPr lang="en-US" dirty="0" smtClean="0"/>
              <a:t>12</a:t>
            </a:r>
            <a:r>
              <a:rPr dirty="0" smtClean="0"/>
              <a:t>.</a:t>
            </a:r>
            <a:r>
              <a:rPr lang="en-US" dirty="0" smtClean="0"/>
              <a:t> Risk Analysis</a:t>
            </a:r>
            <a:endParaRPr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childTnLst>
                                    <p:set>
                                      <p:cBhvr>
                                        <p:cTn id="6" dur="indefinite" fill="hold"/>
                                        <p:tgtEl>
                                          <p:spTgt spid="105"/>
                                        </p:tgtEl>
                                        <p:attrNameLst>
                                          <p:attrName>style.visibility</p:attrName>
                                        </p:attrNameLst>
                                      </p:cBhvr>
                                      <p:to>
                                        <p:strVal val="visible"/>
                                      </p:to>
                                    </p:set>
                                    <p:animEffect transition="in" filter="dissolve">
                                      <p:cBhvr>
                                        <p:cTn id="7" dur="500"/>
                                        <p:tgtEl>
                                          <p:spTgt spid="105"/>
                                        </p:tgtEl>
                                      </p:cBhvr>
                                    </p:animEffect>
                                  </p:childTnLst>
                                </p:cTn>
                              </p:par>
                            </p:childTnLst>
                          </p:cTn>
                        </p:par>
                        <p:par>
                          <p:cTn id="8" fill="hold">
                            <p:stCondLst>
                              <p:cond delay="500"/>
                            </p:stCondLst>
                            <p:childTnLst>
                              <p:par>
                                <p:cTn id="9" presetID="2" presetClass="entr" presetSubtype="8" fill="hold" grpId="2" nodeType="afterEffect">
                                  <p:stCondLst>
                                    <p:cond delay="0"/>
                                  </p:stCondLst>
                                  <p:childTnLst>
                                    <p:set>
                                      <p:cBhvr>
                                        <p:cTn id="10" dur="indefinite" fill="hold"/>
                                        <p:tgtEl>
                                          <p:spTgt spid="106"/>
                                        </p:tgtEl>
                                        <p:attrNameLst>
                                          <p:attrName>style.visibility</p:attrName>
                                        </p:attrNameLst>
                                      </p:cBhvr>
                                      <p:to>
                                        <p:strVal val="visible"/>
                                      </p:to>
                                    </p:set>
                                    <p:anim calcmode="lin" valueType="num">
                                      <p:cBhvr>
                                        <p:cTn id="11" dur="1000" fill="hold"/>
                                        <p:tgtEl>
                                          <p:spTgt spid="106"/>
                                        </p:tgtEl>
                                        <p:attrNameLst>
                                          <p:attrName>ppt_x</p:attrName>
                                        </p:attrNameLst>
                                      </p:cBhvr>
                                      <p:tavLst>
                                        <p:tav tm="0">
                                          <p:val>
                                            <p:strVal val="0-#ppt_w/2"/>
                                          </p:val>
                                        </p:tav>
                                        <p:tav tm="100000">
                                          <p:val>
                                            <p:strVal val="#ppt_x"/>
                                          </p:val>
                                        </p:tav>
                                      </p:tavLst>
                                    </p:anim>
                                    <p:anim calcmode="lin" valueType="num">
                                      <p:cBhvr>
                                        <p:cTn id="12" dur="1000" fill="hold"/>
                                        <p:tgtEl>
                                          <p:spTgt spid="10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3" nodeType="afterEffect">
                                  <p:stCondLst>
                                    <p:cond delay="0"/>
                                  </p:stCondLst>
                                  <p:childTnLst>
                                    <p:set>
                                      <p:cBhvr>
                                        <p:cTn id="15" dur="indefinite" fill="hold"/>
                                        <p:tgtEl>
                                          <p:spTgt spid="107"/>
                                        </p:tgtEl>
                                        <p:attrNameLst>
                                          <p:attrName>style.visibility</p:attrName>
                                        </p:attrNameLst>
                                      </p:cBhvr>
                                      <p:to>
                                        <p:strVal val="visible"/>
                                      </p:to>
                                    </p:set>
                                    <p:animEffect transition="in" filter="dissolve">
                                      <p:cBhvr>
                                        <p:cTn id="16" dur="500"/>
                                        <p:tgtEl>
                                          <p:spTgt spid="107"/>
                                        </p:tgtEl>
                                      </p:cBhvr>
                                    </p:animEffect>
                                  </p:childTnLst>
                                </p:cTn>
                              </p:par>
                            </p:childTnLst>
                          </p:cTn>
                        </p:par>
                        <p:par>
                          <p:cTn id="17" fill="hold">
                            <p:stCondLst>
                              <p:cond delay="2000"/>
                            </p:stCondLst>
                            <p:childTnLst>
                              <p:par>
                                <p:cTn id="18" presetID="2" presetClass="entr" presetSubtype="4" fill="hold" grpId="4" nodeType="afterEffect">
                                  <p:stCondLst>
                                    <p:cond delay="0"/>
                                  </p:stCondLst>
                                  <p:childTnLst>
                                    <p:set>
                                      <p:cBhvr>
                                        <p:cTn id="19" dur="indefinite" fill="hold"/>
                                        <p:tgtEl>
                                          <p:spTgt spid="110"/>
                                        </p:tgtEl>
                                        <p:attrNameLst>
                                          <p:attrName>style.visibility</p:attrName>
                                        </p:attrNameLst>
                                      </p:cBhvr>
                                      <p:to>
                                        <p:strVal val="visible"/>
                                      </p:to>
                                    </p:set>
                                    <p:anim calcmode="lin" valueType="num">
                                      <p:cBhvr>
                                        <p:cTn id="20" dur="500" fill="hold"/>
                                        <p:tgtEl>
                                          <p:spTgt spid="110"/>
                                        </p:tgtEl>
                                        <p:attrNameLst>
                                          <p:attrName>ppt_x</p:attrName>
                                        </p:attrNameLst>
                                      </p:cBhvr>
                                      <p:tavLst>
                                        <p:tav tm="0">
                                          <p:val>
                                            <p:strVal val="#ppt_x"/>
                                          </p:val>
                                        </p:tav>
                                        <p:tav tm="100000">
                                          <p:val>
                                            <p:strVal val="#ppt_x"/>
                                          </p:val>
                                        </p:tav>
                                      </p:tavLst>
                                    </p:anim>
                                    <p:anim calcmode="lin" valueType="num">
                                      <p:cBhvr>
                                        <p:cTn id="21" dur="500" fill="hold"/>
                                        <p:tgtEl>
                                          <p:spTgt spid="110"/>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 presetClass="entr" presetSubtype="4" fill="hold" grpId="5" nodeType="afterEffect">
                                  <p:stCondLst>
                                    <p:cond delay="0"/>
                                  </p:stCondLst>
                                  <p:childTnLst>
                                    <p:set>
                                      <p:cBhvr>
                                        <p:cTn id="24" dur="indefinite" fill="hold"/>
                                        <p:tgtEl>
                                          <p:spTgt spid="113"/>
                                        </p:tgtEl>
                                        <p:attrNameLst>
                                          <p:attrName>style.visibility</p:attrName>
                                        </p:attrNameLst>
                                      </p:cBhvr>
                                      <p:to>
                                        <p:strVal val="visible"/>
                                      </p:to>
                                    </p:set>
                                    <p:anim calcmode="lin" valueType="num">
                                      <p:cBhvr>
                                        <p:cTn id="25" dur="500" fill="hold"/>
                                        <p:tgtEl>
                                          <p:spTgt spid="113"/>
                                        </p:tgtEl>
                                        <p:attrNameLst>
                                          <p:attrName>ppt_x</p:attrName>
                                        </p:attrNameLst>
                                      </p:cBhvr>
                                      <p:tavLst>
                                        <p:tav tm="0">
                                          <p:val>
                                            <p:strVal val="#ppt_x"/>
                                          </p:val>
                                        </p:tav>
                                        <p:tav tm="100000">
                                          <p:val>
                                            <p:strVal val="#ppt_x"/>
                                          </p:val>
                                        </p:tav>
                                      </p:tavLst>
                                    </p:anim>
                                    <p:anim calcmode="lin" valueType="num">
                                      <p:cBhvr>
                                        <p:cTn id="26" dur="500" fill="hold"/>
                                        <p:tgtEl>
                                          <p:spTgt spid="113"/>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 presetClass="entr" presetSubtype="4" fill="hold" grpId="6" nodeType="afterEffect">
                                  <p:stCondLst>
                                    <p:cond delay="0"/>
                                  </p:stCondLst>
                                  <p:childTnLst>
                                    <p:set>
                                      <p:cBhvr>
                                        <p:cTn id="29" dur="indefinite" fill="hold"/>
                                        <p:tgtEl>
                                          <p:spTgt spid="115"/>
                                        </p:tgtEl>
                                        <p:attrNameLst>
                                          <p:attrName>style.visibility</p:attrName>
                                        </p:attrNameLst>
                                      </p:cBhvr>
                                      <p:to>
                                        <p:strVal val="visible"/>
                                      </p:to>
                                    </p:set>
                                    <p:anim calcmode="lin" valueType="num">
                                      <p:cBhvr>
                                        <p:cTn id="30" dur="500" fill="hold"/>
                                        <p:tgtEl>
                                          <p:spTgt spid="115"/>
                                        </p:tgtEl>
                                        <p:attrNameLst>
                                          <p:attrName>ppt_x</p:attrName>
                                        </p:attrNameLst>
                                      </p:cBhvr>
                                      <p:tavLst>
                                        <p:tav tm="0">
                                          <p:val>
                                            <p:strVal val="#ppt_x"/>
                                          </p:val>
                                        </p:tav>
                                        <p:tav tm="100000">
                                          <p:val>
                                            <p:strVal val="#ppt_x"/>
                                          </p:val>
                                        </p:tav>
                                      </p:tavLst>
                                    </p:anim>
                                    <p:anim calcmode="lin" valueType="num">
                                      <p:cBhvr>
                                        <p:cTn id="31" dur="500" fill="hold"/>
                                        <p:tgtEl>
                                          <p:spTgt spid="115"/>
                                        </p:tgtEl>
                                        <p:attrNameLst>
                                          <p:attrName>ppt_y</p:attrName>
                                        </p:attrNameLst>
                                      </p:cBhvr>
                                      <p:tavLst>
                                        <p:tav tm="0">
                                          <p:val>
                                            <p:strVal val="1+#ppt_h/2"/>
                                          </p:val>
                                        </p:tav>
                                        <p:tav tm="100000">
                                          <p:val>
                                            <p:strVal val="#ppt_y"/>
                                          </p:val>
                                        </p:tav>
                                      </p:tavLst>
                                    </p:anim>
                                  </p:childTnLst>
                                </p:cTn>
                              </p:par>
                            </p:childTnLst>
                          </p:cTn>
                        </p:par>
                        <p:par>
                          <p:cTn id="32" fill="hold">
                            <p:stCondLst>
                              <p:cond delay="3500"/>
                            </p:stCondLst>
                            <p:childTnLst>
                              <p:par>
                                <p:cTn id="33" presetID="2" presetClass="entr" presetSubtype="4" fill="hold" grpId="7" nodeType="afterEffect">
                                  <p:stCondLst>
                                    <p:cond delay="0"/>
                                  </p:stCondLst>
                                  <p:childTnLst>
                                    <p:set>
                                      <p:cBhvr>
                                        <p:cTn id="34" dur="indefinite" fill="hold"/>
                                        <p:tgtEl>
                                          <p:spTgt spid="116"/>
                                        </p:tgtEl>
                                        <p:attrNameLst>
                                          <p:attrName>style.visibility</p:attrName>
                                        </p:attrNameLst>
                                      </p:cBhvr>
                                      <p:to>
                                        <p:strVal val="visible"/>
                                      </p:to>
                                    </p:set>
                                    <p:anim calcmode="lin" valueType="num">
                                      <p:cBhvr>
                                        <p:cTn id="35" dur="500" fill="hold"/>
                                        <p:tgtEl>
                                          <p:spTgt spid="116"/>
                                        </p:tgtEl>
                                        <p:attrNameLst>
                                          <p:attrName>ppt_x</p:attrName>
                                        </p:attrNameLst>
                                      </p:cBhvr>
                                      <p:tavLst>
                                        <p:tav tm="0">
                                          <p:val>
                                            <p:strVal val="#ppt_x"/>
                                          </p:val>
                                        </p:tav>
                                        <p:tav tm="100000">
                                          <p:val>
                                            <p:strVal val="#ppt_x"/>
                                          </p:val>
                                        </p:tav>
                                      </p:tavLst>
                                    </p:anim>
                                    <p:anim calcmode="lin" valueType="num">
                                      <p:cBhvr>
                                        <p:cTn id="36" dur="500" fill="hold"/>
                                        <p:tgtEl>
                                          <p:spTgt spid="116"/>
                                        </p:tgtEl>
                                        <p:attrNameLst>
                                          <p:attrName>ppt_y</p:attrName>
                                        </p:attrNameLst>
                                      </p:cBhvr>
                                      <p:tavLst>
                                        <p:tav tm="0">
                                          <p:val>
                                            <p:strVal val="1+#ppt_h/2"/>
                                          </p:val>
                                        </p:tav>
                                        <p:tav tm="100000">
                                          <p:val>
                                            <p:strVal val="#ppt_y"/>
                                          </p:val>
                                        </p:tav>
                                      </p:tavLst>
                                    </p:anim>
                                  </p:childTnLst>
                                </p:cTn>
                              </p:par>
                            </p:childTnLst>
                          </p:cTn>
                        </p:par>
                        <p:par>
                          <p:cTn id="37" fill="hold">
                            <p:stCondLst>
                              <p:cond delay="4000"/>
                            </p:stCondLst>
                            <p:childTnLst>
                              <p:par>
                                <p:cTn id="38" presetID="2" presetClass="entr" presetSubtype="4" fill="hold" grpId="8" nodeType="afterEffect">
                                  <p:stCondLst>
                                    <p:cond delay="0"/>
                                  </p:stCondLst>
                                  <p:childTnLst>
                                    <p:set>
                                      <p:cBhvr>
                                        <p:cTn id="39" dur="indefinite" fill="hold"/>
                                        <p:tgtEl>
                                          <p:spTgt spid="117"/>
                                        </p:tgtEl>
                                        <p:attrNameLst>
                                          <p:attrName>style.visibility</p:attrName>
                                        </p:attrNameLst>
                                      </p:cBhvr>
                                      <p:to>
                                        <p:strVal val="visible"/>
                                      </p:to>
                                    </p:set>
                                    <p:anim calcmode="lin" valueType="num">
                                      <p:cBhvr>
                                        <p:cTn id="40" dur="500" fill="hold"/>
                                        <p:tgtEl>
                                          <p:spTgt spid="117"/>
                                        </p:tgtEl>
                                        <p:attrNameLst>
                                          <p:attrName>ppt_x</p:attrName>
                                        </p:attrNameLst>
                                      </p:cBhvr>
                                      <p:tavLst>
                                        <p:tav tm="0">
                                          <p:val>
                                            <p:strVal val="#ppt_x"/>
                                          </p:val>
                                        </p:tav>
                                        <p:tav tm="100000">
                                          <p:val>
                                            <p:strVal val="#ppt_x"/>
                                          </p:val>
                                        </p:tav>
                                      </p:tavLst>
                                    </p:anim>
                                    <p:anim calcmode="lin" valueType="num">
                                      <p:cBhvr>
                                        <p:cTn id="41" dur="500" fill="hold"/>
                                        <p:tgtEl>
                                          <p:spTgt spid="117"/>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indefinite" fill="hold"/>
                                        <p:tgtEl>
                                          <p:spTgt spid="3"/>
                                        </p:tgtEl>
                                        <p:attrNameLst>
                                          <p:attrName>style.visibility</p:attrName>
                                        </p:attrNameLst>
                                      </p:cBhvr>
                                      <p:to>
                                        <p:strVal val="visible"/>
                                      </p:to>
                                    </p:set>
                                    <p:anim calcmode="lin" valueType="num">
                                      <p:cBhvr>
                                        <p:cTn id="45" dur="500" fill="hold"/>
                                        <p:tgtEl>
                                          <p:spTgt spid="3"/>
                                        </p:tgtEl>
                                        <p:attrNameLst>
                                          <p:attrName>ppt_x</p:attrName>
                                        </p:attrNameLst>
                                      </p:cBhvr>
                                      <p:tavLst>
                                        <p:tav tm="0">
                                          <p:val>
                                            <p:strVal val="#ppt_x"/>
                                          </p:val>
                                        </p:tav>
                                        <p:tav tm="100000">
                                          <p:val>
                                            <p:strVal val="#ppt_x"/>
                                          </p:val>
                                        </p:tav>
                                      </p:tavLst>
                                    </p:anim>
                                    <p:anim calcmode="lin" valueType="num">
                                      <p:cBhvr>
                                        <p:cTn id="46" dur="500" fill="hold"/>
                                        <p:tgtEl>
                                          <p:spTgt spid="3"/>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 presetClass="entr" presetSubtype="4" fill="hold" grpId="0" nodeType="afterEffect">
                                  <p:stCondLst>
                                    <p:cond delay="0"/>
                                  </p:stCondLst>
                                  <p:childTnLst>
                                    <p:set>
                                      <p:cBhvr>
                                        <p:cTn id="49" dur="indefinite" fill="hold"/>
                                        <p:tgtEl>
                                          <p:spTgt spid="5"/>
                                        </p:tgtEl>
                                        <p:attrNameLst>
                                          <p:attrName>style.visibility</p:attrName>
                                        </p:attrNameLst>
                                      </p:cBhvr>
                                      <p:to>
                                        <p:strVal val="visible"/>
                                      </p:to>
                                    </p:set>
                                    <p:anim calcmode="lin" valueType="num">
                                      <p:cBhvr>
                                        <p:cTn id="50" dur="500" fill="hold"/>
                                        <p:tgtEl>
                                          <p:spTgt spid="5"/>
                                        </p:tgtEl>
                                        <p:attrNameLst>
                                          <p:attrName>ppt_x</p:attrName>
                                        </p:attrNameLst>
                                      </p:cBhvr>
                                      <p:tavLst>
                                        <p:tav tm="0">
                                          <p:val>
                                            <p:strVal val="#ppt_x"/>
                                          </p:val>
                                        </p:tav>
                                        <p:tav tm="100000">
                                          <p:val>
                                            <p:strVal val="#ppt_x"/>
                                          </p:val>
                                        </p:tav>
                                      </p:tavLst>
                                    </p:anim>
                                    <p:anim calcmode="lin" valueType="num">
                                      <p:cBhvr>
                                        <p:cTn id="51" dur="500" fill="hold"/>
                                        <p:tgtEl>
                                          <p:spTgt spid="5"/>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2" presetClass="entr" presetSubtype="4" fill="hold" grpId="0" nodeType="afterEffect">
                                  <p:stCondLst>
                                    <p:cond delay="0"/>
                                  </p:stCondLst>
                                  <p:childTnLst>
                                    <p:set>
                                      <p:cBhvr>
                                        <p:cTn id="54" dur="indefinite" fill="hold"/>
                                        <p:tgtEl>
                                          <p:spTgt spid="6"/>
                                        </p:tgtEl>
                                        <p:attrNameLst>
                                          <p:attrName>style.visibility</p:attrName>
                                        </p:attrNameLst>
                                      </p:cBhvr>
                                      <p:to>
                                        <p:strVal val="visible"/>
                                      </p:to>
                                    </p:set>
                                    <p:anim calcmode="lin" valueType="num">
                                      <p:cBhvr>
                                        <p:cTn id="55" dur="500" fill="hold"/>
                                        <p:tgtEl>
                                          <p:spTgt spid="6"/>
                                        </p:tgtEl>
                                        <p:attrNameLst>
                                          <p:attrName>ppt_x</p:attrName>
                                        </p:attrNameLst>
                                      </p:cBhvr>
                                      <p:tavLst>
                                        <p:tav tm="0">
                                          <p:val>
                                            <p:strVal val="#ppt_x"/>
                                          </p:val>
                                        </p:tav>
                                        <p:tav tm="100000">
                                          <p:val>
                                            <p:strVal val="#ppt_x"/>
                                          </p:val>
                                        </p:tav>
                                      </p:tavLst>
                                    </p:anim>
                                    <p:anim calcmode="lin" valueType="num">
                                      <p:cBhvr>
                                        <p:cTn id="56" dur="500" fill="hold"/>
                                        <p:tgtEl>
                                          <p:spTgt spid="6"/>
                                        </p:tgtEl>
                                        <p:attrNameLst>
                                          <p:attrName>ppt_y</p:attrName>
                                        </p:attrNameLst>
                                      </p:cBhvr>
                                      <p:tavLst>
                                        <p:tav tm="0">
                                          <p:val>
                                            <p:strVal val="1+#ppt_h/2"/>
                                          </p:val>
                                        </p:tav>
                                        <p:tav tm="100000">
                                          <p:val>
                                            <p:strVal val="#ppt_y"/>
                                          </p:val>
                                        </p:tav>
                                      </p:tavLst>
                                    </p:anim>
                                  </p:childTnLst>
                                </p:cTn>
                              </p:par>
                            </p:childTnLst>
                          </p:cTn>
                        </p:par>
                        <p:par>
                          <p:cTn id="57" fill="hold">
                            <p:stCondLst>
                              <p:cond delay="6000"/>
                            </p:stCondLst>
                            <p:childTnLst>
                              <p:par>
                                <p:cTn id="58" presetID="2" presetClass="entr" presetSubtype="4" fill="hold" grpId="0" nodeType="afterEffect">
                                  <p:stCondLst>
                                    <p:cond delay="0"/>
                                  </p:stCondLst>
                                  <p:childTnLst>
                                    <p:set>
                                      <p:cBhvr>
                                        <p:cTn id="59" dur="indefinite" fill="hold"/>
                                        <p:tgtEl>
                                          <p:spTgt spid="7"/>
                                        </p:tgtEl>
                                        <p:attrNameLst>
                                          <p:attrName>style.visibility</p:attrName>
                                        </p:attrNameLst>
                                      </p:cBhvr>
                                      <p:to>
                                        <p:strVal val="visible"/>
                                      </p:to>
                                    </p:set>
                                    <p:anim calcmode="lin" valueType="num">
                                      <p:cBhvr>
                                        <p:cTn id="60" dur="500" fill="hold"/>
                                        <p:tgtEl>
                                          <p:spTgt spid="7"/>
                                        </p:tgtEl>
                                        <p:attrNameLst>
                                          <p:attrName>ppt_x</p:attrName>
                                        </p:attrNameLst>
                                      </p:cBhvr>
                                      <p:tavLst>
                                        <p:tav tm="0">
                                          <p:val>
                                            <p:strVal val="#ppt_x"/>
                                          </p:val>
                                        </p:tav>
                                        <p:tav tm="100000">
                                          <p:val>
                                            <p:strVal val="#ppt_x"/>
                                          </p:val>
                                        </p:tav>
                                      </p:tavLst>
                                    </p:anim>
                                    <p:anim calcmode="lin" valueType="num">
                                      <p:cBhvr>
                                        <p:cTn id="61" dur="500" fill="hold"/>
                                        <p:tgtEl>
                                          <p:spTgt spid="7"/>
                                        </p:tgtEl>
                                        <p:attrNameLst>
                                          <p:attrName>ppt_y</p:attrName>
                                        </p:attrNameLst>
                                      </p:cBhvr>
                                      <p:tavLst>
                                        <p:tav tm="0">
                                          <p:val>
                                            <p:strVal val="1+#ppt_h/2"/>
                                          </p:val>
                                        </p:tav>
                                        <p:tav tm="100000">
                                          <p:val>
                                            <p:strVal val="#ppt_y"/>
                                          </p:val>
                                        </p:tav>
                                      </p:tavLst>
                                    </p:anim>
                                  </p:childTnLst>
                                </p:cTn>
                              </p:par>
                            </p:childTnLst>
                          </p:cTn>
                        </p:par>
                        <p:par>
                          <p:cTn id="62" fill="hold">
                            <p:stCondLst>
                              <p:cond delay="6500"/>
                            </p:stCondLst>
                            <p:childTnLst>
                              <p:par>
                                <p:cTn id="63" presetID="2" presetClass="entr" presetSubtype="4" fill="hold" grpId="0" nodeType="afterEffect">
                                  <p:stCondLst>
                                    <p:cond delay="0"/>
                                  </p:stCondLst>
                                  <p:childTnLst>
                                    <p:set>
                                      <p:cBhvr>
                                        <p:cTn id="64" dur="indefinite" fill="hold"/>
                                        <p:tgtEl>
                                          <p:spTgt spid="21"/>
                                        </p:tgtEl>
                                        <p:attrNameLst>
                                          <p:attrName>style.visibility</p:attrName>
                                        </p:attrNameLst>
                                      </p:cBhvr>
                                      <p:to>
                                        <p:strVal val="visible"/>
                                      </p:to>
                                    </p:set>
                                    <p:anim calcmode="lin" valueType="num">
                                      <p:cBhvr>
                                        <p:cTn id="65" dur="500" fill="hold"/>
                                        <p:tgtEl>
                                          <p:spTgt spid="21"/>
                                        </p:tgtEl>
                                        <p:attrNameLst>
                                          <p:attrName>ppt_x</p:attrName>
                                        </p:attrNameLst>
                                      </p:cBhvr>
                                      <p:tavLst>
                                        <p:tav tm="0">
                                          <p:val>
                                            <p:strVal val="#ppt_x"/>
                                          </p:val>
                                        </p:tav>
                                        <p:tav tm="100000">
                                          <p:val>
                                            <p:strVal val="#ppt_x"/>
                                          </p:val>
                                        </p:tav>
                                      </p:tavLst>
                                    </p:anim>
                                    <p:anim calcmode="lin" valueType="num">
                                      <p:cBhvr>
                                        <p:cTn id="66" dur="500" fill="hold"/>
                                        <p:tgtEl>
                                          <p:spTgt spid="21"/>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2" presetClass="entr" presetSubtype="4" fill="hold" grpId="0" nodeType="afterEffect">
                                  <p:stCondLst>
                                    <p:cond delay="0"/>
                                  </p:stCondLst>
                                  <p:childTnLst>
                                    <p:set>
                                      <p:cBhvr>
                                        <p:cTn id="69" dur="indefinite" fill="hold"/>
                                        <p:tgtEl>
                                          <p:spTgt spid="22"/>
                                        </p:tgtEl>
                                        <p:attrNameLst>
                                          <p:attrName>style.visibility</p:attrName>
                                        </p:attrNameLst>
                                      </p:cBhvr>
                                      <p:to>
                                        <p:strVal val="visible"/>
                                      </p:to>
                                    </p:set>
                                    <p:anim calcmode="lin" valueType="num">
                                      <p:cBhvr>
                                        <p:cTn id="70" dur="500" fill="hold"/>
                                        <p:tgtEl>
                                          <p:spTgt spid="22"/>
                                        </p:tgtEl>
                                        <p:attrNameLst>
                                          <p:attrName>ppt_x</p:attrName>
                                        </p:attrNameLst>
                                      </p:cBhvr>
                                      <p:tavLst>
                                        <p:tav tm="0">
                                          <p:val>
                                            <p:strVal val="#ppt_x"/>
                                          </p:val>
                                        </p:tav>
                                        <p:tav tm="100000">
                                          <p:val>
                                            <p:strVal val="#ppt_x"/>
                                          </p:val>
                                        </p:tav>
                                      </p:tavLst>
                                    </p:anim>
                                    <p:anim calcmode="lin" valueType="num">
                                      <p:cBhvr>
                                        <p:cTn id="7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1" animBg="1" advAuto="0"/>
      <p:bldP spid="106" grpId="2" animBg="1" advAuto="0"/>
      <p:bldP spid="107" grpId="3" animBg="1" advAuto="0"/>
      <p:bldP spid="110" grpId="4" bldLvl="0" animBg="1" advAuto="0"/>
      <p:bldP spid="113" grpId="5" animBg="1" advAuto="0"/>
      <p:bldP spid="115" grpId="6" animBg="1" advAuto="0"/>
      <p:bldP spid="116" grpId="7" animBg="1" advAuto="0"/>
      <p:bldP spid="117" grpId="8" animBg="1" advAuto="0"/>
      <p:bldP spid="3" grpId="0" animBg="1" advAuto="0"/>
      <p:bldP spid="5" grpId="0" animBg="1" advAuto="0"/>
      <p:bldP spid="6" grpId="0" animBg="1" advAuto="0"/>
      <p:bldP spid="7" grpId="0" animBg="1" advAuto="0"/>
      <p:bldP spid="21" grpId="0" animBg="1" advAuto="0"/>
      <p:bldP spid="22"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a:t>PART.</a:t>
            </a:r>
            <a:r>
              <a:rPr lang="en-US" dirty="0"/>
              <a:t>6</a:t>
            </a:r>
            <a:endParaRPr lang="en-US" dirty="0"/>
          </a:p>
        </p:txBody>
      </p:sp>
      <p:sp>
        <p:nvSpPr>
          <p:cNvPr id="652" name="矩形 18"/>
          <p:cNvSpPr txBox="1"/>
          <p:nvPr/>
        </p:nvSpPr>
        <p:spPr>
          <a:xfrm>
            <a:off x="4559775" y="641717"/>
            <a:ext cx="3251518" cy="338555"/>
          </a:xfrm>
          <a:prstGeom prst="rect">
            <a:avLst/>
          </a:prstGeom>
          <a:ln w="12700">
            <a:miter lim="400000"/>
          </a:ln>
        </p:spPr>
        <p:txBody>
          <a:bodyPr wrap="none" lIns="45719" rIns="45719">
            <a:noAutofit/>
          </a:bodyPr>
          <a:lstStyle>
            <a:lvl1pPr algn="just" defTabSz="831850">
              <a:defRPr sz="1455" b="1"/>
            </a:lvl1pPr>
          </a:lstStyle>
          <a:p>
            <a:r>
              <a:rPr lang="zh-CN" altLang="en-US" sz="2400" dirty="0"/>
              <a:t>过程质量矩阵与区域图</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61097" y="1931907"/>
            <a:ext cx="5035195" cy="430147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109" y="1725215"/>
            <a:ext cx="2638070" cy="44910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7989270" y="1334472"/>
            <a:ext cx="66352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文本框 8"/>
          <p:cNvSpPr txBox="1"/>
          <p:nvPr/>
        </p:nvSpPr>
        <p:spPr>
          <a:xfrm>
            <a:off x="1246718" y="1132924"/>
            <a:ext cx="9067371"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effectLst/>
              </a:rPr>
              <a:t>为了测量项⽬管理过程和实践的成熟度，本项⽬组使⽤过程质量矩阵（</a:t>
            </a:r>
            <a:r>
              <a:rPr lang="en-US" altLang="zh-CN" dirty="0">
                <a:effectLst/>
              </a:rPr>
              <a:t>PQM</a:t>
            </a:r>
            <a:r>
              <a:rPr lang="zh-CN" altLang="en-US" dirty="0">
                <a:effectLst/>
              </a:rPr>
              <a:t>）和区域图（</a:t>
            </a:r>
            <a:r>
              <a:rPr lang="en-US" altLang="zh-CN" dirty="0">
                <a:effectLst/>
              </a:rPr>
              <a:t>Zone Map</a:t>
            </a:r>
            <a:r>
              <a:rPr lang="zh-CN" altLang="en-US" dirty="0">
                <a:effectLst/>
              </a:rPr>
              <a:t>）来收集关键数据。</a:t>
            </a:r>
            <a:endParaRPr lang="zh-CN" altLang="en-US" dirty="0">
              <a:effectLst/>
            </a:endParaRPr>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52"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a:t>PART.</a:t>
            </a:r>
            <a:r>
              <a:rPr lang="en-US" dirty="0"/>
              <a:t>6</a:t>
            </a:r>
            <a:endParaRPr lang="en-US" dirty="0"/>
          </a:p>
        </p:txBody>
      </p:sp>
      <p:sp>
        <p:nvSpPr>
          <p:cNvPr id="652" name="矩形 18"/>
          <p:cNvSpPr txBox="1"/>
          <p:nvPr/>
        </p:nvSpPr>
        <p:spPr>
          <a:xfrm>
            <a:off x="5070315" y="641717"/>
            <a:ext cx="3251518" cy="338555"/>
          </a:xfrm>
          <a:prstGeom prst="rect">
            <a:avLst/>
          </a:prstGeom>
          <a:ln w="12700">
            <a:miter lim="400000"/>
          </a:ln>
        </p:spPr>
        <p:txBody>
          <a:bodyPr wrap="none" lIns="45719" rIns="45719">
            <a:noAutofit/>
          </a:bodyPr>
          <a:lstStyle>
            <a:lvl1pPr algn="just" defTabSz="831850">
              <a:defRPr sz="1455" b="1"/>
            </a:lvl1pPr>
          </a:lstStyle>
          <a:p>
            <a:r>
              <a:rPr lang="zh-CN" altLang="en-US" sz="2400" dirty="0"/>
              <a:t>过程监督</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7989270" y="1334472"/>
            <a:ext cx="66352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文本框 8"/>
          <p:cNvSpPr txBox="1"/>
          <p:nvPr/>
        </p:nvSpPr>
        <p:spPr>
          <a:xfrm>
            <a:off x="1246718" y="1132924"/>
            <a:ext cx="9067371"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effectLst/>
              </a:rPr>
              <a:t>为监控项⽬进度是否与计划⼀致，本项⽬组采⽤⾥程碑趋势图对其进⾏监控。</a:t>
            </a:r>
            <a:endParaRPr lang="zh-CN" altLang="en-US" dirty="0">
              <a:effectLst/>
            </a:endParaRPr>
          </a:p>
        </p:txBody>
      </p:sp>
      <p:pic>
        <p:nvPicPr>
          <p:cNvPr id="307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5538" y="1910983"/>
            <a:ext cx="7153275"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ChangeArrowheads="1"/>
          </p:cNvSpPr>
          <p:nvPr/>
        </p:nvSpPr>
        <p:spPr bwMode="auto">
          <a:xfrm>
            <a:off x="2125982" y="1802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52"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a:t>PART.</a:t>
            </a:r>
            <a:r>
              <a:rPr lang="en-US" dirty="0"/>
              <a:t>6</a:t>
            </a:r>
            <a:endParaRPr lang="en-US" dirty="0"/>
          </a:p>
        </p:txBody>
      </p:sp>
      <p:sp>
        <p:nvSpPr>
          <p:cNvPr id="652" name="矩形 18"/>
          <p:cNvSpPr txBox="1"/>
          <p:nvPr/>
        </p:nvSpPr>
        <p:spPr>
          <a:xfrm>
            <a:off x="5070315" y="641717"/>
            <a:ext cx="3251518" cy="338555"/>
          </a:xfrm>
          <a:prstGeom prst="rect">
            <a:avLst/>
          </a:prstGeom>
          <a:ln w="12700">
            <a:miter lim="400000"/>
          </a:ln>
        </p:spPr>
        <p:txBody>
          <a:bodyPr wrap="none" lIns="45719" rIns="45719">
            <a:noAutofit/>
          </a:bodyPr>
          <a:lstStyle>
            <a:lvl1pPr algn="just" defTabSz="831850">
              <a:defRPr sz="1455" b="1"/>
            </a:lvl1pPr>
          </a:lstStyle>
          <a:p>
            <a:r>
              <a:rPr lang="zh-CN" altLang="en-US" sz="2400" dirty="0"/>
              <a:t>甘特图</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7989270" y="1334472"/>
            <a:ext cx="66352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文本框 8"/>
          <p:cNvSpPr txBox="1"/>
          <p:nvPr/>
        </p:nvSpPr>
        <p:spPr>
          <a:xfrm>
            <a:off x="1246718" y="1132924"/>
            <a:ext cx="9067371"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effectLst/>
              </a:rPr>
              <a:t>为合理安排项⽬资源以及及时观察项⽬状态，本项⽬组还使⽤了⽢特图进⾏相关的分析</a:t>
            </a:r>
            <a:endParaRPr lang="zh-CN" altLang="en-US" dirty="0">
              <a:effectLst/>
            </a:endParaRPr>
          </a:p>
        </p:txBody>
      </p:sp>
      <p:sp>
        <p:nvSpPr>
          <p:cNvPr id="5" name="Rectangle 2"/>
          <p:cNvSpPr>
            <a:spLocks noChangeArrowheads="1"/>
          </p:cNvSpPr>
          <p:nvPr/>
        </p:nvSpPr>
        <p:spPr bwMode="auto">
          <a:xfrm>
            <a:off x="2125982" y="1802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09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88413" y="1968035"/>
            <a:ext cx="7960224" cy="38712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flipV="1">
            <a:off x="2102421" y="-443061"/>
            <a:ext cx="73168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52"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a:t>PART.</a:t>
            </a:r>
            <a:r>
              <a:rPr lang="en-US" dirty="0"/>
              <a:t>6</a:t>
            </a:r>
            <a:endParaRPr lang="en-US" dirty="0"/>
          </a:p>
        </p:txBody>
      </p:sp>
      <p:sp>
        <p:nvSpPr>
          <p:cNvPr id="652" name="矩形 18"/>
          <p:cNvSpPr txBox="1"/>
          <p:nvPr/>
        </p:nvSpPr>
        <p:spPr>
          <a:xfrm>
            <a:off x="5070315" y="641717"/>
            <a:ext cx="3251518" cy="338555"/>
          </a:xfrm>
          <a:prstGeom prst="rect">
            <a:avLst/>
          </a:prstGeom>
          <a:ln w="12700">
            <a:miter lim="400000"/>
          </a:ln>
        </p:spPr>
        <p:txBody>
          <a:bodyPr wrap="none" lIns="45719" rIns="45719">
            <a:noAutofit/>
          </a:bodyPr>
          <a:lstStyle>
            <a:lvl1pPr algn="just" defTabSz="831850">
              <a:defRPr sz="1455" b="1"/>
            </a:lvl1pPr>
          </a:lstStyle>
          <a:p>
            <a:r>
              <a:rPr lang="zh-CN" altLang="en-US" sz="2400" dirty="0"/>
              <a:t>挣值分析</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7989270" y="1334472"/>
            <a:ext cx="66352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文本框 8"/>
          <p:cNvSpPr txBox="1"/>
          <p:nvPr/>
        </p:nvSpPr>
        <p:spPr>
          <a:xfrm>
            <a:off x="1246718" y="1132924"/>
            <a:ext cx="9067371"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effectLst/>
              </a:rPr>
              <a:t>我们通过挣值管理衡量进度。</a:t>
            </a:r>
            <a:endParaRPr lang="zh-CN" altLang="en-US" dirty="0">
              <a:effectLst/>
            </a:endParaRPr>
          </a:p>
        </p:txBody>
      </p:sp>
      <p:sp>
        <p:nvSpPr>
          <p:cNvPr id="5" name="Rectangle 2"/>
          <p:cNvSpPr>
            <a:spLocks noChangeArrowheads="1"/>
          </p:cNvSpPr>
          <p:nvPr/>
        </p:nvSpPr>
        <p:spPr bwMode="auto">
          <a:xfrm>
            <a:off x="2125982" y="1802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flipV="1">
            <a:off x="2102421" y="-443061"/>
            <a:ext cx="73168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121"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8738" y="1895792"/>
            <a:ext cx="5746188" cy="388239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
          <p:cNvSpPr>
            <a:spLocks noChangeArrowheads="1"/>
          </p:cNvSpPr>
          <p:nvPr/>
        </p:nvSpPr>
        <p:spPr bwMode="auto">
          <a:xfrm>
            <a:off x="-1709259" y="2757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4"/>
          <p:cNvSpPr>
            <a:spLocks noChangeArrowheads="1"/>
          </p:cNvSpPr>
          <p:nvPr/>
        </p:nvSpPr>
        <p:spPr bwMode="auto">
          <a:xfrm>
            <a:off x="1691830" y="1390353"/>
            <a:ext cx="58449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926" y="1950383"/>
            <a:ext cx="4759210" cy="357314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5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a:t>PART.</a:t>
            </a:r>
            <a:r>
              <a:rPr lang="en-US" dirty="0"/>
              <a:t>6</a:t>
            </a:r>
            <a:endParaRPr lang="en-US" dirty="0"/>
          </a:p>
        </p:txBody>
      </p:sp>
      <p:sp>
        <p:nvSpPr>
          <p:cNvPr id="652" name="矩形 18"/>
          <p:cNvSpPr txBox="1"/>
          <p:nvPr/>
        </p:nvSpPr>
        <p:spPr>
          <a:xfrm>
            <a:off x="5070315" y="641717"/>
            <a:ext cx="3251518" cy="338555"/>
          </a:xfrm>
          <a:prstGeom prst="rect">
            <a:avLst/>
          </a:prstGeom>
          <a:ln w="12700">
            <a:miter lim="400000"/>
          </a:ln>
        </p:spPr>
        <p:txBody>
          <a:bodyPr wrap="none" lIns="45719" rIns="45719">
            <a:noAutofit/>
          </a:bodyPr>
          <a:lstStyle>
            <a:lvl1pPr algn="just" defTabSz="831850">
              <a:defRPr sz="1455" b="1"/>
            </a:lvl1pPr>
          </a:lstStyle>
          <a:p>
            <a:r>
              <a:rPr lang="zh-CN" altLang="en-US" sz="2400" dirty="0"/>
              <a:t>问题处理</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7989270" y="1334472"/>
            <a:ext cx="66352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2125982" y="1802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flipV="1">
            <a:off x="2102421" y="-443061"/>
            <a:ext cx="73168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3" name="Rectangle 2"/>
          <p:cNvSpPr>
            <a:spLocks noChangeArrowheads="1"/>
          </p:cNvSpPr>
          <p:nvPr/>
        </p:nvSpPr>
        <p:spPr bwMode="auto">
          <a:xfrm>
            <a:off x="-1709259" y="2757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4"/>
          <p:cNvSpPr>
            <a:spLocks noChangeArrowheads="1"/>
          </p:cNvSpPr>
          <p:nvPr/>
        </p:nvSpPr>
        <p:spPr bwMode="auto">
          <a:xfrm>
            <a:off x="1691830" y="1390353"/>
            <a:ext cx="58449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5"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2119297" y="1733199"/>
            <a:ext cx="1045029" cy="825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2" name="文本框 11"/>
          <p:cNvSpPr txBox="1"/>
          <p:nvPr/>
        </p:nvSpPr>
        <p:spPr>
          <a:xfrm>
            <a:off x="701675" y="2844800"/>
            <a:ext cx="2564130" cy="1383665"/>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微软雅黑" panose="020B0503020204020204" charset="-122"/>
                <a:ea typeface="微软雅黑" panose="020B0503020204020204" charset="-122"/>
              </a:rPr>
              <a:t>鱼骨图将根本原因与产生结果之间的关系图形化。它可以识别、探索和显示导致交付延后问题或条件的可能原因。</a:t>
            </a:r>
            <a:endParaRPr lang="zh-CN" altLang="en-US" sz="1400">
              <a:solidFill>
                <a:schemeClr val="tx1">
                  <a:lumMod val="85000"/>
                  <a:lumOff val="15000"/>
                </a:schemeClr>
              </a:solidFill>
              <a:latin typeface="微软雅黑" panose="020B0503020204020204" charset="-122"/>
              <a:ea typeface="微软雅黑" panose="020B0503020204020204" charset="-122"/>
            </a:endParaRPr>
          </a:p>
        </p:txBody>
      </p:sp>
      <p:pic>
        <p:nvPicPr>
          <p:cNvPr id="13" name="图片 12" descr="鱼骨图"/>
          <p:cNvPicPr>
            <a:picLocks noChangeAspect="1"/>
          </p:cNvPicPr>
          <p:nvPr/>
        </p:nvPicPr>
        <p:blipFill>
          <a:blip r:embed="rId1"/>
          <a:stretch>
            <a:fillRect/>
          </a:stretch>
        </p:blipFill>
        <p:spPr>
          <a:xfrm>
            <a:off x="3343275" y="1350645"/>
            <a:ext cx="8288020" cy="4372610"/>
          </a:xfrm>
          <a:prstGeom prst="rect">
            <a:avLst/>
          </a:prstGeom>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4211424" y="3029214"/>
            <a:ext cx="4171015"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smtClean="0"/>
              <a:t>7</a:t>
            </a:r>
            <a:r>
              <a:rPr lang="en-US" sz="4000" dirty="0" smtClean="0"/>
              <a:t>. </a:t>
            </a:r>
            <a:r>
              <a:rPr lang="en-US" sz="4000" dirty="0"/>
              <a:t>R</a:t>
            </a:r>
            <a:r>
              <a:rPr lang="en-US" altLang="zh-CN" sz="4000" dirty="0"/>
              <a:t>isk Management</a:t>
            </a:r>
            <a:endParaRPr sz="40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2" grpId="0" animBg="1" advAuto="0"/>
      <p:bldP spid="125"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t>PART.</a:t>
            </a:r>
            <a:r>
              <a:rPr lang="en-US"/>
              <a:t>7</a:t>
            </a:r>
            <a:endParaRPr lang="en-US"/>
          </a:p>
        </p:txBody>
      </p:sp>
      <p:sp>
        <p:nvSpPr>
          <p:cNvPr id="649" name="矩形 1"/>
          <p:cNvSpPr txBox="1"/>
          <p:nvPr/>
        </p:nvSpPr>
        <p:spPr>
          <a:xfrm>
            <a:off x="920593" y="1271398"/>
            <a:ext cx="10447017" cy="1148685"/>
          </a:xfrm>
          <a:prstGeom prst="rect">
            <a:avLst/>
          </a:prstGeom>
          <a:ln w="12700">
            <a:miter lim="400000"/>
          </a:ln>
        </p:spPr>
        <p:txBody>
          <a:bodyPr lIns="45719" rIns="45719">
            <a:noAutofit/>
          </a:bodyPr>
          <a:lstStyle>
            <a:lvl1pPr>
              <a:lnSpc>
                <a:spcPct val="150000"/>
              </a:lnSpc>
              <a:defRPr sz="1100"/>
            </a:lvl1pPr>
          </a:lstStyle>
          <a:p>
            <a:r>
              <a:rPr lang="zh-CN" altLang="en-US" sz="1400" dirty="0"/>
              <a:t>本项目包含</a:t>
            </a:r>
            <a:r>
              <a:rPr lang="en-US" altLang="zh-CN" sz="1400" dirty="0"/>
              <a:t>4</a:t>
            </a:r>
            <a:r>
              <a:rPr lang="zh-CN" altLang="en-US" sz="1400" dirty="0"/>
              <a:t>种风险类型，即技术风险、项目管理风险、组织风险和外部风险，每种风险分别在范围三角形的各个元素中有所体现。根据上述分类，我们大致列出了在项目进行过程中有可能会遇到的风险，同时列出了风险发生概率、风险影响。</a:t>
            </a:r>
            <a:endParaRPr lang="zh-CN" altLang="en-US" sz="1400" dirty="0"/>
          </a:p>
        </p:txBody>
      </p:sp>
      <p:sp>
        <p:nvSpPr>
          <p:cNvPr id="652" name="矩形 18"/>
          <p:cNvSpPr txBox="1"/>
          <p:nvPr/>
        </p:nvSpPr>
        <p:spPr>
          <a:xfrm>
            <a:off x="4974589" y="808831"/>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Risk Identification</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1"/>
          <a:stretch>
            <a:fillRect/>
          </a:stretch>
        </p:blipFill>
        <p:spPr>
          <a:xfrm>
            <a:off x="585567" y="2371734"/>
            <a:ext cx="5547832" cy="3974965"/>
          </a:xfrm>
          <a:prstGeom prst="rect">
            <a:avLst/>
          </a:prstGeom>
        </p:spPr>
      </p:pic>
      <p:pic>
        <p:nvPicPr>
          <p:cNvPr id="7" name="图片 6"/>
          <p:cNvPicPr>
            <a:picLocks noChangeAspect="1"/>
          </p:cNvPicPr>
          <p:nvPr/>
        </p:nvPicPr>
        <p:blipFill>
          <a:blip r:embed="rId2"/>
          <a:stretch>
            <a:fillRect/>
          </a:stretch>
        </p:blipFill>
        <p:spPr>
          <a:xfrm>
            <a:off x="6518433" y="2361484"/>
            <a:ext cx="5234211" cy="3974966"/>
          </a:xfrm>
          <a:prstGeom prst="rect">
            <a:avLst/>
          </a:prstGeom>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indefinite" fill="hold"/>
                                        <p:tgtEl>
                                          <p:spTgt spid="649"/>
                                        </p:tgtEl>
                                        <p:attrNameLst>
                                          <p:attrName>style.visibility</p:attrName>
                                        </p:attrNameLst>
                                      </p:cBhvr>
                                      <p:to>
                                        <p:strVal val="visible"/>
                                      </p:to>
                                    </p:set>
                                    <p:animEffect transition="in" filter="box(in)">
                                      <p:cBhvr>
                                        <p:cTn id="31" dur="2000"/>
                                        <p:tgtEl>
                                          <p:spTgt spid="649"/>
                                        </p:tgtEl>
                                      </p:cBhvr>
                                    </p:animEffect>
                                  </p:childTnLst>
                                </p:cTn>
                              </p:par>
                            </p:childTnLst>
                          </p:cTn>
                        </p:par>
                        <p:par>
                          <p:cTn id="32" fill="hold">
                            <p:stCondLst>
                              <p:cond delay="4500"/>
                            </p:stCondLst>
                            <p:childTnLst>
                              <p:par>
                                <p:cTn id="33" presetID="2" presetClass="entr" presetSubtype="4" fill="hold" grpId="0" nodeType="afterEffect">
                                  <p:stCondLst>
                                    <p:cond delay="0"/>
                                  </p:stCondLst>
                                  <p:childTnLst>
                                    <p:set>
                                      <p:cBhvr>
                                        <p:cTn id="34" dur="indefinite" fill="hold"/>
                                        <p:tgtEl>
                                          <p:spTgt spid="652"/>
                                        </p:tgtEl>
                                        <p:attrNameLst>
                                          <p:attrName>style.visibility</p:attrName>
                                        </p:attrNameLst>
                                      </p:cBhvr>
                                      <p:to>
                                        <p:strVal val="visible"/>
                                      </p:to>
                                    </p:set>
                                    <p:anim calcmode="lin" valueType="num">
                                      <p:cBhvr>
                                        <p:cTn id="35" dur="500" fill="hold"/>
                                        <p:tgtEl>
                                          <p:spTgt spid="652"/>
                                        </p:tgtEl>
                                        <p:attrNameLst>
                                          <p:attrName>ppt_x</p:attrName>
                                        </p:attrNameLst>
                                      </p:cBhvr>
                                      <p:tavLst>
                                        <p:tav tm="0">
                                          <p:val>
                                            <p:strVal val="#ppt_x"/>
                                          </p:val>
                                        </p:tav>
                                        <p:tav tm="100000">
                                          <p:val>
                                            <p:strVal val="#ppt_x"/>
                                          </p:val>
                                        </p:tav>
                                      </p:tavLst>
                                    </p:anim>
                                    <p:anim calcmode="lin" valueType="num">
                                      <p:cBhvr>
                                        <p:cTn id="36"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49" grpId="0" animBg="1" advAuto="0"/>
      <p:bldP spid="652"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t>PART.</a:t>
            </a:r>
            <a:r>
              <a:rPr lang="en-US"/>
              <a:t>7</a:t>
            </a:r>
            <a:endParaRPr lang="en-US"/>
          </a:p>
        </p:txBody>
      </p:sp>
      <p:sp>
        <p:nvSpPr>
          <p:cNvPr id="649" name="矩形 1"/>
          <p:cNvSpPr txBox="1"/>
          <p:nvPr/>
        </p:nvSpPr>
        <p:spPr>
          <a:xfrm>
            <a:off x="920593" y="1271398"/>
            <a:ext cx="10447017" cy="1148685"/>
          </a:xfrm>
          <a:prstGeom prst="rect">
            <a:avLst/>
          </a:prstGeom>
          <a:ln w="12700">
            <a:miter lim="400000"/>
          </a:ln>
        </p:spPr>
        <p:txBody>
          <a:bodyPr lIns="45719" rIns="45719">
            <a:noAutofit/>
          </a:bodyPr>
          <a:lstStyle>
            <a:lvl1pPr>
              <a:lnSpc>
                <a:spcPct val="150000"/>
              </a:lnSpc>
              <a:defRPr sz="1100"/>
            </a:lvl1pPr>
          </a:lstStyle>
          <a:p>
            <a:pPr algn="ctr"/>
            <a:r>
              <a:rPr lang="zh-CN" altLang="en-US" sz="1400" dirty="0"/>
              <a:t>根据风险识别表，将所有风险放入二维评估矩阵如下，并用不同颜色标出不同等级的风险。</a:t>
            </a:r>
            <a:endParaRPr lang="zh-CN" altLang="en-US" sz="1400" dirty="0"/>
          </a:p>
        </p:txBody>
      </p:sp>
      <p:sp>
        <p:nvSpPr>
          <p:cNvPr id="652" name="矩形 18"/>
          <p:cNvSpPr txBox="1"/>
          <p:nvPr/>
        </p:nvSpPr>
        <p:spPr>
          <a:xfrm>
            <a:off x="4974589" y="808831"/>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Risk Assessment</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6" name="图片 5"/>
          <p:cNvPicPr>
            <a:picLocks noChangeAspect="1"/>
          </p:cNvPicPr>
          <p:nvPr/>
        </p:nvPicPr>
        <p:blipFill>
          <a:blip r:embed="rId1"/>
          <a:stretch>
            <a:fillRect/>
          </a:stretch>
        </p:blipFill>
        <p:spPr>
          <a:xfrm>
            <a:off x="1857852" y="1802448"/>
            <a:ext cx="8572500" cy="4314825"/>
          </a:xfrm>
          <a:prstGeom prst="rect">
            <a:avLst/>
          </a:prstGeom>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indefinite" fill="hold"/>
                                        <p:tgtEl>
                                          <p:spTgt spid="649"/>
                                        </p:tgtEl>
                                        <p:attrNameLst>
                                          <p:attrName>style.visibility</p:attrName>
                                        </p:attrNameLst>
                                      </p:cBhvr>
                                      <p:to>
                                        <p:strVal val="visible"/>
                                      </p:to>
                                    </p:set>
                                    <p:animEffect transition="in" filter="box(in)">
                                      <p:cBhvr>
                                        <p:cTn id="31" dur="2000"/>
                                        <p:tgtEl>
                                          <p:spTgt spid="649"/>
                                        </p:tgtEl>
                                      </p:cBhvr>
                                    </p:animEffect>
                                  </p:childTnLst>
                                </p:cTn>
                              </p:par>
                            </p:childTnLst>
                          </p:cTn>
                        </p:par>
                        <p:par>
                          <p:cTn id="32" fill="hold">
                            <p:stCondLst>
                              <p:cond delay="4500"/>
                            </p:stCondLst>
                            <p:childTnLst>
                              <p:par>
                                <p:cTn id="33" presetID="2" presetClass="entr" presetSubtype="4" fill="hold" grpId="0" nodeType="afterEffect">
                                  <p:stCondLst>
                                    <p:cond delay="0"/>
                                  </p:stCondLst>
                                  <p:childTnLst>
                                    <p:set>
                                      <p:cBhvr>
                                        <p:cTn id="34" dur="indefinite" fill="hold"/>
                                        <p:tgtEl>
                                          <p:spTgt spid="652"/>
                                        </p:tgtEl>
                                        <p:attrNameLst>
                                          <p:attrName>style.visibility</p:attrName>
                                        </p:attrNameLst>
                                      </p:cBhvr>
                                      <p:to>
                                        <p:strVal val="visible"/>
                                      </p:to>
                                    </p:set>
                                    <p:anim calcmode="lin" valueType="num">
                                      <p:cBhvr>
                                        <p:cTn id="35" dur="500" fill="hold"/>
                                        <p:tgtEl>
                                          <p:spTgt spid="652"/>
                                        </p:tgtEl>
                                        <p:attrNameLst>
                                          <p:attrName>ppt_x</p:attrName>
                                        </p:attrNameLst>
                                      </p:cBhvr>
                                      <p:tavLst>
                                        <p:tav tm="0">
                                          <p:val>
                                            <p:strVal val="#ppt_x"/>
                                          </p:val>
                                        </p:tav>
                                        <p:tav tm="100000">
                                          <p:val>
                                            <p:strVal val="#ppt_x"/>
                                          </p:val>
                                        </p:tav>
                                      </p:tavLst>
                                    </p:anim>
                                    <p:anim calcmode="lin" valueType="num">
                                      <p:cBhvr>
                                        <p:cTn id="36"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49" grpId="0" animBg="1" advAuto="0"/>
      <p:bldP spid="652"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t>PART.</a:t>
            </a:r>
            <a:r>
              <a:rPr lang="en-US"/>
              <a:t>7</a:t>
            </a:r>
            <a:endParaRPr lang="en-US"/>
          </a:p>
        </p:txBody>
      </p:sp>
      <p:sp>
        <p:nvSpPr>
          <p:cNvPr id="649" name="矩形 1"/>
          <p:cNvSpPr txBox="1"/>
          <p:nvPr/>
        </p:nvSpPr>
        <p:spPr>
          <a:xfrm>
            <a:off x="920593" y="1271398"/>
            <a:ext cx="10447017" cy="1148685"/>
          </a:xfrm>
          <a:prstGeom prst="rect">
            <a:avLst/>
          </a:prstGeom>
          <a:ln w="12700">
            <a:miter lim="400000"/>
          </a:ln>
        </p:spPr>
        <p:txBody>
          <a:bodyPr lIns="45719" rIns="45719">
            <a:noAutofit/>
          </a:bodyPr>
          <a:lstStyle>
            <a:lvl1pPr>
              <a:lnSpc>
                <a:spcPct val="150000"/>
              </a:lnSpc>
              <a:defRPr sz="1100"/>
            </a:lvl1pPr>
          </a:lstStyle>
          <a:p>
            <a:r>
              <a:rPr lang="zh-CN" altLang="en-US" sz="1400" dirty="0"/>
              <a:t>风险缓解主要聚焦于在风险评估阶段得到的需要立即采取措施的风险（即用红色标出的），分别得出缓解相应风险的策略并得到如下的风险缓解表。</a:t>
            </a:r>
            <a:endParaRPr lang="zh-CN" altLang="en-US" sz="1400" dirty="0"/>
          </a:p>
        </p:txBody>
      </p:sp>
      <p:sp>
        <p:nvSpPr>
          <p:cNvPr id="652" name="矩形 18"/>
          <p:cNvSpPr txBox="1"/>
          <p:nvPr/>
        </p:nvSpPr>
        <p:spPr>
          <a:xfrm>
            <a:off x="4974589" y="808831"/>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Risk Mitigation</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1"/>
          <a:stretch>
            <a:fillRect/>
          </a:stretch>
        </p:blipFill>
        <p:spPr>
          <a:xfrm>
            <a:off x="1954210" y="2072075"/>
            <a:ext cx="8320087" cy="4084838"/>
          </a:xfrm>
          <a:prstGeom prst="rect">
            <a:avLst/>
          </a:prstGeom>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indefinite" fill="hold"/>
                                        <p:tgtEl>
                                          <p:spTgt spid="649"/>
                                        </p:tgtEl>
                                        <p:attrNameLst>
                                          <p:attrName>style.visibility</p:attrName>
                                        </p:attrNameLst>
                                      </p:cBhvr>
                                      <p:to>
                                        <p:strVal val="visible"/>
                                      </p:to>
                                    </p:set>
                                    <p:animEffect transition="in" filter="box(in)">
                                      <p:cBhvr>
                                        <p:cTn id="31" dur="2000"/>
                                        <p:tgtEl>
                                          <p:spTgt spid="649"/>
                                        </p:tgtEl>
                                      </p:cBhvr>
                                    </p:animEffect>
                                  </p:childTnLst>
                                </p:cTn>
                              </p:par>
                            </p:childTnLst>
                          </p:cTn>
                        </p:par>
                        <p:par>
                          <p:cTn id="32" fill="hold">
                            <p:stCondLst>
                              <p:cond delay="4500"/>
                            </p:stCondLst>
                            <p:childTnLst>
                              <p:par>
                                <p:cTn id="33" presetID="2" presetClass="entr" presetSubtype="4" fill="hold" grpId="0" nodeType="afterEffect">
                                  <p:stCondLst>
                                    <p:cond delay="0"/>
                                  </p:stCondLst>
                                  <p:childTnLst>
                                    <p:set>
                                      <p:cBhvr>
                                        <p:cTn id="34" dur="indefinite" fill="hold"/>
                                        <p:tgtEl>
                                          <p:spTgt spid="652"/>
                                        </p:tgtEl>
                                        <p:attrNameLst>
                                          <p:attrName>style.visibility</p:attrName>
                                        </p:attrNameLst>
                                      </p:cBhvr>
                                      <p:to>
                                        <p:strVal val="visible"/>
                                      </p:to>
                                    </p:set>
                                    <p:anim calcmode="lin" valueType="num">
                                      <p:cBhvr>
                                        <p:cTn id="35" dur="500" fill="hold"/>
                                        <p:tgtEl>
                                          <p:spTgt spid="652"/>
                                        </p:tgtEl>
                                        <p:attrNameLst>
                                          <p:attrName>ppt_x</p:attrName>
                                        </p:attrNameLst>
                                      </p:cBhvr>
                                      <p:tavLst>
                                        <p:tav tm="0">
                                          <p:val>
                                            <p:strVal val="#ppt_x"/>
                                          </p:val>
                                        </p:tav>
                                        <p:tav tm="100000">
                                          <p:val>
                                            <p:strVal val="#ppt_x"/>
                                          </p:val>
                                        </p:tav>
                                      </p:tavLst>
                                    </p:anim>
                                    <p:anim calcmode="lin" valueType="num">
                                      <p:cBhvr>
                                        <p:cTn id="36"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49" grpId="0" animBg="1" advAuto="0"/>
      <p:bldP spid="65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t>PART.</a:t>
            </a:r>
            <a:r>
              <a:rPr lang="en-US"/>
              <a:t>7</a:t>
            </a:r>
            <a:endParaRPr lang="en-US"/>
          </a:p>
        </p:txBody>
      </p:sp>
      <p:sp>
        <p:nvSpPr>
          <p:cNvPr id="649" name="矩形 1"/>
          <p:cNvSpPr txBox="1"/>
          <p:nvPr/>
        </p:nvSpPr>
        <p:spPr>
          <a:xfrm>
            <a:off x="920593" y="1271398"/>
            <a:ext cx="10447017" cy="1148685"/>
          </a:xfrm>
          <a:prstGeom prst="rect">
            <a:avLst/>
          </a:prstGeom>
          <a:ln w="12700">
            <a:miter lim="400000"/>
          </a:ln>
        </p:spPr>
        <p:txBody>
          <a:bodyPr lIns="45719" rIns="45719">
            <a:noAutofit/>
          </a:bodyPr>
          <a:lstStyle>
            <a:lvl1pPr>
              <a:lnSpc>
                <a:spcPct val="150000"/>
              </a:lnSpc>
              <a:defRPr sz="1100"/>
            </a:lvl1pPr>
          </a:lstStyle>
          <a:p>
            <a:pPr algn="just"/>
            <a:r>
              <a:rPr lang="zh-CN" altLang="en-US" sz="1400" dirty="0"/>
              <a:t>在制定了风险缓解策略后，我们持续跟踪并监管了除了可以被忽视外的所有风险。在对发生概率高、影响较大的风险采取了相应的措施后，我们有效规避了损失；对于发生概率和影响中等的风险，我们持续监管，也并没有发现风险对项目的推动带来危害。</a:t>
            </a:r>
            <a:endParaRPr lang="zh-CN" altLang="en-US" sz="1400" dirty="0"/>
          </a:p>
          <a:p>
            <a:pPr algn="ctr"/>
            <a:endParaRPr lang="zh-CN" altLang="en-US" sz="1400" dirty="0"/>
          </a:p>
        </p:txBody>
      </p:sp>
      <p:sp>
        <p:nvSpPr>
          <p:cNvPr id="652" name="矩形 18"/>
          <p:cNvSpPr txBox="1"/>
          <p:nvPr/>
        </p:nvSpPr>
        <p:spPr>
          <a:xfrm>
            <a:off x="4974589" y="808831"/>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Risk Monitoring</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6" name="图片 5"/>
          <p:cNvPicPr>
            <a:picLocks noChangeAspect="1"/>
          </p:cNvPicPr>
          <p:nvPr/>
        </p:nvPicPr>
        <p:blipFill>
          <a:blip r:embed="rId1"/>
          <a:stretch>
            <a:fillRect/>
          </a:stretch>
        </p:blipFill>
        <p:spPr>
          <a:xfrm>
            <a:off x="2870000" y="2022544"/>
            <a:ext cx="6294956" cy="4266250"/>
          </a:xfrm>
          <a:prstGeom prst="rect">
            <a:avLst/>
          </a:prstGeom>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indefinite" fill="hold"/>
                                        <p:tgtEl>
                                          <p:spTgt spid="649"/>
                                        </p:tgtEl>
                                        <p:attrNameLst>
                                          <p:attrName>style.visibility</p:attrName>
                                        </p:attrNameLst>
                                      </p:cBhvr>
                                      <p:to>
                                        <p:strVal val="visible"/>
                                      </p:to>
                                    </p:set>
                                    <p:animEffect transition="in" filter="box(in)">
                                      <p:cBhvr>
                                        <p:cTn id="31" dur="2000"/>
                                        <p:tgtEl>
                                          <p:spTgt spid="649"/>
                                        </p:tgtEl>
                                      </p:cBhvr>
                                    </p:animEffect>
                                  </p:childTnLst>
                                </p:cTn>
                              </p:par>
                            </p:childTnLst>
                          </p:cTn>
                        </p:par>
                        <p:par>
                          <p:cTn id="32" fill="hold">
                            <p:stCondLst>
                              <p:cond delay="4500"/>
                            </p:stCondLst>
                            <p:childTnLst>
                              <p:par>
                                <p:cTn id="33" presetID="2" presetClass="entr" presetSubtype="4" fill="hold" grpId="0" nodeType="afterEffect">
                                  <p:stCondLst>
                                    <p:cond delay="0"/>
                                  </p:stCondLst>
                                  <p:childTnLst>
                                    <p:set>
                                      <p:cBhvr>
                                        <p:cTn id="34" dur="indefinite" fill="hold"/>
                                        <p:tgtEl>
                                          <p:spTgt spid="652"/>
                                        </p:tgtEl>
                                        <p:attrNameLst>
                                          <p:attrName>style.visibility</p:attrName>
                                        </p:attrNameLst>
                                      </p:cBhvr>
                                      <p:to>
                                        <p:strVal val="visible"/>
                                      </p:to>
                                    </p:set>
                                    <p:anim calcmode="lin" valueType="num">
                                      <p:cBhvr>
                                        <p:cTn id="35" dur="500" fill="hold"/>
                                        <p:tgtEl>
                                          <p:spTgt spid="652"/>
                                        </p:tgtEl>
                                        <p:attrNameLst>
                                          <p:attrName>ppt_x</p:attrName>
                                        </p:attrNameLst>
                                      </p:cBhvr>
                                      <p:tavLst>
                                        <p:tav tm="0">
                                          <p:val>
                                            <p:strVal val="#ppt_x"/>
                                          </p:val>
                                        </p:tav>
                                        <p:tav tm="100000">
                                          <p:val>
                                            <p:strVal val="#ppt_x"/>
                                          </p:val>
                                        </p:tav>
                                      </p:tavLst>
                                    </p:anim>
                                    <p:anim calcmode="lin" valueType="num">
                                      <p:cBhvr>
                                        <p:cTn id="36"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49" grpId="0" animBg="1" advAuto="0"/>
      <p:bldP spid="65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3856932" y="3041279"/>
            <a:ext cx="4520468"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a:t>1</a:t>
            </a:r>
            <a:r>
              <a:rPr lang="en-US" sz="4000" dirty="0" smtClean="0"/>
              <a:t>. </a:t>
            </a:r>
            <a:r>
              <a:rPr lang="en-US" sz="4000" dirty="0"/>
              <a:t>P</a:t>
            </a:r>
            <a:r>
              <a:rPr lang="en-US" altLang="zh-CN" sz="4000" dirty="0"/>
              <a:t>roject </a:t>
            </a:r>
            <a:r>
              <a:rPr lang="en-US" altLang="zh-CN" sz="4000" dirty="0" smtClean="0"/>
              <a:t>Background</a:t>
            </a:r>
            <a:endParaRPr sz="40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2" grpId="0" animBg="1" advAuto="0"/>
      <p:bldP spid="125"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4280352" y="3029214"/>
            <a:ext cx="3715761"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smtClean="0"/>
              <a:t>8. Cost Estimation</a:t>
            </a:r>
            <a:endParaRPr sz="40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2" grpId="0" animBg="1" advAuto="0"/>
      <p:bldP spid="125"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8"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8</a:t>
            </a:r>
            <a:endParaRPr lang="en-US" dirty="0"/>
          </a:p>
        </p:txBody>
      </p:sp>
      <p:sp>
        <p:nvSpPr>
          <p:cNvPr id="652" name="矩形 18"/>
          <p:cNvSpPr txBox="1"/>
          <p:nvPr/>
        </p:nvSpPr>
        <p:spPr>
          <a:xfrm>
            <a:off x="4456429" y="493871"/>
            <a:ext cx="3251518" cy="338555"/>
          </a:xfrm>
          <a:prstGeom prst="rect">
            <a:avLst/>
          </a:prstGeom>
          <a:ln w="12700">
            <a:miter lim="400000"/>
          </a:ln>
        </p:spPr>
        <p:txBody>
          <a:bodyPr wrap="none" lIns="45719" rIns="45719">
            <a:noAutofit/>
          </a:bodyPr>
          <a:lstStyle>
            <a:lvl1pPr algn="just" defTabSz="831850">
              <a:defRPr sz="1455" b="1"/>
            </a:lvl1pPr>
          </a:lstStyle>
          <a:p>
            <a:r>
              <a:rPr lang="en-US" sz="2400" dirty="0" smtClean="0"/>
              <a:t>Software Size Estimation</a:t>
            </a:r>
            <a:endParaRPr lang="en-US"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1" name="矩形 20"/>
          <p:cNvSpPr/>
          <p:nvPr/>
        </p:nvSpPr>
        <p:spPr>
          <a:xfrm>
            <a:off x="1110238" y="988814"/>
            <a:ext cx="5724644" cy="369332"/>
          </a:xfrm>
          <a:prstGeom prst="rect">
            <a:avLst/>
          </a:prstGeom>
        </p:spPr>
        <p:txBody>
          <a:bodyPr wrap="none">
            <a:spAutoFit/>
          </a:bodyPr>
          <a:lstStyle/>
          <a:p>
            <a:r>
              <a:rPr lang="zh-CN" altLang="en-US" dirty="0" smtClean="0"/>
              <a:t>根据项目的功能需求，我们绘制了项目的数据流程图：</a:t>
            </a:r>
            <a:endParaRPr lang="zh-CN" altLang="en-US" dirty="0"/>
          </a:p>
        </p:txBody>
      </p:sp>
      <p:pic>
        <p:nvPicPr>
          <p:cNvPr id="89089" name="Picture 1" descr="https://fkqfd0ocva.feishu.cn/space/api/box/stream/download/asynccode/?code=ZTQ3ODk0NDYwZTE2ZmFlNzdjNTA4YWE5YThmMzFlMGNfTlAzNlZrNWczVzZBTFYybEtSS096MVF5WUdZNkFyeTFfVG9rZW46SEZqMmJ2SEcyb1dGdDd4aUh5QmM1YkNZbk1iXzE2ODY2NjQ2NjU6MTY4NjY2ODI2NV9WNA"/>
          <p:cNvPicPr>
            <a:picLocks noChangeAspect="1" noChangeArrowheads="1"/>
          </p:cNvPicPr>
          <p:nvPr/>
        </p:nvPicPr>
        <p:blipFill>
          <a:blip r:embed="rId1"/>
          <a:srcRect/>
          <a:stretch>
            <a:fillRect/>
          </a:stretch>
        </p:blipFill>
        <p:spPr bwMode="auto">
          <a:xfrm>
            <a:off x="711200" y="1503681"/>
            <a:ext cx="7803715" cy="4632959"/>
          </a:xfrm>
          <a:prstGeom prst="rect">
            <a:avLst/>
          </a:prstGeom>
          <a:noFill/>
        </p:spPr>
      </p:pic>
      <p:sp>
        <p:nvSpPr>
          <p:cNvPr id="89090"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4" name="矩形 23"/>
          <p:cNvSpPr/>
          <p:nvPr/>
        </p:nvSpPr>
        <p:spPr>
          <a:xfrm>
            <a:off x="8636001" y="1425694"/>
            <a:ext cx="3220719" cy="923330"/>
          </a:xfrm>
          <a:prstGeom prst="rect">
            <a:avLst/>
          </a:prstGeom>
        </p:spPr>
        <p:txBody>
          <a:bodyPr wrap="square">
            <a:spAutoFit/>
          </a:bodyPr>
          <a:lstStyle/>
          <a:p>
            <a:r>
              <a:rPr lang="en-US" altLang="zh-CN" dirty="0" smtClean="0"/>
              <a:t>ILF: </a:t>
            </a:r>
            <a:r>
              <a:rPr lang="en-US" dirty="0" smtClean="0"/>
              <a:t>student </a:t>
            </a:r>
            <a:r>
              <a:rPr lang="en-US" dirty="0" smtClean="0"/>
              <a:t>list </a:t>
            </a:r>
            <a:r>
              <a:rPr lang="en-US" dirty="0" smtClean="0"/>
              <a:t>file</a:t>
            </a:r>
            <a:r>
              <a:rPr lang="zh-CN" altLang="en-US" dirty="0" smtClean="0"/>
              <a:t>、</a:t>
            </a:r>
            <a:r>
              <a:rPr lang="en-US" dirty="0" smtClean="0"/>
              <a:t> experiment file</a:t>
            </a:r>
            <a:endParaRPr lang="en-US" dirty="0" smtClean="0"/>
          </a:p>
          <a:p>
            <a:endParaRPr lang="en-US" dirty="0"/>
          </a:p>
        </p:txBody>
      </p:sp>
      <p:sp>
        <p:nvSpPr>
          <p:cNvPr id="25" name="矩形 24"/>
          <p:cNvSpPr/>
          <p:nvPr/>
        </p:nvSpPr>
        <p:spPr>
          <a:xfrm>
            <a:off x="8585200" y="2258814"/>
            <a:ext cx="3241040" cy="1200329"/>
          </a:xfrm>
          <a:prstGeom prst="rect">
            <a:avLst/>
          </a:prstGeom>
        </p:spPr>
        <p:txBody>
          <a:bodyPr wrap="square">
            <a:spAutoFit/>
          </a:bodyPr>
          <a:lstStyle/>
          <a:p>
            <a:r>
              <a:rPr lang="en-US" altLang="zh-CN" dirty="0" smtClean="0"/>
              <a:t>ELF</a:t>
            </a:r>
            <a:r>
              <a:rPr lang="zh-CN" altLang="en-US" dirty="0" smtClean="0"/>
              <a:t>：</a:t>
            </a:r>
            <a:r>
              <a:rPr lang="en-US" dirty="0" smtClean="0"/>
              <a:t>student </a:t>
            </a:r>
            <a:r>
              <a:rPr lang="en-US" dirty="0" smtClean="0"/>
              <a:t>list </a:t>
            </a:r>
            <a:r>
              <a:rPr lang="en-US" dirty="0" smtClean="0"/>
              <a:t>records</a:t>
            </a:r>
            <a:r>
              <a:rPr lang="zh-CN" altLang="en-US" dirty="0" smtClean="0"/>
              <a:t>、</a:t>
            </a:r>
            <a:r>
              <a:rPr lang="en-US" dirty="0" smtClean="0"/>
              <a:t> yearly submission list for all students</a:t>
            </a:r>
            <a:endParaRPr lang="en-US" dirty="0" smtClean="0"/>
          </a:p>
          <a:p>
            <a:endParaRPr lang="en-US" dirty="0"/>
          </a:p>
        </p:txBody>
      </p:sp>
      <p:sp>
        <p:nvSpPr>
          <p:cNvPr id="26" name="矩形 25"/>
          <p:cNvSpPr/>
          <p:nvPr/>
        </p:nvSpPr>
        <p:spPr>
          <a:xfrm>
            <a:off x="8632642" y="3386574"/>
            <a:ext cx="2959918" cy="646331"/>
          </a:xfrm>
          <a:prstGeom prst="rect">
            <a:avLst/>
          </a:prstGeom>
        </p:spPr>
        <p:txBody>
          <a:bodyPr wrap="square">
            <a:spAutoFit/>
          </a:bodyPr>
          <a:lstStyle/>
          <a:p>
            <a:r>
              <a:rPr lang="en-US" altLang="zh-CN" dirty="0" smtClean="0"/>
              <a:t>EI</a:t>
            </a:r>
            <a:r>
              <a:rPr lang="zh-CN" altLang="en-US" dirty="0" smtClean="0"/>
              <a:t>：</a:t>
            </a:r>
            <a:r>
              <a:rPr lang="en-US" dirty="0" smtClean="0"/>
              <a:t> experiment records</a:t>
            </a:r>
            <a:endParaRPr lang="en-US" dirty="0" smtClean="0"/>
          </a:p>
          <a:p>
            <a:r>
              <a:rPr lang="en-US" dirty="0" smtClean="0"/>
              <a:t>score records</a:t>
            </a:r>
            <a:r>
              <a:rPr lang="zh-CN" altLang="en-US" dirty="0" smtClean="0"/>
              <a:t>、</a:t>
            </a:r>
            <a:endParaRPr lang="en-US" dirty="0"/>
          </a:p>
        </p:txBody>
      </p:sp>
      <p:sp>
        <p:nvSpPr>
          <p:cNvPr id="27" name="矩形 26"/>
          <p:cNvSpPr/>
          <p:nvPr/>
        </p:nvSpPr>
        <p:spPr>
          <a:xfrm>
            <a:off x="8642443" y="4280654"/>
            <a:ext cx="3102517" cy="923330"/>
          </a:xfrm>
          <a:prstGeom prst="rect">
            <a:avLst/>
          </a:prstGeom>
        </p:spPr>
        <p:txBody>
          <a:bodyPr wrap="square">
            <a:spAutoFit/>
          </a:bodyPr>
          <a:lstStyle/>
          <a:p>
            <a:r>
              <a:rPr lang="en-US" altLang="zh-CN" dirty="0" smtClean="0"/>
              <a:t>EO</a:t>
            </a:r>
            <a:r>
              <a:rPr lang="zh-CN" altLang="en-US" dirty="0" smtClean="0"/>
              <a:t>：</a:t>
            </a:r>
            <a:r>
              <a:rPr lang="en-US" dirty="0" smtClean="0"/>
              <a:t>experiment report</a:t>
            </a:r>
            <a:r>
              <a:rPr lang="zh-CN" altLang="en-US" dirty="0" smtClean="0"/>
              <a:t>、</a:t>
            </a:r>
            <a:r>
              <a:rPr lang="en-US" dirty="0" smtClean="0"/>
              <a:t> submission statistic report</a:t>
            </a:r>
            <a:endParaRPr lang="en-US" dirty="0" smtClean="0"/>
          </a:p>
          <a:p>
            <a:endParaRPr lang="en-US" dirty="0"/>
          </a:p>
        </p:txBody>
      </p:sp>
      <p:sp>
        <p:nvSpPr>
          <p:cNvPr id="28" name="矩形 27"/>
          <p:cNvSpPr/>
          <p:nvPr/>
        </p:nvSpPr>
        <p:spPr>
          <a:xfrm>
            <a:off x="8706045" y="5245854"/>
            <a:ext cx="3089715" cy="1200329"/>
          </a:xfrm>
          <a:prstGeom prst="rect">
            <a:avLst/>
          </a:prstGeom>
        </p:spPr>
        <p:txBody>
          <a:bodyPr wrap="square">
            <a:spAutoFit/>
          </a:bodyPr>
          <a:lstStyle/>
          <a:p>
            <a:r>
              <a:rPr lang="en-US" altLang="zh-CN" dirty="0" smtClean="0"/>
              <a:t>EQ</a:t>
            </a:r>
            <a:r>
              <a:rPr lang="zh-CN" altLang="en-US" dirty="0" smtClean="0"/>
              <a:t>：</a:t>
            </a:r>
            <a:r>
              <a:rPr lang="en-US" dirty="0" smtClean="0"/>
              <a:t>student </a:t>
            </a:r>
            <a:r>
              <a:rPr lang="en-US" dirty="0" smtClean="0"/>
              <a:t>list </a:t>
            </a:r>
            <a:r>
              <a:rPr lang="en-US" dirty="0" smtClean="0"/>
              <a:t>query</a:t>
            </a:r>
            <a:r>
              <a:rPr lang="zh-CN" altLang="en-US" dirty="0" smtClean="0"/>
              <a:t>、</a:t>
            </a:r>
            <a:r>
              <a:rPr lang="en-US" dirty="0" smtClean="0"/>
              <a:t> student information query</a:t>
            </a:r>
            <a:endParaRPr lang="en-US" dirty="0" smtClean="0"/>
          </a:p>
          <a:p>
            <a:r>
              <a:rPr lang="zh-CN" altLang="en-US" dirty="0" smtClean="0"/>
              <a:t>、</a:t>
            </a:r>
            <a:r>
              <a:rPr lang="en-US" dirty="0" smtClean="0"/>
              <a:t> report submission query</a:t>
            </a:r>
            <a:endParaRPr lang="en-US" dirty="0" smtClean="0"/>
          </a:p>
          <a:p>
            <a:endParaRPr lang="en-US"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4" grpId="0" animBg="1" advAuto="0"/>
      <p:bldP spid="5" grpId="0" animBg="1" advAuto="0"/>
      <p:bldP spid="7" grpId="0" animBg="1" advAuto="0"/>
      <p:bldP spid="8" grpId="0" animBg="1" advAuto="0"/>
      <p:bldP spid="652"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8</a:t>
            </a:r>
            <a:endParaRPr lang="en-US" dirty="0"/>
          </a:p>
        </p:txBody>
      </p:sp>
      <p:sp>
        <p:nvSpPr>
          <p:cNvPr id="652" name="矩形 18"/>
          <p:cNvSpPr txBox="1"/>
          <p:nvPr/>
        </p:nvSpPr>
        <p:spPr>
          <a:xfrm>
            <a:off x="4456429" y="493871"/>
            <a:ext cx="3251518" cy="338555"/>
          </a:xfrm>
          <a:prstGeom prst="rect">
            <a:avLst/>
          </a:prstGeom>
          <a:ln w="12700">
            <a:miter lim="400000"/>
          </a:ln>
        </p:spPr>
        <p:txBody>
          <a:bodyPr wrap="none" lIns="45719" rIns="45719">
            <a:noAutofit/>
          </a:bodyPr>
          <a:lstStyle>
            <a:lvl1pPr algn="just" defTabSz="831850">
              <a:defRPr sz="1455" b="1"/>
            </a:lvl1pPr>
          </a:lstStyle>
          <a:p>
            <a:r>
              <a:rPr lang="en-US" sz="2400" dirty="0" smtClean="0"/>
              <a:t>Software Size Estimation</a:t>
            </a:r>
            <a:endParaRPr lang="en-US"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9090"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90115" name="Picture 3"/>
          <p:cNvPicPr>
            <a:picLocks noChangeAspect="1" noChangeArrowheads="1"/>
          </p:cNvPicPr>
          <p:nvPr/>
        </p:nvPicPr>
        <p:blipFill>
          <a:blip r:embed="rId1"/>
          <a:srcRect/>
          <a:stretch>
            <a:fillRect/>
          </a:stretch>
        </p:blipFill>
        <p:spPr bwMode="auto">
          <a:xfrm>
            <a:off x="1964690" y="1263015"/>
            <a:ext cx="8662670" cy="4374256"/>
          </a:xfrm>
          <a:prstGeom prst="rect">
            <a:avLst/>
          </a:prstGeom>
          <a:noFill/>
          <a:ln w="9525">
            <a:noFill/>
            <a:miter lim="800000"/>
            <a:headEnd/>
            <a:tailEnd/>
          </a:ln>
          <a:effectLst/>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4" grpId="0" animBg="1" advAuto="0"/>
      <p:bldP spid="5" grpId="0" animBg="1" advAuto="0"/>
      <p:bldP spid="6" grpId="0" animBg="1" advAuto="0"/>
      <p:bldP spid="7" grpId="0" animBg="1" advAuto="0"/>
      <p:bldP spid="652"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8</a:t>
            </a:r>
            <a:endParaRPr lang="en-US" dirty="0"/>
          </a:p>
        </p:txBody>
      </p:sp>
      <p:sp>
        <p:nvSpPr>
          <p:cNvPr id="652" name="矩形 18"/>
          <p:cNvSpPr txBox="1"/>
          <p:nvPr/>
        </p:nvSpPr>
        <p:spPr>
          <a:xfrm>
            <a:off x="4456429" y="493871"/>
            <a:ext cx="3251518" cy="338555"/>
          </a:xfrm>
          <a:prstGeom prst="rect">
            <a:avLst/>
          </a:prstGeom>
          <a:ln w="12700">
            <a:miter lim="400000"/>
          </a:ln>
        </p:spPr>
        <p:txBody>
          <a:bodyPr wrap="none" lIns="45719" rIns="45719">
            <a:noAutofit/>
          </a:bodyPr>
          <a:lstStyle>
            <a:lvl1pPr algn="just" defTabSz="831850">
              <a:defRPr sz="1455" b="1"/>
            </a:lvl1pPr>
          </a:lstStyle>
          <a:p>
            <a:r>
              <a:rPr lang="en-US" sz="2400" dirty="0" smtClean="0"/>
              <a:t>Software Size Estimation</a:t>
            </a:r>
            <a:endParaRPr lang="en-US"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dirty="0"/>
          </a:p>
        </p:txBody>
      </p:sp>
      <p:sp>
        <p:nvSpPr>
          <p:cNvPr id="89090"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92162" name="Picture 2"/>
          <p:cNvPicPr>
            <a:picLocks noChangeAspect="1" noChangeArrowheads="1"/>
          </p:cNvPicPr>
          <p:nvPr/>
        </p:nvPicPr>
        <p:blipFill>
          <a:blip r:embed="rId1"/>
          <a:srcRect/>
          <a:stretch>
            <a:fillRect/>
          </a:stretch>
        </p:blipFill>
        <p:spPr bwMode="auto">
          <a:xfrm>
            <a:off x="1336040" y="921067"/>
            <a:ext cx="4116883" cy="5296853"/>
          </a:xfrm>
          <a:prstGeom prst="rect">
            <a:avLst/>
          </a:prstGeom>
          <a:noFill/>
          <a:ln w="9525">
            <a:noFill/>
            <a:miter lim="800000"/>
            <a:headEnd/>
            <a:tailEnd/>
          </a:ln>
          <a:effectLst/>
        </p:spPr>
      </p:pic>
      <p:sp>
        <p:nvSpPr>
          <p:cNvPr id="22" name="矩形 21"/>
          <p:cNvSpPr/>
          <p:nvPr/>
        </p:nvSpPr>
        <p:spPr>
          <a:xfrm>
            <a:off x="5612313" y="1080254"/>
            <a:ext cx="2981907" cy="369332"/>
          </a:xfrm>
          <a:prstGeom prst="rect">
            <a:avLst/>
          </a:prstGeom>
        </p:spPr>
        <p:txBody>
          <a:bodyPr wrap="none">
            <a:spAutoFit/>
          </a:bodyPr>
          <a:lstStyle/>
          <a:p>
            <a:r>
              <a:rPr lang="zh-CN" altLang="en-US" dirty="0" smtClean="0"/>
              <a:t>得到功能</a:t>
            </a:r>
            <a:r>
              <a:rPr lang="zh-CN" altLang="en-US" dirty="0" smtClean="0"/>
              <a:t>点调整</a:t>
            </a:r>
            <a:r>
              <a:rPr lang="zh-CN" altLang="en-US" dirty="0" smtClean="0"/>
              <a:t>因子</a:t>
            </a:r>
            <a:r>
              <a:rPr lang="en-US" altLang="zh-CN" dirty="0" smtClean="0"/>
              <a:t>VAF=38</a:t>
            </a:r>
            <a:endParaRPr lang="zh-CN" altLang="en-US" dirty="0"/>
          </a:p>
        </p:txBody>
      </p:sp>
      <p:sp>
        <p:nvSpPr>
          <p:cNvPr id="23" name="矩形 22"/>
          <p:cNvSpPr/>
          <p:nvPr/>
        </p:nvSpPr>
        <p:spPr>
          <a:xfrm>
            <a:off x="5588000" y="1551355"/>
            <a:ext cx="6096000" cy="646331"/>
          </a:xfrm>
          <a:prstGeom prst="rect">
            <a:avLst/>
          </a:prstGeom>
        </p:spPr>
        <p:txBody>
          <a:bodyPr>
            <a:spAutoFit/>
          </a:bodyPr>
          <a:lstStyle/>
          <a:p>
            <a:r>
              <a:rPr lang="en-US" altLang="zh-CN" dirty="0" smtClean="0"/>
              <a:t>FP = UFP × (0.65 + 0.01 × VAF) = 72 × (0.65 + 0.01 × 38)=74.16</a:t>
            </a:r>
            <a:endParaRPr lang="en-US" altLang="zh-CN" dirty="0" smtClean="0"/>
          </a:p>
          <a:p>
            <a:r>
              <a:rPr lang="zh-CN" altLang="en-US" dirty="0" smtClean="0"/>
              <a:t>计算获得项目</a:t>
            </a:r>
            <a:r>
              <a:rPr lang="zh-CN" altLang="en-US" dirty="0" smtClean="0"/>
              <a:t>调整后功能点数为</a:t>
            </a:r>
            <a:r>
              <a:rPr lang="en-US" altLang="zh-CN" dirty="0" smtClean="0"/>
              <a:t>74.16</a:t>
            </a:r>
            <a:endParaRPr lang="en-US" altLang="zh-CN" dirty="0"/>
          </a:p>
        </p:txBody>
      </p:sp>
      <p:sp>
        <p:nvSpPr>
          <p:cNvPr id="24" name="PA_淘宝店chenying0907 5"/>
          <p:cNvSpPr/>
          <p:nvPr/>
        </p:nvSpPr>
        <p:spPr>
          <a:xfrm>
            <a:off x="6267332" y="4136115"/>
            <a:ext cx="540001" cy="541467"/>
          </a:xfrm>
          <a:prstGeom prst="ellipse">
            <a:avLst/>
          </a:prstGeom>
          <a:solidFill>
            <a:srgbClr val="9F7F92">
              <a:alpha val="70000"/>
            </a:srgbClr>
          </a:solidFill>
          <a:ln w="12700">
            <a:miter lim="400000"/>
          </a:ln>
        </p:spPr>
        <p:txBody>
          <a:bodyPr lIns="45719" rIns="45719"/>
          <a:lstStyle/>
          <a:p/>
        </p:txBody>
      </p:sp>
      <p:sp>
        <p:nvSpPr>
          <p:cNvPr id="25" name="PA_淘宝店chenying0907 5"/>
          <p:cNvSpPr/>
          <p:nvPr/>
        </p:nvSpPr>
        <p:spPr>
          <a:xfrm>
            <a:off x="7589415" y="3546552"/>
            <a:ext cx="1508401" cy="1512495"/>
          </a:xfrm>
          <a:prstGeom prst="ellipse">
            <a:avLst/>
          </a:prstGeom>
          <a:solidFill>
            <a:srgbClr val="69565B"/>
          </a:solidFill>
          <a:ln w="12700">
            <a:miter lim="400000"/>
          </a:ln>
        </p:spPr>
        <p:txBody>
          <a:bodyPr lIns="45719" rIns="45719"/>
          <a:lstStyle/>
          <a:p/>
        </p:txBody>
      </p:sp>
      <p:sp>
        <p:nvSpPr>
          <p:cNvPr id="26" name="PA_淘宝店chenying0907 5"/>
          <p:cNvSpPr/>
          <p:nvPr/>
        </p:nvSpPr>
        <p:spPr>
          <a:xfrm>
            <a:off x="8792536" y="4770581"/>
            <a:ext cx="711259" cy="713187"/>
          </a:xfrm>
          <a:prstGeom prst="ellipse">
            <a:avLst/>
          </a:prstGeom>
          <a:solidFill>
            <a:srgbClr val="9F7F92">
              <a:alpha val="70000"/>
            </a:srgbClr>
          </a:solidFill>
          <a:ln w="12700">
            <a:miter lim="400000"/>
          </a:ln>
        </p:spPr>
        <p:txBody>
          <a:bodyPr lIns="45719" rIns="45719"/>
          <a:lstStyle/>
          <a:p/>
        </p:txBody>
      </p:sp>
      <p:sp>
        <p:nvSpPr>
          <p:cNvPr id="27" name="PA_淘宝店chenying0907 5"/>
          <p:cNvSpPr/>
          <p:nvPr/>
        </p:nvSpPr>
        <p:spPr>
          <a:xfrm>
            <a:off x="9097523" y="2662715"/>
            <a:ext cx="485735" cy="487053"/>
          </a:xfrm>
          <a:prstGeom prst="ellipse">
            <a:avLst/>
          </a:prstGeom>
          <a:solidFill>
            <a:srgbClr val="69565B">
              <a:alpha val="70000"/>
            </a:srgbClr>
          </a:solidFill>
          <a:ln w="12700">
            <a:miter lim="400000"/>
          </a:ln>
        </p:spPr>
        <p:txBody>
          <a:bodyPr lIns="45719" rIns="45719"/>
          <a:lstStyle/>
          <a:p/>
        </p:txBody>
      </p:sp>
      <p:sp>
        <p:nvSpPr>
          <p:cNvPr id="28" name="PA_淘宝店chenying0907 5"/>
          <p:cNvSpPr/>
          <p:nvPr/>
        </p:nvSpPr>
        <p:spPr>
          <a:xfrm>
            <a:off x="7171687" y="4677578"/>
            <a:ext cx="322375" cy="323249"/>
          </a:xfrm>
          <a:prstGeom prst="ellipse">
            <a:avLst/>
          </a:prstGeom>
          <a:solidFill>
            <a:srgbClr val="A6A6A6">
              <a:alpha val="70000"/>
            </a:srgbClr>
          </a:solidFill>
          <a:ln w="12700">
            <a:miter lim="400000"/>
          </a:ln>
        </p:spPr>
        <p:txBody>
          <a:bodyPr lIns="45719" rIns="45719"/>
          <a:lstStyle/>
          <a:p/>
        </p:txBody>
      </p:sp>
      <p:sp>
        <p:nvSpPr>
          <p:cNvPr id="29" name="PA_淘宝店chenying0907 5"/>
          <p:cNvSpPr/>
          <p:nvPr/>
        </p:nvSpPr>
        <p:spPr>
          <a:xfrm>
            <a:off x="8166891" y="2869511"/>
            <a:ext cx="626401" cy="628101"/>
          </a:xfrm>
          <a:prstGeom prst="ellipse">
            <a:avLst/>
          </a:prstGeom>
          <a:solidFill>
            <a:srgbClr val="69565B">
              <a:alpha val="70000"/>
            </a:srgbClr>
          </a:solidFill>
          <a:ln w="12700">
            <a:miter lim="400000"/>
          </a:ln>
        </p:spPr>
        <p:txBody>
          <a:bodyPr lIns="45719" rIns="45719"/>
          <a:lstStyle/>
          <a:p/>
        </p:txBody>
      </p:sp>
      <p:sp>
        <p:nvSpPr>
          <p:cNvPr id="30" name="PA_淘宝店chenying0907 5"/>
          <p:cNvSpPr/>
          <p:nvPr/>
        </p:nvSpPr>
        <p:spPr>
          <a:xfrm>
            <a:off x="9193172" y="3547289"/>
            <a:ext cx="999109" cy="1001819"/>
          </a:xfrm>
          <a:prstGeom prst="ellipse">
            <a:avLst/>
          </a:prstGeom>
          <a:solidFill>
            <a:srgbClr val="9F7F92"/>
          </a:solidFill>
          <a:ln w="12700">
            <a:miter lim="400000"/>
          </a:ln>
        </p:spPr>
        <p:txBody>
          <a:bodyPr lIns="45719" rIns="45719"/>
          <a:lstStyle/>
          <a:p/>
        </p:txBody>
      </p:sp>
      <p:sp>
        <p:nvSpPr>
          <p:cNvPr id="31" name="PA_AutoShape 4"/>
          <p:cNvSpPr/>
          <p:nvPr/>
        </p:nvSpPr>
        <p:spPr>
          <a:xfrm>
            <a:off x="9465105" y="3819541"/>
            <a:ext cx="455240" cy="457318"/>
          </a:xfrm>
          <a:custGeom>
            <a:avLst/>
            <a:gdLst/>
            <a:ahLst/>
            <a:cxnLst>
              <a:cxn ang="0">
                <a:pos x="wd2" y="hd2"/>
              </a:cxn>
              <a:cxn ang="5400000">
                <a:pos x="wd2" y="hd2"/>
              </a:cxn>
              <a:cxn ang="10800000">
                <a:pos x="wd2" y="hd2"/>
              </a:cxn>
              <a:cxn ang="16200000">
                <a:pos x="wd2" y="hd2"/>
              </a:cxn>
            </a:cxnLst>
            <a:rect l="0" t="0" r="r" b="b"/>
            <a:pathLst>
              <a:path w="21600" h="21600" extrusionOk="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FFFFFF"/>
          </a:solidFill>
          <a:ln w="12700">
            <a:miter lim="400000"/>
          </a:ln>
        </p:spPr>
        <p:txBody>
          <a:bodyPr lIns="45719" rIns="45719" anchor="ctr"/>
          <a:lstStyle/>
          <a:p>
            <a:pPr algn="ctr" defTabSz="228600">
              <a:defRPr sz="1500">
                <a:solidFill>
                  <a:srgbClr val="FFFFFF"/>
                </a:solidFill>
                <a:effectLst>
                  <a:outerShdw blurRad="38100" dist="38100" dir="2700000" rotWithShape="0">
                    <a:srgbClr val="000000"/>
                  </a:outerShdw>
                </a:effectLst>
                <a:latin typeface="Gill Sans"/>
                <a:ea typeface="Gill Sans"/>
                <a:cs typeface="Gill Sans"/>
                <a:sym typeface="Gill Sans"/>
              </a:defRPr>
            </a:pPr>
          </a:p>
        </p:txBody>
      </p:sp>
      <p:grpSp>
        <p:nvGrpSpPr>
          <p:cNvPr id="32" name="PA_组合 39"/>
          <p:cNvGrpSpPr/>
          <p:nvPr/>
        </p:nvGrpSpPr>
        <p:grpSpPr>
          <a:xfrm>
            <a:off x="6885787" y="2662565"/>
            <a:ext cx="1044001" cy="1042327"/>
            <a:chOff x="0" y="0"/>
            <a:chExt cx="1044000" cy="1042326"/>
          </a:xfrm>
        </p:grpSpPr>
        <p:sp>
          <p:nvSpPr>
            <p:cNvPr id="33" name="Freeform 5"/>
            <p:cNvSpPr/>
            <p:nvPr/>
          </p:nvSpPr>
          <p:spPr>
            <a:xfrm>
              <a:off x="-1" y="-1"/>
              <a:ext cx="1044002" cy="1042328"/>
            </a:xfrm>
            <a:prstGeom prst="ellipse">
              <a:avLst/>
            </a:prstGeom>
            <a:solidFill>
              <a:srgbClr val="9F7F92"/>
            </a:solidFill>
            <a:ln w="12700" cap="flat">
              <a:noFill/>
              <a:miter lim="400000"/>
            </a:ln>
            <a:effectLst/>
          </p:spPr>
          <p:txBody>
            <a:bodyPr wrap="square" lIns="45719" tIns="45719" rIns="45719" bIns="45719" numCol="1" anchor="t">
              <a:noAutofit/>
            </a:bodyPr>
            <a:lstStyle/>
            <a:p/>
          </p:txBody>
        </p:sp>
        <p:grpSp>
          <p:nvGrpSpPr>
            <p:cNvPr id="34" name="组合 41"/>
            <p:cNvGrpSpPr/>
            <p:nvPr/>
          </p:nvGrpSpPr>
          <p:grpSpPr>
            <a:xfrm>
              <a:off x="286850" y="286011"/>
              <a:ext cx="470301" cy="470282"/>
              <a:chOff x="0" y="-1"/>
              <a:chExt cx="470301" cy="470280"/>
            </a:xfrm>
          </p:grpSpPr>
          <p:sp>
            <p:nvSpPr>
              <p:cNvPr id="35" name="AutoShape 56"/>
              <p:cNvSpPr/>
              <p:nvPr/>
            </p:nvSpPr>
            <p:spPr>
              <a:xfrm>
                <a:off x="0" y="-1"/>
                <a:ext cx="147118" cy="470280"/>
              </a:xfrm>
              <a:custGeom>
                <a:avLst/>
                <a:gdLst/>
                <a:ahLst/>
                <a:cxnLst>
                  <a:cxn ang="0">
                    <a:pos x="wd2" y="hd2"/>
                  </a:cxn>
                  <a:cxn ang="5400000">
                    <a:pos x="wd2" y="hd2"/>
                  </a:cxn>
                  <a:cxn ang="10800000">
                    <a:pos x="wd2" y="hd2"/>
                  </a:cxn>
                  <a:cxn ang="16200000">
                    <a:pos x="wd2" y="hd2"/>
                  </a:cxn>
                </a:cxnLst>
                <a:rect l="0" t="0" r="r" b="b"/>
                <a:pathLst>
                  <a:path w="21600" h="21600" extrusionOk="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6"/>
                    </a:moveTo>
                    <a:cubicBezTo>
                      <a:pt x="12960" y="19949"/>
                      <a:pt x="11992" y="20250"/>
                      <a:pt x="10800" y="20250"/>
                    </a:cubicBezTo>
                    <a:cubicBezTo>
                      <a:pt x="9606" y="20250"/>
                      <a:pt x="8640" y="19949"/>
                      <a:pt x="8640" y="19576"/>
                    </a:cubicBezTo>
                    <a:lnTo>
                      <a:pt x="8640" y="10056"/>
                    </a:lnTo>
                    <a:cubicBezTo>
                      <a:pt x="9338" y="10101"/>
                      <a:pt x="10059" y="10124"/>
                      <a:pt x="10800" y="10124"/>
                    </a:cubicBezTo>
                    <a:cubicBezTo>
                      <a:pt x="11541" y="10124"/>
                      <a:pt x="12262" y="10101"/>
                      <a:pt x="12960" y="10056"/>
                    </a:cubicBezTo>
                    <a:cubicBezTo>
                      <a:pt x="12960" y="10056"/>
                      <a:pt x="12960" y="19576"/>
                      <a:pt x="12960" y="19576"/>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6"/>
                    </a:lnTo>
                    <a:cubicBezTo>
                      <a:pt x="4320" y="20692"/>
                      <a:pt x="7225" y="21600"/>
                      <a:pt x="10800" y="21600"/>
                    </a:cubicBezTo>
                    <a:cubicBezTo>
                      <a:pt x="14373" y="21600"/>
                      <a:pt x="17280" y="20692"/>
                      <a:pt x="17280" y="19576"/>
                    </a:cubicBezTo>
                    <a:lnTo>
                      <a:pt x="17280" y="9434"/>
                    </a:lnTo>
                    <a:cubicBezTo>
                      <a:pt x="19889" y="8818"/>
                      <a:pt x="21600" y="7850"/>
                      <a:pt x="21600" y="6750"/>
                    </a:cubicBezTo>
                    <a:cubicBezTo>
                      <a:pt x="21600" y="5649"/>
                      <a:pt x="19889" y="4681"/>
                      <a:pt x="17280" y="4064"/>
                    </a:cubicBezTo>
                  </a:path>
                </a:pathLst>
              </a:custGeom>
              <a:solidFill>
                <a:srgbClr val="9F7F92"/>
              </a:solidFill>
              <a:ln w="12700" cap="flat">
                <a:noFill/>
                <a:miter lim="400000"/>
              </a:ln>
              <a:effectLst/>
            </p:spPr>
            <p:txBody>
              <a:bodyPr wrap="square" lIns="45719" tIns="45719" rIns="45719" bIns="45719" numCol="1" anchor="ctr">
                <a:noAutofit/>
              </a:bodyPr>
              <a:lstStyle/>
              <a:p>
                <a:pPr algn="ctr" defTabSz="228600">
                  <a:defRPr sz="1500">
                    <a:solidFill>
                      <a:srgbClr val="FFFFFF"/>
                    </a:solidFill>
                    <a:effectLst>
                      <a:outerShdw blurRad="38100" dist="38100" dir="2700000" rotWithShape="0">
                        <a:srgbClr val="000000"/>
                      </a:outerShdw>
                    </a:effectLst>
                    <a:latin typeface="Gill Sans"/>
                    <a:ea typeface="Gill Sans"/>
                    <a:cs typeface="Gill Sans"/>
                    <a:sym typeface="Gill Sans"/>
                  </a:defRPr>
                </a:pPr>
              </a:p>
            </p:txBody>
          </p:sp>
          <p:sp>
            <p:nvSpPr>
              <p:cNvPr id="36" name="AutoShape 57"/>
              <p:cNvSpPr/>
              <p:nvPr/>
            </p:nvSpPr>
            <p:spPr>
              <a:xfrm>
                <a:off x="323182" y="-1"/>
                <a:ext cx="147119" cy="470280"/>
              </a:xfrm>
              <a:custGeom>
                <a:avLst/>
                <a:gdLst/>
                <a:ahLst/>
                <a:cxnLst>
                  <a:cxn ang="0">
                    <a:pos x="wd2" y="hd2"/>
                  </a:cxn>
                  <a:cxn ang="5400000">
                    <a:pos x="wd2" y="hd2"/>
                  </a:cxn>
                  <a:cxn ang="10800000">
                    <a:pos x="wd2" y="hd2"/>
                  </a:cxn>
                  <a:cxn ang="16200000">
                    <a:pos x="wd2" y="hd2"/>
                  </a:cxn>
                </a:cxnLst>
                <a:rect l="0" t="0" r="r" b="b"/>
                <a:pathLst>
                  <a:path w="21600" h="21600" extrusionOk="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6"/>
                    </a:moveTo>
                    <a:cubicBezTo>
                      <a:pt x="12960" y="19949"/>
                      <a:pt x="11992" y="20250"/>
                      <a:pt x="10800" y="20250"/>
                    </a:cubicBezTo>
                    <a:cubicBezTo>
                      <a:pt x="9606" y="20250"/>
                      <a:pt x="8640" y="19949"/>
                      <a:pt x="8640" y="19576"/>
                    </a:cubicBezTo>
                    <a:lnTo>
                      <a:pt x="8640" y="10056"/>
                    </a:lnTo>
                    <a:cubicBezTo>
                      <a:pt x="9338" y="10101"/>
                      <a:pt x="10059" y="10124"/>
                      <a:pt x="10800" y="10124"/>
                    </a:cubicBezTo>
                    <a:cubicBezTo>
                      <a:pt x="11541" y="10124"/>
                      <a:pt x="12262" y="10101"/>
                      <a:pt x="12960" y="10056"/>
                    </a:cubicBezTo>
                    <a:cubicBezTo>
                      <a:pt x="12960" y="10056"/>
                      <a:pt x="12960" y="19576"/>
                      <a:pt x="12960" y="19576"/>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6"/>
                    </a:lnTo>
                    <a:cubicBezTo>
                      <a:pt x="4320" y="20692"/>
                      <a:pt x="7225" y="21600"/>
                      <a:pt x="10800" y="21600"/>
                    </a:cubicBezTo>
                    <a:cubicBezTo>
                      <a:pt x="14373" y="21600"/>
                      <a:pt x="17280" y="20692"/>
                      <a:pt x="17280" y="19576"/>
                    </a:cubicBezTo>
                    <a:lnTo>
                      <a:pt x="17280" y="9434"/>
                    </a:lnTo>
                    <a:cubicBezTo>
                      <a:pt x="19889" y="8818"/>
                      <a:pt x="21600" y="7850"/>
                      <a:pt x="21600" y="6750"/>
                    </a:cubicBezTo>
                    <a:cubicBezTo>
                      <a:pt x="21600" y="5649"/>
                      <a:pt x="19889" y="4681"/>
                      <a:pt x="17280" y="4064"/>
                    </a:cubicBezTo>
                  </a:path>
                </a:pathLst>
              </a:custGeom>
              <a:solidFill>
                <a:srgbClr val="9F7F92"/>
              </a:solidFill>
              <a:ln w="12700" cap="flat">
                <a:noFill/>
                <a:miter lim="400000"/>
              </a:ln>
              <a:effectLst/>
            </p:spPr>
            <p:txBody>
              <a:bodyPr wrap="square" lIns="45719" tIns="45719" rIns="45719" bIns="45719" numCol="1" anchor="ctr">
                <a:noAutofit/>
              </a:bodyPr>
              <a:lstStyle/>
              <a:p>
                <a:pPr algn="ctr" defTabSz="228600">
                  <a:defRPr sz="1500">
                    <a:solidFill>
                      <a:srgbClr val="FFFFFF"/>
                    </a:solidFill>
                    <a:effectLst>
                      <a:outerShdw blurRad="38100" dist="38100" dir="2700000" rotWithShape="0">
                        <a:srgbClr val="000000"/>
                      </a:outerShdw>
                    </a:effectLst>
                    <a:latin typeface="Gill Sans"/>
                    <a:ea typeface="Gill Sans"/>
                    <a:cs typeface="Gill Sans"/>
                    <a:sym typeface="Gill Sans"/>
                  </a:defRPr>
                </a:pPr>
              </a:p>
            </p:txBody>
          </p:sp>
          <p:sp>
            <p:nvSpPr>
              <p:cNvPr id="37" name="AutoShape 58"/>
              <p:cNvSpPr/>
              <p:nvPr/>
            </p:nvSpPr>
            <p:spPr>
              <a:xfrm>
                <a:off x="161591" y="-1"/>
                <a:ext cx="147121" cy="470280"/>
              </a:xfrm>
              <a:custGeom>
                <a:avLst/>
                <a:gdLst/>
                <a:ahLst/>
                <a:cxnLst>
                  <a:cxn ang="0">
                    <a:pos x="wd2" y="hd2"/>
                  </a:cxn>
                  <a:cxn ang="5400000">
                    <a:pos x="wd2" y="hd2"/>
                  </a:cxn>
                  <a:cxn ang="10800000">
                    <a:pos x="wd2" y="hd2"/>
                  </a:cxn>
                  <a:cxn ang="16200000">
                    <a:pos x="wd2" y="hd2"/>
                  </a:cxn>
                </a:cxnLst>
                <a:rect l="0" t="0" r="r" b="b"/>
                <a:pathLst>
                  <a:path w="21600" h="21600" extrusionOk="0">
                    <a:moveTo>
                      <a:pt x="16988" y="15417"/>
                    </a:moveTo>
                    <a:cubicBezTo>
                      <a:pt x="16954" y="15453"/>
                      <a:pt x="16923" y="15488"/>
                      <a:pt x="16883" y="15524"/>
                    </a:cubicBezTo>
                    <a:cubicBezTo>
                      <a:pt x="16677" y="15702"/>
                      <a:pt x="16414" y="15871"/>
                      <a:pt x="16066" y="16021"/>
                    </a:cubicBezTo>
                    <a:cubicBezTo>
                      <a:pt x="16057" y="16025"/>
                      <a:pt x="16044" y="16028"/>
                      <a:pt x="16038" y="16032"/>
                    </a:cubicBezTo>
                    <a:cubicBezTo>
                      <a:pt x="15662" y="16193"/>
                      <a:pt x="15214" y="16335"/>
                      <a:pt x="14705" y="16455"/>
                    </a:cubicBezTo>
                    <a:cubicBezTo>
                      <a:pt x="14697" y="16458"/>
                      <a:pt x="14692" y="16459"/>
                      <a:pt x="14686" y="16460"/>
                    </a:cubicBezTo>
                    <a:cubicBezTo>
                      <a:pt x="14163" y="16583"/>
                      <a:pt x="13584" y="16682"/>
                      <a:pt x="12960" y="16750"/>
                    </a:cubicBezTo>
                    <a:cubicBezTo>
                      <a:pt x="12279" y="16827"/>
                      <a:pt x="11560" y="16876"/>
                      <a:pt x="10800" y="16876"/>
                    </a:cubicBezTo>
                    <a:cubicBezTo>
                      <a:pt x="10037" y="16876"/>
                      <a:pt x="9318" y="16827"/>
                      <a:pt x="8640" y="16750"/>
                    </a:cubicBezTo>
                    <a:cubicBezTo>
                      <a:pt x="8016" y="16682"/>
                      <a:pt x="7435" y="16583"/>
                      <a:pt x="6914" y="16460"/>
                    </a:cubicBezTo>
                    <a:cubicBezTo>
                      <a:pt x="6908" y="16459"/>
                      <a:pt x="6901" y="16458"/>
                      <a:pt x="6893" y="16455"/>
                    </a:cubicBezTo>
                    <a:cubicBezTo>
                      <a:pt x="6385" y="16335"/>
                      <a:pt x="5937" y="16193"/>
                      <a:pt x="5562" y="16032"/>
                    </a:cubicBezTo>
                    <a:cubicBezTo>
                      <a:pt x="5553" y="16028"/>
                      <a:pt x="5541" y="16025"/>
                      <a:pt x="5531" y="16021"/>
                    </a:cubicBezTo>
                    <a:cubicBezTo>
                      <a:pt x="5184" y="15871"/>
                      <a:pt x="4921" y="15702"/>
                      <a:pt x="4715" y="15524"/>
                    </a:cubicBezTo>
                    <a:cubicBezTo>
                      <a:pt x="4676" y="15488"/>
                      <a:pt x="4644" y="15453"/>
                      <a:pt x="4612" y="15417"/>
                    </a:cubicBezTo>
                    <a:cubicBezTo>
                      <a:pt x="4437" y="15237"/>
                      <a:pt x="4320" y="15048"/>
                      <a:pt x="4320" y="14851"/>
                    </a:cubicBezTo>
                    <a:cubicBezTo>
                      <a:pt x="4320" y="14651"/>
                      <a:pt x="4437" y="14463"/>
                      <a:pt x="4612" y="14282"/>
                    </a:cubicBezTo>
                    <a:cubicBezTo>
                      <a:pt x="4644" y="14247"/>
                      <a:pt x="4676" y="14211"/>
                      <a:pt x="4715" y="14177"/>
                    </a:cubicBezTo>
                    <a:cubicBezTo>
                      <a:pt x="4921" y="13999"/>
                      <a:pt x="5184" y="13830"/>
                      <a:pt x="5531" y="13678"/>
                    </a:cubicBezTo>
                    <a:cubicBezTo>
                      <a:pt x="5541" y="13675"/>
                      <a:pt x="5553" y="13672"/>
                      <a:pt x="5562" y="13668"/>
                    </a:cubicBezTo>
                    <a:cubicBezTo>
                      <a:pt x="5937" y="13508"/>
                      <a:pt x="6385" y="13365"/>
                      <a:pt x="6893" y="13245"/>
                    </a:cubicBezTo>
                    <a:cubicBezTo>
                      <a:pt x="6901" y="13243"/>
                      <a:pt x="6908" y="13241"/>
                      <a:pt x="6914" y="13239"/>
                    </a:cubicBezTo>
                    <a:cubicBezTo>
                      <a:pt x="7435" y="13118"/>
                      <a:pt x="8016" y="13019"/>
                      <a:pt x="8640" y="12949"/>
                    </a:cubicBezTo>
                    <a:cubicBezTo>
                      <a:pt x="9318" y="12874"/>
                      <a:pt x="10037" y="12826"/>
                      <a:pt x="10800" y="12826"/>
                    </a:cubicBezTo>
                    <a:cubicBezTo>
                      <a:pt x="11560" y="12826"/>
                      <a:pt x="12279" y="12874"/>
                      <a:pt x="12960" y="12949"/>
                    </a:cubicBezTo>
                    <a:cubicBezTo>
                      <a:pt x="13584" y="13019"/>
                      <a:pt x="14163" y="13118"/>
                      <a:pt x="14686" y="13239"/>
                    </a:cubicBezTo>
                    <a:cubicBezTo>
                      <a:pt x="14692" y="13241"/>
                      <a:pt x="14697" y="13243"/>
                      <a:pt x="14705" y="13245"/>
                    </a:cubicBezTo>
                    <a:cubicBezTo>
                      <a:pt x="15214" y="13365"/>
                      <a:pt x="15662" y="13508"/>
                      <a:pt x="16038" y="13668"/>
                    </a:cubicBezTo>
                    <a:cubicBezTo>
                      <a:pt x="16044" y="13672"/>
                      <a:pt x="16057" y="13675"/>
                      <a:pt x="16066" y="13678"/>
                    </a:cubicBezTo>
                    <a:cubicBezTo>
                      <a:pt x="16414" y="13830"/>
                      <a:pt x="16677" y="13999"/>
                      <a:pt x="16883" y="14177"/>
                    </a:cubicBezTo>
                    <a:cubicBezTo>
                      <a:pt x="16923" y="14211"/>
                      <a:pt x="16954" y="14247"/>
                      <a:pt x="16988" y="14282"/>
                    </a:cubicBezTo>
                    <a:cubicBezTo>
                      <a:pt x="17161" y="14463"/>
                      <a:pt x="17280" y="14651"/>
                      <a:pt x="17280" y="14851"/>
                    </a:cubicBezTo>
                    <a:cubicBezTo>
                      <a:pt x="17280" y="15048"/>
                      <a:pt x="17161" y="15237"/>
                      <a:pt x="16988" y="15417"/>
                    </a:cubicBezTo>
                    <a:moveTo>
                      <a:pt x="12960" y="19576"/>
                    </a:moveTo>
                    <a:cubicBezTo>
                      <a:pt x="12960" y="19949"/>
                      <a:pt x="11992" y="20250"/>
                      <a:pt x="10800" y="20250"/>
                    </a:cubicBezTo>
                    <a:cubicBezTo>
                      <a:pt x="9606" y="20250"/>
                      <a:pt x="8640" y="19949"/>
                      <a:pt x="8640" y="19576"/>
                    </a:cubicBezTo>
                    <a:lnTo>
                      <a:pt x="8640" y="18157"/>
                    </a:lnTo>
                    <a:cubicBezTo>
                      <a:pt x="9338" y="18202"/>
                      <a:pt x="10059" y="18226"/>
                      <a:pt x="10800" y="18226"/>
                    </a:cubicBezTo>
                    <a:cubicBezTo>
                      <a:pt x="11541" y="18226"/>
                      <a:pt x="12262" y="18202"/>
                      <a:pt x="12960" y="18157"/>
                    </a:cubicBezTo>
                    <a:cubicBezTo>
                      <a:pt x="12960" y="18157"/>
                      <a:pt x="12960" y="19576"/>
                      <a:pt x="12960" y="19576"/>
                    </a:cubicBezTo>
                    <a:close/>
                    <a:moveTo>
                      <a:pt x="8640" y="2025"/>
                    </a:moveTo>
                    <a:cubicBezTo>
                      <a:pt x="8640" y="1651"/>
                      <a:pt x="9606" y="1350"/>
                      <a:pt x="10800" y="1350"/>
                    </a:cubicBezTo>
                    <a:cubicBezTo>
                      <a:pt x="11992" y="1350"/>
                      <a:pt x="12960" y="1651"/>
                      <a:pt x="12960" y="2025"/>
                    </a:cubicBezTo>
                    <a:lnTo>
                      <a:pt x="12960" y="11543"/>
                    </a:lnTo>
                    <a:cubicBezTo>
                      <a:pt x="12262" y="11499"/>
                      <a:pt x="11541" y="11476"/>
                      <a:pt x="10800" y="11476"/>
                    </a:cubicBezTo>
                    <a:cubicBezTo>
                      <a:pt x="10059" y="11476"/>
                      <a:pt x="9338" y="11499"/>
                      <a:pt x="8640" y="11543"/>
                    </a:cubicBezTo>
                    <a:cubicBezTo>
                      <a:pt x="8640" y="11543"/>
                      <a:pt x="8640" y="2025"/>
                      <a:pt x="8640" y="2025"/>
                    </a:cubicBezTo>
                    <a:close/>
                    <a:moveTo>
                      <a:pt x="17280" y="12165"/>
                    </a:moveTo>
                    <a:lnTo>
                      <a:pt x="17280" y="2025"/>
                    </a:lnTo>
                    <a:cubicBezTo>
                      <a:pt x="17280" y="908"/>
                      <a:pt x="14373" y="0"/>
                      <a:pt x="10800" y="0"/>
                    </a:cubicBezTo>
                    <a:cubicBezTo>
                      <a:pt x="7225" y="0"/>
                      <a:pt x="4320" y="908"/>
                      <a:pt x="4320" y="2025"/>
                    </a:cubicBezTo>
                    <a:lnTo>
                      <a:pt x="4320" y="12165"/>
                    </a:lnTo>
                    <a:cubicBezTo>
                      <a:pt x="1710" y="12782"/>
                      <a:pt x="0" y="13750"/>
                      <a:pt x="0" y="14851"/>
                    </a:cubicBezTo>
                    <a:cubicBezTo>
                      <a:pt x="0" y="15951"/>
                      <a:pt x="1710" y="16919"/>
                      <a:pt x="4320" y="17535"/>
                    </a:cubicBezTo>
                    <a:lnTo>
                      <a:pt x="4320" y="19576"/>
                    </a:lnTo>
                    <a:cubicBezTo>
                      <a:pt x="4320" y="20692"/>
                      <a:pt x="7225" y="21600"/>
                      <a:pt x="10800" y="21600"/>
                    </a:cubicBezTo>
                    <a:cubicBezTo>
                      <a:pt x="14373" y="21600"/>
                      <a:pt x="17280" y="20692"/>
                      <a:pt x="17280" y="19576"/>
                    </a:cubicBezTo>
                    <a:lnTo>
                      <a:pt x="17280" y="17535"/>
                    </a:lnTo>
                    <a:cubicBezTo>
                      <a:pt x="19889" y="16919"/>
                      <a:pt x="21600" y="15951"/>
                      <a:pt x="21600" y="14851"/>
                    </a:cubicBezTo>
                    <a:cubicBezTo>
                      <a:pt x="21600" y="13750"/>
                      <a:pt x="19889" y="12782"/>
                      <a:pt x="17280" y="12165"/>
                    </a:cubicBezTo>
                  </a:path>
                </a:pathLst>
              </a:custGeom>
              <a:solidFill>
                <a:srgbClr val="9F7F92"/>
              </a:solidFill>
              <a:ln w="12700" cap="flat">
                <a:noFill/>
                <a:miter lim="400000"/>
              </a:ln>
              <a:effectLst/>
            </p:spPr>
            <p:txBody>
              <a:bodyPr wrap="square" lIns="45719" tIns="45719" rIns="45719" bIns="45719" numCol="1" anchor="ctr">
                <a:noAutofit/>
              </a:bodyPr>
              <a:lstStyle/>
              <a:p>
                <a:pPr algn="ctr" defTabSz="228600">
                  <a:defRPr sz="1500">
                    <a:solidFill>
                      <a:srgbClr val="FFFFFF"/>
                    </a:solidFill>
                    <a:effectLst>
                      <a:outerShdw blurRad="38100" dist="38100" dir="2700000" rotWithShape="0">
                        <a:srgbClr val="000000"/>
                      </a:outerShdw>
                    </a:effectLst>
                    <a:latin typeface="Gill Sans"/>
                    <a:ea typeface="Gill Sans"/>
                    <a:cs typeface="Gill Sans"/>
                    <a:sym typeface="Gill Sans"/>
                  </a:defRPr>
                </a:pPr>
              </a:p>
            </p:txBody>
          </p:sp>
        </p:grpSp>
      </p:grpSp>
      <p:grpSp>
        <p:nvGrpSpPr>
          <p:cNvPr id="38" name="PA_组合 45"/>
          <p:cNvGrpSpPr/>
          <p:nvPr/>
        </p:nvGrpSpPr>
        <p:grpSpPr>
          <a:xfrm>
            <a:off x="7075580" y="5095546"/>
            <a:ext cx="833879" cy="832247"/>
            <a:chOff x="0" y="0"/>
            <a:chExt cx="833877" cy="832245"/>
          </a:xfrm>
        </p:grpSpPr>
        <p:sp>
          <p:nvSpPr>
            <p:cNvPr id="39" name="Freeform 5"/>
            <p:cNvSpPr/>
            <p:nvPr/>
          </p:nvSpPr>
          <p:spPr>
            <a:xfrm>
              <a:off x="0" y="0"/>
              <a:ext cx="833878" cy="832246"/>
            </a:xfrm>
            <a:prstGeom prst="ellipse">
              <a:avLst/>
            </a:prstGeom>
            <a:solidFill>
              <a:srgbClr val="69565B"/>
            </a:solidFill>
            <a:ln w="12700" cap="flat">
              <a:noFill/>
              <a:miter lim="400000"/>
            </a:ln>
            <a:effectLst/>
          </p:spPr>
          <p:txBody>
            <a:bodyPr wrap="square" lIns="45719" tIns="45719" rIns="45719" bIns="45719" numCol="1" anchor="t">
              <a:noAutofit/>
            </a:bodyPr>
            <a:lstStyle/>
            <a:p/>
          </p:txBody>
        </p:sp>
        <p:sp>
          <p:nvSpPr>
            <p:cNvPr id="40" name="AutoShape 59"/>
            <p:cNvSpPr/>
            <p:nvPr/>
          </p:nvSpPr>
          <p:spPr>
            <a:xfrm>
              <a:off x="214519" y="214606"/>
              <a:ext cx="404805" cy="403014"/>
            </a:xfrm>
            <a:custGeom>
              <a:avLst/>
              <a:gdLst/>
              <a:ahLst/>
              <a:cxnLst>
                <a:cxn ang="0">
                  <a:pos x="wd2" y="hd2"/>
                </a:cxn>
                <a:cxn ang="5400000">
                  <a:pos x="wd2" y="hd2"/>
                </a:cxn>
                <a:cxn ang="10800000">
                  <a:pos x="wd2" y="hd2"/>
                </a:cxn>
                <a:cxn ang="16200000">
                  <a:pos x="wd2" y="hd2"/>
                </a:cxn>
              </a:cxnLst>
              <a:rect l="0" t="0" r="r" b="b"/>
              <a:pathLst>
                <a:path w="21543" h="21600" extrusionOk="0">
                  <a:moveTo>
                    <a:pt x="16978" y="19987"/>
                  </a:moveTo>
                  <a:lnTo>
                    <a:pt x="11228" y="17681"/>
                  </a:lnTo>
                  <a:cubicBezTo>
                    <a:pt x="11090" y="17627"/>
                    <a:pt x="10948" y="17609"/>
                    <a:pt x="10808" y="17601"/>
                  </a:cubicBezTo>
                  <a:lnTo>
                    <a:pt x="19662" y="3837"/>
                  </a:lnTo>
                  <a:cubicBezTo>
                    <a:pt x="19662" y="3837"/>
                    <a:pt x="16978" y="19987"/>
                    <a:pt x="16978" y="19987"/>
                  </a:cubicBezTo>
                  <a:close/>
                  <a:moveTo>
                    <a:pt x="6860" y="16245"/>
                  </a:moveTo>
                  <a:cubicBezTo>
                    <a:pt x="6859" y="16243"/>
                    <a:pt x="6856" y="16241"/>
                    <a:pt x="6855" y="16239"/>
                  </a:cubicBezTo>
                  <a:lnTo>
                    <a:pt x="19608" y="2552"/>
                  </a:lnTo>
                  <a:lnTo>
                    <a:pt x="8736" y="19537"/>
                  </a:lnTo>
                  <a:cubicBezTo>
                    <a:pt x="8736" y="19537"/>
                    <a:pt x="6860" y="16245"/>
                    <a:pt x="6860" y="16245"/>
                  </a:cubicBezTo>
                  <a:close/>
                  <a:moveTo>
                    <a:pt x="2112" y="14025"/>
                  </a:moveTo>
                  <a:lnTo>
                    <a:pt x="17714" y="3595"/>
                  </a:lnTo>
                  <a:lnTo>
                    <a:pt x="6370" y="15771"/>
                  </a:lnTo>
                  <a:cubicBezTo>
                    <a:pt x="6310" y="15735"/>
                    <a:pt x="6257" y="15688"/>
                    <a:pt x="6191" y="15661"/>
                  </a:cubicBezTo>
                  <a:cubicBezTo>
                    <a:pt x="6191" y="15661"/>
                    <a:pt x="2112" y="14025"/>
                    <a:pt x="2112" y="14025"/>
                  </a:cubicBezTo>
                  <a:close/>
                  <a:moveTo>
                    <a:pt x="21236" y="108"/>
                  </a:moveTo>
                  <a:cubicBezTo>
                    <a:pt x="21125" y="35"/>
                    <a:pt x="20998" y="0"/>
                    <a:pt x="20870" y="0"/>
                  </a:cubicBezTo>
                  <a:cubicBezTo>
                    <a:pt x="20740" y="0"/>
                    <a:pt x="20610" y="36"/>
                    <a:pt x="20497" y="113"/>
                  </a:cubicBezTo>
                  <a:lnTo>
                    <a:pt x="300" y="13614"/>
                  </a:lnTo>
                  <a:cubicBezTo>
                    <a:pt x="92" y="13752"/>
                    <a:pt x="-22" y="13996"/>
                    <a:pt x="4" y="14245"/>
                  </a:cubicBezTo>
                  <a:cubicBezTo>
                    <a:pt x="29" y="14495"/>
                    <a:pt x="191" y="14709"/>
                    <a:pt x="423" y="14802"/>
                  </a:cubicBezTo>
                  <a:lnTo>
                    <a:pt x="5690" y="16915"/>
                  </a:lnTo>
                  <a:lnTo>
                    <a:pt x="8167" y="21260"/>
                  </a:lnTo>
                  <a:cubicBezTo>
                    <a:pt x="8285" y="21469"/>
                    <a:pt x="8506" y="21598"/>
                    <a:pt x="8744" y="21600"/>
                  </a:cubicBezTo>
                  <a:lnTo>
                    <a:pt x="8752" y="21600"/>
                  </a:lnTo>
                  <a:cubicBezTo>
                    <a:pt x="8988" y="21600"/>
                    <a:pt x="9207" y="21475"/>
                    <a:pt x="9329" y="21272"/>
                  </a:cubicBezTo>
                  <a:lnTo>
                    <a:pt x="10727" y="18935"/>
                  </a:lnTo>
                  <a:lnTo>
                    <a:pt x="17255" y="21552"/>
                  </a:lnTo>
                  <a:cubicBezTo>
                    <a:pt x="17334" y="21585"/>
                    <a:pt x="17420" y="21600"/>
                    <a:pt x="17504" y="21600"/>
                  </a:cubicBezTo>
                  <a:cubicBezTo>
                    <a:pt x="17619" y="21600"/>
                    <a:pt x="17733" y="21572"/>
                    <a:pt x="17834" y="21513"/>
                  </a:cubicBezTo>
                  <a:cubicBezTo>
                    <a:pt x="18012" y="21413"/>
                    <a:pt x="18135" y="21239"/>
                    <a:pt x="18169" y="21036"/>
                  </a:cubicBezTo>
                  <a:lnTo>
                    <a:pt x="21535" y="785"/>
                  </a:lnTo>
                  <a:cubicBezTo>
                    <a:pt x="21578" y="520"/>
                    <a:pt x="21461" y="254"/>
                    <a:pt x="21236" y="108"/>
                  </a:cubicBezTo>
                </a:path>
              </a:pathLst>
            </a:custGeom>
            <a:solidFill>
              <a:srgbClr val="69565B"/>
            </a:solidFill>
            <a:ln w="12700" cap="flat">
              <a:noFill/>
              <a:miter lim="400000"/>
            </a:ln>
            <a:effectLst/>
          </p:spPr>
          <p:txBody>
            <a:bodyPr wrap="square" lIns="45719" tIns="45719" rIns="45719" bIns="45719" numCol="1" anchor="ctr">
              <a:noAutofit/>
            </a:bodyPr>
            <a:lstStyle/>
            <a:p>
              <a:pPr algn="ctr" defTabSz="228600">
                <a:defRPr sz="1500">
                  <a:solidFill>
                    <a:srgbClr val="FFFFFF"/>
                  </a:solidFill>
                  <a:effectLst>
                    <a:outerShdw blurRad="38100" dist="38100" dir="2700000" rotWithShape="0">
                      <a:srgbClr val="000000"/>
                    </a:outerShdw>
                  </a:effectLst>
                  <a:latin typeface="Gill Sans"/>
                  <a:ea typeface="Gill Sans"/>
                  <a:cs typeface="Gill Sans"/>
                  <a:sym typeface="Gill Sans"/>
                </a:defRPr>
              </a:pPr>
            </a:p>
          </p:txBody>
        </p:sp>
      </p:gr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9" presetClass="entr" presetSubtype="0" fill="hold" grpId="0" nodeType="afterEffect">
                                  <p:stCondLst>
                                    <p:cond delay="600"/>
                                  </p:stCondLst>
                                  <p:childTnLst>
                                    <p:set>
                                      <p:cBhvr>
                                        <p:cTn id="35" dur="indefinite" fill="hold"/>
                                        <p:tgtEl>
                                          <p:spTgt spid="24"/>
                                        </p:tgtEl>
                                        <p:attrNameLst>
                                          <p:attrName>style.visibility</p:attrName>
                                        </p:attrNameLst>
                                      </p:cBhvr>
                                      <p:to>
                                        <p:strVal val="visible"/>
                                      </p:to>
                                    </p:set>
                                    <p:animEffect transition="in" filter="dissolve">
                                      <p:cBhvr>
                                        <p:cTn id="36" dur="500"/>
                                        <p:tgtEl>
                                          <p:spTgt spid="24"/>
                                        </p:tgtEl>
                                      </p:cBhvr>
                                    </p:animEffect>
                                  </p:childTnLst>
                                </p:cTn>
                              </p:par>
                            </p:childTnLst>
                          </p:cTn>
                        </p:par>
                        <p:par>
                          <p:cTn id="37" fill="hold">
                            <p:stCondLst>
                              <p:cond delay="4100"/>
                            </p:stCondLst>
                            <p:childTnLst>
                              <p:par>
                                <p:cTn id="38" presetID="9" presetClass="entr" presetSubtype="0" fill="hold" grpId="0" nodeType="afterEffect">
                                  <p:stCondLst>
                                    <p:cond delay="900"/>
                                  </p:stCondLst>
                                  <p:childTnLst>
                                    <p:set>
                                      <p:cBhvr>
                                        <p:cTn id="39" dur="indefinite" fill="hold"/>
                                        <p:tgtEl>
                                          <p:spTgt spid="25"/>
                                        </p:tgtEl>
                                        <p:attrNameLst>
                                          <p:attrName>style.visibility</p:attrName>
                                        </p:attrNameLst>
                                      </p:cBhvr>
                                      <p:to>
                                        <p:strVal val="visible"/>
                                      </p:to>
                                    </p:set>
                                    <p:animEffect transition="in" filter="dissolve">
                                      <p:cBhvr>
                                        <p:cTn id="40" dur="500"/>
                                        <p:tgtEl>
                                          <p:spTgt spid="25"/>
                                        </p:tgtEl>
                                      </p:cBhvr>
                                    </p:animEffect>
                                  </p:childTnLst>
                                </p:cTn>
                              </p:par>
                            </p:childTnLst>
                          </p:cTn>
                        </p:par>
                        <p:par>
                          <p:cTn id="41" fill="hold">
                            <p:stCondLst>
                              <p:cond delay="5500"/>
                            </p:stCondLst>
                            <p:childTnLst>
                              <p:par>
                                <p:cTn id="42" presetID="9" presetClass="entr" presetSubtype="0" fill="hold" grpId="0" nodeType="afterEffect">
                                  <p:stCondLst>
                                    <p:cond delay="1200"/>
                                  </p:stCondLst>
                                  <p:childTnLst>
                                    <p:set>
                                      <p:cBhvr>
                                        <p:cTn id="43" dur="indefinite" fill="hold"/>
                                        <p:tgtEl>
                                          <p:spTgt spid="26"/>
                                        </p:tgtEl>
                                        <p:attrNameLst>
                                          <p:attrName>style.visibility</p:attrName>
                                        </p:attrNameLst>
                                      </p:cBhvr>
                                      <p:to>
                                        <p:strVal val="visible"/>
                                      </p:to>
                                    </p:set>
                                    <p:animEffect transition="in" filter="dissolve">
                                      <p:cBhvr>
                                        <p:cTn id="44" dur="500"/>
                                        <p:tgtEl>
                                          <p:spTgt spid="26"/>
                                        </p:tgtEl>
                                      </p:cBhvr>
                                    </p:animEffect>
                                  </p:childTnLst>
                                </p:cTn>
                              </p:par>
                            </p:childTnLst>
                          </p:cTn>
                        </p:par>
                        <p:par>
                          <p:cTn id="45" fill="hold">
                            <p:stCondLst>
                              <p:cond delay="7200"/>
                            </p:stCondLst>
                            <p:childTnLst>
                              <p:par>
                                <p:cTn id="46" presetID="9" presetClass="entr" presetSubtype="0" fill="hold" grpId="0" nodeType="afterEffect">
                                  <p:stCondLst>
                                    <p:cond delay="1500"/>
                                  </p:stCondLst>
                                  <p:childTnLst>
                                    <p:set>
                                      <p:cBhvr>
                                        <p:cTn id="47" dur="indefinite" fill="hold"/>
                                        <p:tgtEl>
                                          <p:spTgt spid="27"/>
                                        </p:tgtEl>
                                        <p:attrNameLst>
                                          <p:attrName>style.visibility</p:attrName>
                                        </p:attrNameLst>
                                      </p:cBhvr>
                                      <p:to>
                                        <p:strVal val="visible"/>
                                      </p:to>
                                    </p:set>
                                    <p:animEffect transition="in" filter="dissolve">
                                      <p:cBhvr>
                                        <p:cTn id="48" dur="500"/>
                                        <p:tgtEl>
                                          <p:spTgt spid="27"/>
                                        </p:tgtEl>
                                      </p:cBhvr>
                                    </p:animEffect>
                                  </p:childTnLst>
                                </p:cTn>
                              </p:par>
                            </p:childTnLst>
                          </p:cTn>
                        </p:par>
                        <p:par>
                          <p:cTn id="49" fill="hold">
                            <p:stCondLst>
                              <p:cond delay="9200"/>
                            </p:stCondLst>
                            <p:childTnLst>
                              <p:par>
                                <p:cTn id="50" presetID="9" presetClass="entr" presetSubtype="0" fill="hold" grpId="0" nodeType="afterEffect">
                                  <p:stCondLst>
                                    <p:cond delay="1800"/>
                                  </p:stCondLst>
                                  <p:childTnLst>
                                    <p:set>
                                      <p:cBhvr>
                                        <p:cTn id="51" dur="indefinite" fill="hold"/>
                                        <p:tgtEl>
                                          <p:spTgt spid="28"/>
                                        </p:tgtEl>
                                        <p:attrNameLst>
                                          <p:attrName>style.visibility</p:attrName>
                                        </p:attrNameLst>
                                      </p:cBhvr>
                                      <p:to>
                                        <p:strVal val="visible"/>
                                      </p:to>
                                    </p:set>
                                    <p:animEffect transition="in" filter="dissolve">
                                      <p:cBhvr>
                                        <p:cTn id="52" dur="500"/>
                                        <p:tgtEl>
                                          <p:spTgt spid="28"/>
                                        </p:tgtEl>
                                      </p:cBhvr>
                                    </p:animEffect>
                                  </p:childTnLst>
                                </p:cTn>
                              </p:par>
                            </p:childTnLst>
                          </p:cTn>
                        </p:par>
                        <p:par>
                          <p:cTn id="53" fill="hold">
                            <p:stCondLst>
                              <p:cond delay="11500"/>
                            </p:stCondLst>
                            <p:childTnLst>
                              <p:par>
                                <p:cTn id="54" presetID="9" presetClass="entr" presetSubtype="0" fill="hold" grpId="0" nodeType="afterEffect">
                                  <p:stCondLst>
                                    <p:cond delay="2100"/>
                                  </p:stCondLst>
                                  <p:childTnLst>
                                    <p:set>
                                      <p:cBhvr>
                                        <p:cTn id="55" dur="indefinite" fill="hold"/>
                                        <p:tgtEl>
                                          <p:spTgt spid="29"/>
                                        </p:tgtEl>
                                        <p:attrNameLst>
                                          <p:attrName>style.visibility</p:attrName>
                                        </p:attrNameLst>
                                      </p:cBhvr>
                                      <p:to>
                                        <p:strVal val="visible"/>
                                      </p:to>
                                    </p:set>
                                    <p:animEffect transition="in" filter="dissolve">
                                      <p:cBhvr>
                                        <p:cTn id="56" dur="500"/>
                                        <p:tgtEl>
                                          <p:spTgt spid="29"/>
                                        </p:tgtEl>
                                      </p:cBhvr>
                                    </p:animEffect>
                                  </p:childTnLst>
                                </p:cTn>
                              </p:par>
                            </p:childTnLst>
                          </p:cTn>
                        </p:par>
                        <p:par>
                          <p:cTn id="57" fill="hold">
                            <p:stCondLst>
                              <p:cond delay="14100"/>
                            </p:stCondLst>
                            <p:childTnLst>
                              <p:par>
                                <p:cTn id="58" presetID="9" presetClass="entr" presetSubtype="0" fill="hold" grpId="0" nodeType="afterEffect">
                                  <p:stCondLst>
                                    <p:cond delay="2700"/>
                                  </p:stCondLst>
                                  <p:childTnLst>
                                    <p:set>
                                      <p:cBhvr>
                                        <p:cTn id="59" dur="indefinite" fill="hold"/>
                                        <p:tgtEl>
                                          <p:spTgt spid="30"/>
                                        </p:tgtEl>
                                        <p:attrNameLst>
                                          <p:attrName>style.visibility</p:attrName>
                                        </p:attrNameLst>
                                      </p:cBhvr>
                                      <p:to>
                                        <p:strVal val="visible"/>
                                      </p:to>
                                    </p:set>
                                    <p:animEffect transition="in" filter="dissolve">
                                      <p:cBhvr>
                                        <p:cTn id="60" dur="500"/>
                                        <p:tgtEl>
                                          <p:spTgt spid="30"/>
                                        </p:tgtEl>
                                      </p:cBhvr>
                                    </p:animEffect>
                                  </p:childTnLst>
                                </p:cTn>
                              </p:par>
                            </p:childTnLst>
                          </p:cTn>
                        </p:par>
                        <p:par>
                          <p:cTn id="61" fill="hold">
                            <p:stCondLst>
                              <p:cond delay="17300"/>
                            </p:stCondLst>
                            <p:childTnLst>
                              <p:par>
                                <p:cTn id="62" presetID="9" presetClass="entr" presetSubtype="0" fill="hold" grpId="0" nodeType="afterEffect">
                                  <p:stCondLst>
                                    <p:cond delay="600"/>
                                  </p:stCondLst>
                                  <p:childTnLst>
                                    <p:set>
                                      <p:cBhvr>
                                        <p:cTn id="63" dur="indefinite" fill="hold"/>
                                        <p:tgtEl>
                                          <p:spTgt spid="31"/>
                                        </p:tgtEl>
                                        <p:attrNameLst>
                                          <p:attrName>style.visibility</p:attrName>
                                        </p:attrNameLst>
                                      </p:cBhvr>
                                      <p:to>
                                        <p:strVal val="visible"/>
                                      </p:to>
                                    </p:set>
                                    <p:animEffect transition="in" filter="dissolve">
                                      <p:cBhvr>
                                        <p:cTn id="64" dur="500"/>
                                        <p:tgtEl>
                                          <p:spTgt spid="31"/>
                                        </p:tgtEl>
                                      </p:cBhvr>
                                    </p:animEffect>
                                  </p:childTnLst>
                                </p:cTn>
                              </p:par>
                            </p:childTnLst>
                          </p:cTn>
                        </p:par>
                        <p:par>
                          <p:cTn id="65" fill="hold">
                            <p:stCondLst>
                              <p:cond delay="18400"/>
                            </p:stCondLst>
                            <p:childTnLst>
                              <p:par>
                                <p:cTn id="66" presetID="9" presetClass="entr" presetSubtype="0" fill="hold" grpId="0" nodeType="afterEffect">
                                  <p:stCondLst>
                                    <p:cond delay="900"/>
                                  </p:stCondLst>
                                  <p:childTnLst>
                                    <p:set>
                                      <p:cBhvr>
                                        <p:cTn id="67" dur="indefinite" fill="hold"/>
                                        <p:tgtEl>
                                          <p:spTgt spid="32"/>
                                        </p:tgtEl>
                                        <p:attrNameLst>
                                          <p:attrName>style.visibility</p:attrName>
                                        </p:attrNameLst>
                                      </p:cBhvr>
                                      <p:to>
                                        <p:strVal val="visible"/>
                                      </p:to>
                                    </p:set>
                                    <p:animEffect transition="in" filter="dissolve">
                                      <p:cBhvr>
                                        <p:cTn id="68" dur="500"/>
                                        <p:tgtEl>
                                          <p:spTgt spid="32"/>
                                        </p:tgtEl>
                                      </p:cBhvr>
                                    </p:animEffect>
                                  </p:childTnLst>
                                </p:cTn>
                              </p:par>
                            </p:childTnLst>
                          </p:cTn>
                        </p:par>
                        <p:par>
                          <p:cTn id="69" fill="hold">
                            <p:stCondLst>
                              <p:cond delay="19800"/>
                            </p:stCondLst>
                            <p:childTnLst>
                              <p:par>
                                <p:cTn id="70" presetID="9" presetClass="entr" presetSubtype="0" fill="hold" grpId="0" nodeType="afterEffect">
                                  <p:stCondLst>
                                    <p:cond delay="1200"/>
                                  </p:stCondLst>
                                  <p:childTnLst>
                                    <p:set>
                                      <p:cBhvr>
                                        <p:cTn id="71" dur="indefinite" fill="hold"/>
                                        <p:tgtEl>
                                          <p:spTgt spid="38"/>
                                        </p:tgtEl>
                                        <p:attrNameLst>
                                          <p:attrName>style.visibility</p:attrName>
                                        </p:attrNameLst>
                                      </p:cBhvr>
                                      <p:to>
                                        <p:strVal val="visible"/>
                                      </p:to>
                                    </p:set>
                                    <p:animEffect transition="in" filter="dissolve">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4" grpId="0" animBg="1" advAuto="0"/>
      <p:bldP spid="5" grpId="0" animBg="1" advAuto="0"/>
      <p:bldP spid="6" grpId="0" animBg="1" advAuto="0"/>
      <p:bldP spid="7" grpId="0" animBg="1" advAuto="0"/>
      <p:bldP spid="652" grpId="0" animBg="1" advAuto="0"/>
      <p:bldP spid="24" grpId="0" animBg="1" advAuto="0"/>
      <p:bldP spid="25" grpId="0" animBg="1" advAuto="0"/>
      <p:bldP spid="26" grpId="0" animBg="1" advAuto="0"/>
      <p:bldP spid="27" grpId="0" animBg="1" advAuto="0"/>
      <p:bldP spid="28" grpId="0" animBg="1" advAuto="0"/>
      <p:bldP spid="29" grpId="0" animBg="1" advAuto="0"/>
      <p:bldP spid="30" grpId="0" animBg="1" advAuto="0"/>
      <p:bldP spid="31" grpId="0" animBg="1" advAuto="0"/>
      <p:bldP spid="32" grpId="0" animBg="1" advAuto="0"/>
      <p:bldP spid="38"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8</a:t>
            </a:r>
            <a:endParaRPr lang="en-US" dirty="0"/>
          </a:p>
        </p:txBody>
      </p:sp>
      <p:sp>
        <p:nvSpPr>
          <p:cNvPr id="652" name="矩形 18"/>
          <p:cNvSpPr txBox="1"/>
          <p:nvPr/>
        </p:nvSpPr>
        <p:spPr>
          <a:xfrm>
            <a:off x="4456429" y="493871"/>
            <a:ext cx="3251518" cy="338555"/>
          </a:xfrm>
          <a:prstGeom prst="rect">
            <a:avLst/>
          </a:prstGeom>
          <a:ln w="12700">
            <a:miter lim="400000"/>
          </a:ln>
        </p:spPr>
        <p:txBody>
          <a:bodyPr wrap="none" lIns="45719" rIns="45719">
            <a:noAutofit/>
          </a:bodyPr>
          <a:lstStyle>
            <a:lvl1pPr algn="just" defTabSz="831850">
              <a:defRPr sz="1455" b="1"/>
            </a:lvl1pPr>
          </a:lstStyle>
          <a:p>
            <a:r>
              <a:rPr lang="en-US" sz="2400" dirty="0" smtClean="0"/>
              <a:t>Software </a:t>
            </a:r>
            <a:r>
              <a:rPr lang="en-US" altLang="zh-CN" sz="2400" dirty="0" smtClean="0"/>
              <a:t>Effort</a:t>
            </a:r>
            <a:r>
              <a:rPr lang="en-US" sz="2400" dirty="0" smtClean="0"/>
              <a:t> </a:t>
            </a:r>
            <a:r>
              <a:rPr lang="en-US" sz="2400" dirty="0" smtClean="0"/>
              <a:t>Estimation</a:t>
            </a:r>
            <a:endParaRPr lang="en-US"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9090"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1" name="矩形 20"/>
          <p:cNvSpPr/>
          <p:nvPr/>
        </p:nvSpPr>
        <p:spPr>
          <a:xfrm>
            <a:off x="1016000" y="1033195"/>
            <a:ext cx="6096000" cy="646331"/>
          </a:xfrm>
          <a:prstGeom prst="rect">
            <a:avLst/>
          </a:prstGeom>
        </p:spPr>
        <p:txBody>
          <a:bodyPr>
            <a:spAutoFit/>
          </a:bodyPr>
          <a:lstStyle/>
          <a:p>
            <a:r>
              <a:rPr lang="zh-CN" altLang="en-US" dirty="0" smtClean="0"/>
              <a:t>根据</a:t>
            </a:r>
            <a:r>
              <a:rPr lang="en-US" altLang="zh-CN" dirty="0" smtClean="0"/>
              <a:t>CSBMK-202210</a:t>
            </a:r>
            <a:r>
              <a:rPr lang="zh-CN" altLang="en-US" dirty="0" smtClean="0"/>
              <a:t>的最新发布</a:t>
            </a:r>
            <a:r>
              <a:rPr lang="en-US" altLang="zh-CN" dirty="0" smtClean="0"/>
              <a:t>,</a:t>
            </a:r>
            <a:r>
              <a:rPr lang="zh-CN" altLang="en-US" dirty="0" smtClean="0"/>
              <a:t>我们可以得出全行业的软件开发生产力基准数据。软件开发生产力的细节如下</a:t>
            </a:r>
            <a:r>
              <a:rPr lang="en-US" altLang="zh-CN" dirty="0" smtClean="0"/>
              <a:t>:</a:t>
            </a:r>
            <a:endParaRPr lang="en-US" altLang="zh-CN" dirty="0"/>
          </a:p>
        </p:txBody>
      </p:sp>
      <p:pic>
        <p:nvPicPr>
          <p:cNvPr id="93186" name="Picture 2"/>
          <p:cNvPicPr>
            <a:picLocks noChangeAspect="1" noChangeArrowheads="1"/>
          </p:cNvPicPr>
          <p:nvPr/>
        </p:nvPicPr>
        <p:blipFill>
          <a:blip r:embed="rId1"/>
          <a:srcRect/>
          <a:stretch>
            <a:fillRect/>
          </a:stretch>
        </p:blipFill>
        <p:spPr bwMode="auto">
          <a:xfrm>
            <a:off x="1273175" y="1733868"/>
            <a:ext cx="4958592" cy="1395412"/>
          </a:xfrm>
          <a:prstGeom prst="rect">
            <a:avLst/>
          </a:prstGeom>
          <a:noFill/>
          <a:ln w="9525">
            <a:noFill/>
            <a:miter lim="800000"/>
            <a:headEnd/>
            <a:tailEnd/>
          </a:ln>
          <a:effectLst/>
        </p:spPr>
      </p:pic>
      <p:sp>
        <p:nvSpPr>
          <p:cNvPr id="23" name="矩形 22"/>
          <p:cNvSpPr/>
          <p:nvPr/>
        </p:nvSpPr>
        <p:spPr>
          <a:xfrm>
            <a:off x="1051492" y="3173214"/>
            <a:ext cx="5923416" cy="369332"/>
          </a:xfrm>
          <a:prstGeom prst="rect">
            <a:avLst/>
          </a:prstGeom>
        </p:spPr>
        <p:txBody>
          <a:bodyPr wrap="none">
            <a:spAutoFit/>
          </a:bodyPr>
          <a:lstStyle/>
          <a:p>
            <a:r>
              <a:rPr lang="zh-CN" altLang="en-US" dirty="0" smtClean="0"/>
              <a:t>软件工作量</a:t>
            </a:r>
            <a:r>
              <a:rPr lang="en-US" altLang="zh-CN" dirty="0" smtClean="0"/>
              <a:t>=</a:t>
            </a:r>
            <a:r>
              <a:rPr lang="zh-CN" altLang="en-US" dirty="0" smtClean="0"/>
              <a:t>功能点</a:t>
            </a:r>
            <a:r>
              <a:rPr lang="en-US" altLang="zh-CN" dirty="0" smtClean="0"/>
              <a:t>x</a:t>
            </a:r>
            <a:r>
              <a:rPr lang="zh-CN" altLang="en-US" dirty="0" smtClean="0"/>
              <a:t>生产率</a:t>
            </a:r>
            <a:r>
              <a:rPr lang="en-US" altLang="zh-CN" dirty="0" smtClean="0"/>
              <a:t>×</a:t>
            </a:r>
            <a:r>
              <a:rPr lang="zh-CN" altLang="en-US" dirty="0" smtClean="0"/>
              <a:t>软件调整系数</a:t>
            </a:r>
            <a:r>
              <a:rPr lang="en-US" altLang="zh-CN" dirty="0" smtClean="0"/>
              <a:t>x</a:t>
            </a:r>
            <a:r>
              <a:rPr lang="zh-CN" altLang="en-US" dirty="0" smtClean="0"/>
              <a:t>开发调整系数</a:t>
            </a:r>
            <a:endParaRPr lang="zh-CN" altLang="en-US" dirty="0"/>
          </a:p>
        </p:txBody>
      </p:sp>
      <p:sp>
        <p:nvSpPr>
          <p:cNvPr id="24" name="矩形 23"/>
          <p:cNvSpPr/>
          <p:nvPr/>
        </p:nvSpPr>
        <p:spPr>
          <a:xfrm>
            <a:off x="1080953" y="3610094"/>
            <a:ext cx="4456669" cy="369332"/>
          </a:xfrm>
          <a:prstGeom prst="rect">
            <a:avLst/>
          </a:prstGeom>
        </p:spPr>
        <p:txBody>
          <a:bodyPr wrap="none">
            <a:spAutoFit/>
          </a:bodyPr>
          <a:lstStyle/>
          <a:p>
            <a:r>
              <a:rPr lang="zh-CN" altLang="en-US" dirty="0" smtClean="0"/>
              <a:t>生产率值</a:t>
            </a:r>
            <a:r>
              <a:rPr lang="zh-CN" altLang="en-US" dirty="0" smtClean="0"/>
              <a:t>如下，其余调整系数均默认为</a:t>
            </a:r>
            <a:r>
              <a:rPr lang="en-US" altLang="zh-CN" dirty="0" smtClean="0"/>
              <a:t>1</a:t>
            </a:r>
            <a:r>
              <a:rPr lang="zh-CN" altLang="en-US" dirty="0" smtClean="0"/>
              <a:t>：</a:t>
            </a:r>
            <a:endParaRPr lang="zh-CN" altLang="en-US" dirty="0"/>
          </a:p>
        </p:txBody>
      </p:sp>
      <p:pic>
        <p:nvPicPr>
          <p:cNvPr id="93187" name="Picture 3"/>
          <p:cNvPicPr>
            <a:picLocks noChangeAspect="1" noChangeArrowheads="1"/>
          </p:cNvPicPr>
          <p:nvPr/>
        </p:nvPicPr>
        <p:blipFill>
          <a:blip r:embed="rId2"/>
          <a:srcRect/>
          <a:stretch>
            <a:fillRect/>
          </a:stretch>
        </p:blipFill>
        <p:spPr bwMode="auto">
          <a:xfrm>
            <a:off x="1231583" y="4082098"/>
            <a:ext cx="3018535" cy="1292542"/>
          </a:xfrm>
          <a:prstGeom prst="rect">
            <a:avLst/>
          </a:prstGeom>
          <a:noFill/>
          <a:ln w="9525">
            <a:noFill/>
            <a:miter lim="800000"/>
            <a:headEnd/>
            <a:tailEnd/>
          </a:ln>
          <a:effectLst/>
        </p:spPr>
      </p:pic>
      <p:pic>
        <p:nvPicPr>
          <p:cNvPr id="93188" name="Picture 4"/>
          <p:cNvPicPr>
            <a:picLocks noChangeAspect="1" noChangeArrowheads="1"/>
          </p:cNvPicPr>
          <p:nvPr/>
        </p:nvPicPr>
        <p:blipFill>
          <a:blip r:embed="rId3"/>
          <a:srcRect/>
          <a:stretch>
            <a:fillRect/>
          </a:stretch>
        </p:blipFill>
        <p:spPr bwMode="auto">
          <a:xfrm>
            <a:off x="7687310" y="1000760"/>
            <a:ext cx="3315970" cy="2638444"/>
          </a:xfrm>
          <a:prstGeom prst="rect">
            <a:avLst/>
          </a:prstGeom>
          <a:noFill/>
          <a:ln w="9525">
            <a:noFill/>
            <a:miter lim="800000"/>
            <a:headEnd/>
            <a:tailEnd/>
          </a:ln>
          <a:effectLst/>
        </p:spPr>
      </p:pic>
      <p:sp>
        <p:nvSpPr>
          <p:cNvPr id="27" name="矩形 26"/>
          <p:cNvSpPr/>
          <p:nvPr/>
        </p:nvSpPr>
        <p:spPr>
          <a:xfrm>
            <a:off x="6116320" y="3786555"/>
            <a:ext cx="4998720" cy="646331"/>
          </a:xfrm>
          <a:prstGeom prst="rect">
            <a:avLst/>
          </a:prstGeom>
        </p:spPr>
        <p:txBody>
          <a:bodyPr wrap="square">
            <a:spAutoFit/>
          </a:bodyPr>
          <a:lstStyle/>
          <a:p>
            <a:r>
              <a:rPr lang="zh-CN" altLang="en-US" dirty="0" smtClean="0"/>
              <a:t>计算调整</a:t>
            </a:r>
            <a:r>
              <a:rPr lang="zh-CN" altLang="en-US" dirty="0" smtClean="0"/>
              <a:t>后的软件工作量如下所示（按照每月工作</a:t>
            </a:r>
            <a:r>
              <a:rPr lang="en-US" altLang="zh-CN" dirty="0" smtClean="0"/>
              <a:t>22</a:t>
            </a:r>
            <a:r>
              <a:rPr lang="zh-CN" altLang="en-US" dirty="0" smtClean="0"/>
              <a:t>天，每天工作</a:t>
            </a:r>
            <a:r>
              <a:rPr lang="en-US" altLang="zh-CN" dirty="0" smtClean="0"/>
              <a:t>8</a:t>
            </a:r>
            <a:r>
              <a:rPr lang="zh-CN" altLang="en-US" dirty="0" smtClean="0"/>
              <a:t>小时计算）</a:t>
            </a:r>
            <a:r>
              <a:rPr lang="en-US" altLang="zh-CN" dirty="0" smtClean="0"/>
              <a:t>:</a:t>
            </a:r>
            <a:endParaRPr lang="en-US" altLang="zh-CN" dirty="0"/>
          </a:p>
        </p:txBody>
      </p:sp>
      <p:pic>
        <p:nvPicPr>
          <p:cNvPr id="93189" name="Picture 5"/>
          <p:cNvPicPr>
            <a:picLocks noChangeAspect="1" noChangeArrowheads="1"/>
          </p:cNvPicPr>
          <p:nvPr/>
        </p:nvPicPr>
        <p:blipFill>
          <a:blip r:embed="rId4"/>
          <a:srcRect/>
          <a:stretch>
            <a:fillRect/>
          </a:stretch>
        </p:blipFill>
        <p:spPr bwMode="auto">
          <a:xfrm>
            <a:off x="7296149" y="4484053"/>
            <a:ext cx="3247511" cy="1469707"/>
          </a:xfrm>
          <a:prstGeom prst="rect">
            <a:avLst/>
          </a:prstGeom>
          <a:noFill/>
          <a:ln w="9525">
            <a:noFill/>
            <a:miter lim="800000"/>
            <a:headEnd/>
            <a:tailEnd/>
          </a:ln>
          <a:effectLst/>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4" grpId="0" animBg="1" advAuto="0"/>
      <p:bldP spid="5" grpId="0" animBg="1" advAuto="0"/>
      <p:bldP spid="6" grpId="0" animBg="1" advAuto="0"/>
      <p:bldP spid="7" grpId="0" animBg="1" advAuto="0"/>
      <p:bldP spid="652"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8</a:t>
            </a:r>
            <a:endParaRPr lang="en-US" dirty="0"/>
          </a:p>
        </p:txBody>
      </p:sp>
      <p:sp>
        <p:nvSpPr>
          <p:cNvPr id="652" name="矩形 18"/>
          <p:cNvSpPr txBox="1"/>
          <p:nvPr/>
        </p:nvSpPr>
        <p:spPr>
          <a:xfrm>
            <a:off x="3521709" y="524351"/>
            <a:ext cx="3251518" cy="338555"/>
          </a:xfrm>
          <a:prstGeom prst="rect">
            <a:avLst/>
          </a:prstGeom>
          <a:ln w="12700">
            <a:miter lim="400000"/>
          </a:ln>
        </p:spPr>
        <p:txBody>
          <a:bodyPr wrap="none" lIns="45719" rIns="45719">
            <a:noAutofit/>
          </a:bodyPr>
          <a:lstStyle>
            <a:lvl1pPr algn="just" defTabSz="831850">
              <a:defRPr sz="1455" b="1"/>
            </a:lvl1pPr>
          </a:lstStyle>
          <a:p>
            <a:r>
              <a:rPr lang="en-US" sz="2400" dirty="0" smtClean="0"/>
              <a:t>Software Development Cost Estimation</a:t>
            </a:r>
            <a:endParaRPr lang="en-US"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9090"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1" name="矩形 20"/>
          <p:cNvSpPr/>
          <p:nvPr/>
        </p:nvSpPr>
        <p:spPr>
          <a:xfrm>
            <a:off x="1516233" y="1313934"/>
            <a:ext cx="6301725" cy="369332"/>
          </a:xfrm>
          <a:prstGeom prst="rect">
            <a:avLst/>
          </a:prstGeom>
        </p:spPr>
        <p:txBody>
          <a:bodyPr wrap="none">
            <a:spAutoFit/>
          </a:bodyPr>
          <a:lstStyle/>
          <a:p>
            <a:r>
              <a:rPr lang="zh-CN" altLang="en-US" dirty="0" smtClean="0"/>
              <a:t>根据</a:t>
            </a:r>
            <a:r>
              <a:rPr lang="en-US" altLang="zh-CN" dirty="0" smtClean="0"/>
              <a:t>CSBMK-202210</a:t>
            </a:r>
            <a:r>
              <a:rPr lang="zh-CN" altLang="en-US" dirty="0" smtClean="0"/>
              <a:t>的最新发布 </a:t>
            </a:r>
            <a:r>
              <a:rPr lang="en-US" altLang="zh-CN" dirty="0" smtClean="0"/>
              <a:t>,</a:t>
            </a:r>
            <a:r>
              <a:rPr lang="zh-CN" altLang="en-US" dirty="0" smtClean="0"/>
              <a:t>上海的月成本率为</a:t>
            </a:r>
            <a:r>
              <a:rPr lang="en-US" altLang="zh-CN" dirty="0" smtClean="0"/>
              <a:t>31036</a:t>
            </a:r>
            <a:r>
              <a:rPr lang="zh-CN" altLang="en-US" dirty="0" smtClean="0"/>
              <a:t>元 </a:t>
            </a:r>
            <a:r>
              <a:rPr lang="zh-CN" altLang="en-US" dirty="0" smtClean="0"/>
              <a:t>。</a:t>
            </a:r>
            <a:endParaRPr lang="zh-CN" altLang="en-US" dirty="0"/>
          </a:p>
        </p:txBody>
      </p:sp>
      <p:sp>
        <p:nvSpPr>
          <p:cNvPr id="22" name="矩形 21"/>
          <p:cNvSpPr/>
          <p:nvPr/>
        </p:nvSpPr>
        <p:spPr>
          <a:xfrm>
            <a:off x="1577206" y="2025134"/>
            <a:ext cx="3017173" cy="369332"/>
          </a:xfrm>
          <a:prstGeom prst="rect">
            <a:avLst/>
          </a:prstGeom>
        </p:spPr>
        <p:txBody>
          <a:bodyPr wrap="none">
            <a:spAutoFit/>
          </a:bodyPr>
          <a:lstStyle/>
          <a:p>
            <a:r>
              <a:rPr lang="zh-CN" altLang="en-US" dirty="0" smtClean="0"/>
              <a:t>估计直接的非人工</a:t>
            </a:r>
            <a:r>
              <a:rPr lang="zh-CN" altLang="en-US" dirty="0" smtClean="0"/>
              <a:t>成本如下</a:t>
            </a:r>
            <a:r>
              <a:rPr lang="en-US" altLang="zh-CN" dirty="0" smtClean="0"/>
              <a:t>:</a:t>
            </a:r>
            <a:endParaRPr lang="en-US" altLang="zh-CN" dirty="0"/>
          </a:p>
        </p:txBody>
      </p:sp>
      <p:pic>
        <p:nvPicPr>
          <p:cNvPr id="94210" name="Picture 2"/>
          <p:cNvPicPr>
            <a:picLocks noChangeAspect="1" noChangeArrowheads="1"/>
          </p:cNvPicPr>
          <p:nvPr/>
        </p:nvPicPr>
        <p:blipFill>
          <a:blip r:embed="rId1"/>
          <a:srcRect/>
          <a:stretch>
            <a:fillRect/>
          </a:stretch>
        </p:blipFill>
        <p:spPr bwMode="auto">
          <a:xfrm>
            <a:off x="2399348" y="2498408"/>
            <a:ext cx="1603692" cy="2189136"/>
          </a:xfrm>
          <a:prstGeom prst="rect">
            <a:avLst/>
          </a:prstGeom>
          <a:noFill/>
          <a:ln w="9525">
            <a:noFill/>
            <a:miter lim="800000"/>
            <a:headEnd/>
            <a:tailEnd/>
          </a:ln>
          <a:effectLst/>
        </p:spPr>
      </p:pic>
      <p:sp>
        <p:nvSpPr>
          <p:cNvPr id="24" name="矩形 23"/>
          <p:cNvSpPr/>
          <p:nvPr/>
        </p:nvSpPr>
        <p:spPr>
          <a:xfrm>
            <a:off x="5412681" y="1994654"/>
            <a:ext cx="5593198" cy="646331"/>
          </a:xfrm>
          <a:prstGeom prst="rect">
            <a:avLst/>
          </a:prstGeom>
        </p:spPr>
        <p:txBody>
          <a:bodyPr wrap="none">
            <a:spAutoFit/>
          </a:bodyPr>
          <a:lstStyle/>
          <a:p>
            <a:r>
              <a:rPr lang="zh-CN" altLang="en-US" dirty="0" smtClean="0"/>
              <a:t>软件开发成本</a:t>
            </a:r>
            <a:r>
              <a:rPr lang="en-US" altLang="zh-CN" dirty="0" smtClean="0"/>
              <a:t>=</a:t>
            </a:r>
            <a:r>
              <a:rPr lang="zh-CN" altLang="en-US" dirty="0" smtClean="0"/>
              <a:t>软件工作量</a:t>
            </a:r>
            <a:r>
              <a:rPr lang="en-US" altLang="zh-CN" dirty="0" smtClean="0"/>
              <a:t>x</a:t>
            </a:r>
            <a:r>
              <a:rPr lang="zh-CN" altLang="en-US" dirty="0" smtClean="0"/>
              <a:t>月成本率</a:t>
            </a:r>
            <a:r>
              <a:rPr lang="en-US" altLang="zh-CN" dirty="0" smtClean="0"/>
              <a:t>+</a:t>
            </a:r>
            <a:r>
              <a:rPr lang="zh-CN" altLang="en-US" dirty="0" smtClean="0"/>
              <a:t>直接非人工</a:t>
            </a:r>
            <a:r>
              <a:rPr lang="zh-CN" altLang="en-US" dirty="0" smtClean="0"/>
              <a:t>成本</a:t>
            </a:r>
            <a:endParaRPr lang="en-US" altLang="zh-CN" dirty="0" smtClean="0"/>
          </a:p>
          <a:p>
            <a:r>
              <a:rPr lang="zh-CN" altLang="en-US" dirty="0" smtClean="0"/>
              <a:t>根据</a:t>
            </a:r>
            <a:r>
              <a:rPr lang="zh-CN" altLang="en-US" dirty="0" smtClean="0"/>
              <a:t>公式计算获得软件开发成本</a:t>
            </a:r>
            <a:endParaRPr lang="zh-CN" altLang="en-US" dirty="0"/>
          </a:p>
        </p:txBody>
      </p:sp>
      <p:pic>
        <p:nvPicPr>
          <p:cNvPr id="94211" name="Picture 3"/>
          <p:cNvPicPr>
            <a:picLocks noChangeAspect="1" noChangeArrowheads="1"/>
          </p:cNvPicPr>
          <p:nvPr/>
        </p:nvPicPr>
        <p:blipFill>
          <a:blip r:embed="rId2"/>
          <a:srcRect/>
          <a:stretch>
            <a:fillRect/>
          </a:stretch>
        </p:blipFill>
        <p:spPr bwMode="auto">
          <a:xfrm>
            <a:off x="6450330" y="2931478"/>
            <a:ext cx="3394710" cy="1459186"/>
          </a:xfrm>
          <a:prstGeom prst="rect">
            <a:avLst/>
          </a:prstGeom>
          <a:noFill/>
          <a:ln w="9525">
            <a:noFill/>
            <a:miter lim="800000"/>
            <a:headEnd/>
            <a:tailEnd/>
          </a:ln>
          <a:effectLst/>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4" grpId="0" animBg="1" advAuto="0"/>
      <p:bldP spid="5" grpId="0" animBg="1" advAuto="0"/>
      <p:bldP spid="6" grpId="0" animBg="1" advAuto="0"/>
      <p:bldP spid="7" grpId="0" animBg="1" advAuto="0"/>
      <p:bldP spid="652"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8</a:t>
            </a:r>
            <a:endParaRPr lang="en-US" dirty="0"/>
          </a:p>
        </p:txBody>
      </p:sp>
      <p:sp>
        <p:nvSpPr>
          <p:cNvPr id="652" name="矩形 18"/>
          <p:cNvSpPr txBox="1"/>
          <p:nvPr/>
        </p:nvSpPr>
        <p:spPr>
          <a:xfrm>
            <a:off x="3521709" y="524351"/>
            <a:ext cx="3251518" cy="338555"/>
          </a:xfrm>
          <a:prstGeom prst="rect">
            <a:avLst/>
          </a:prstGeom>
          <a:ln w="12700">
            <a:miter lim="400000"/>
          </a:ln>
        </p:spPr>
        <p:txBody>
          <a:bodyPr wrap="none" lIns="45719" rIns="45719">
            <a:noAutofit/>
          </a:bodyPr>
          <a:lstStyle>
            <a:lvl1pPr algn="just" defTabSz="831850">
              <a:defRPr sz="1455" b="1"/>
            </a:lvl1pPr>
          </a:lstStyle>
          <a:p>
            <a:r>
              <a:rPr lang="en-US" sz="2400" dirty="0" smtClean="0"/>
              <a:t>Software Development Cost Estimation</a:t>
            </a:r>
            <a:endParaRPr lang="en-US"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9090"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5" name="矩形 24"/>
          <p:cNvSpPr/>
          <p:nvPr/>
        </p:nvSpPr>
        <p:spPr>
          <a:xfrm>
            <a:off x="1300480" y="1111796"/>
            <a:ext cx="8971280" cy="923330"/>
          </a:xfrm>
          <a:prstGeom prst="rect">
            <a:avLst/>
          </a:prstGeom>
        </p:spPr>
        <p:txBody>
          <a:bodyPr wrap="square">
            <a:spAutoFit/>
          </a:bodyPr>
          <a:lstStyle/>
          <a:p>
            <a:r>
              <a:rPr lang="zh-CN" altLang="en-US" dirty="0" smtClean="0"/>
              <a:t>根据</a:t>
            </a:r>
            <a:r>
              <a:rPr lang="en-US" altLang="zh-CN" dirty="0" smtClean="0"/>
              <a:t>CSBMK-202210</a:t>
            </a:r>
            <a:r>
              <a:rPr lang="zh-CN" altLang="en-US" dirty="0" smtClean="0"/>
              <a:t>的最新发布 </a:t>
            </a:r>
            <a:r>
              <a:rPr lang="en-US" altLang="zh-CN" dirty="0" smtClean="0"/>
              <a:t>,</a:t>
            </a:r>
            <a:r>
              <a:rPr lang="zh-CN" altLang="en-US" dirty="0" smtClean="0"/>
              <a:t>北京某功能点的基准单价为</a:t>
            </a:r>
            <a:r>
              <a:rPr lang="en-US" altLang="zh-CN" dirty="0" smtClean="0"/>
              <a:t>1303.01</a:t>
            </a:r>
            <a:r>
              <a:rPr lang="zh-CN" altLang="en-US" dirty="0" smtClean="0"/>
              <a:t>元。同时</a:t>
            </a:r>
            <a:r>
              <a:rPr lang="en-US" altLang="zh-CN" dirty="0" smtClean="0"/>
              <a:t>,</a:t>
            </a:r>
            <a:r>
              <a:rPr lang="zh-CN" altLang="en-US" dirty="0" smtClean="0"/>
              <a:t>根据相关计算规则</a:t>
            </a:r>
            <a:r>
              <a:rPr lang="en-US" altLang="zh-CN" dirty="0" smtClean="0"/>
              <a:t>,</a:t>
            </a:r>
            <a:r>
              <a:rPr lang="zh-CN" altLang="en-US" dirty="0" smtClean="0"/>
              <a:t>其他城市的功能点平均单价可以根据北京地区的功能点的平均单价和基准月费率进行计算</a:t>
            </a:r>
            <a:r>
              <a:rPr lang="en-US" altLang="zh-CN" dirty="0" smtClean="0"/>
              <a:t>,</a:t>
            </a:r>
            <a:r>
              <a:rPr lang="zh-CN" altLang="en-US" dirty="0" smtClean="0"/>
              <a:t>因此可以得到以下公式</a:t>
            </a:r>
            <a:r>
              <a:rPr lang="en-US" altLang="zh-CN" dirty="0" smtClean="0"/>
              <a:t>:</a:t>
            </a:r>
            <a:endParaRPr lang="en-US" altLang="zh-CN" dirty="0"/>
          </a:p>
        </p:txBody>
      </p:sp>
      <p:pic>
        <p:nvPicPr>
          <p:cNvPr id="96257" name="Picture 1" descr="https://fkqfd0ocva.feishu.cn/space/api/box/stream/download/asynccode/?code=OTU0NjMzYzU4Njg4ZjZlNGM5MDVkYzAyNGEzYmMxMjFfS0xXaXlqYkVvTmJSQndxMHBLRFFpNmZzdnYxazBQSGRfVG9rZW46Q2x2UmJOa0NYb3U3QUx4SGJLdWMwZWhFbkdoXzE2ODY2NjYxNjE6MTY4NjY2OTc2MV9WNA"/>
          <p:cNvPicPr>
            <a:picLocks noChangeAspect="1" noChangeArrowheads="1"/>
          </p:cNvPicPr>
          <p:nvPr/>
        </p:nvPicPr>
        <p:blipFill>
          <a:blip r:embed="rId1"/>
          <a:srcRect/>
          <a:stretch>
            <a:fillRect/>
          </a:stretch>
        </p:blipFill>
        <p:spPr bwMode="auto">
          <a:xfrm>
            <a:off x="1676400" y="2204720"/>
            <a:ext cx="6800850" cy="1333500"/>
          </a:xfrm>
          <a:prstGeom prst="rect">
            <a:avLst/>
          </a:prstGeom>
          <a:noFill/>
        </p:spPr>
      </p:pic>
      <p:sp>
        <p:nvSpPr>
          <p:cNvPr id="96258"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8" name="矩形 27"/>
          <p:cNvSpPr/>
          <p:nvPr/>
        </p:nvSpPr>
        <p:spPr>
          <a:xfrm>
            <a:off x="1424441" y="3599934"/>
            <a:ext cx="4406976" cy="369332"/>
          </a:xfrm>
          <a:prstGeom prst="rect">
            <a:avLst/>
          </a:prstGeom>
        </p:spPr>
        <p:txBody>
          <a:bodyPr wrap="none">
            <a:spAutoFit/>
          </a:bodyPr>
          <a:lstStyle/>
          <a:p>
            <a:r>
              <a:rPr lang="zh-CN" altLang="en-US" dirty="0" smtClean="0"/>
              <a:t>由此计算</a:t>
            </a:r>
            <a:r>
              <a:rPr lang="zh-CN" altLang="en-US" dirty="0" smtClean="0"/>
              <a:t>出上海功能点单价为</a:t>
            </a:r>
            <a:r>
              <a:rPr lang="en-US" altLang="zh-CN" dirty="0" smtClean="0"/>
              <a:t>1250.44</a:t>
            </a:r>
            <a:r>
              <a:rPr lang="zh-CN" altLang="en-US" dirty="0" smtClean="0"/>
              <a:t>元。</a:t>
            </a:r>
            <a:endParaRPr lang="zh-CN" altLang="en-US" dirty="0"/>
          </a:p>
        </p:txBody>
      </p:sp>
      <p:sp>
        <p:nvSpPr>
          <p:cNvPr id="29" name="矩形 28"/>
          <p:cNvSpPr/>
          <p:nvPr/>
        </p:nvSpPr>
        <p:spPr>
          <a:xfrm>
            <a:off x="1412240" y="4153376"/>
            <a:ext cx="8849360" cy="1200329"/>
          </a:xfrm>
          <a:prstGeom prst="rect">
            <a:avLst/>
          </a:prstGeom>
        </p:spPr>
        <p:txBody>
          <a:bodyPr wrap="square">
            <a:spAutoFit/>
          </a:bodyPr>
          <a:lstStyle/>
          <a:p>
            <a:r>
              <a:rPr lang="zh-CN" altLang="en-US" dirty="0" smtClean="0"/>
              <a:t>与之前一样</a:t>
            </a:r>
            <a:r>
              <a:rPr lang="en-US" altLang="zh-CN" dirty="0" smtClean="0"/>
              <a:t>,</a:t>
            </a:r>
            <a:r>
              <a:rPr lang="zh-CN" altLang="en-US" dirty="0" smtClean="0"/>
              <a:t>我们将直接非人工成本的价值定为</a:t>
            </a:r>
            <a:r>
              <a:rPr lang="en-US" altLang="zh-CN" dirty="0" smtClean="0"/>
              <a:t>24000</a:t>
            </a:r>
            <a:r>
              <a:rPr lang="zh-CN" altLang="en-US" dirty="0" smtClean="0"/>
              <a:t>元。我们还可以通过以下公式获得软件开发成本</a:t>
            </a:r>
            <a:r>
              <a:rPr lang="en-US" altLang="zh-CN" dirty="0" smtClean="0"/>
              <a:t>:</a:t>
            </a:r>
            <a:endParaRPr lang="en-US" altLang="zh-CN" dirty="0" smtClean="0"/>
          </a:p>
          <a:p>
            <a:r>
              <a:rPr lang="zh-CN" altLang="en-US" dirty="0" smtClean="0"/>
              <a:t>软件开发成本</a:t>
            </a:r>
            <a:r>
              <a:rPr lang="en-US" altLang="zh-CN" dirty="0" smtClean="0"/>
              <a:t>=</a:t>
            </a:r>
            <a:r>
              <a:rPr lang="zh-CN" altLang="en-US" dirty="0" smtClean="0"/>
              <a:t>功能点单价</a:t>
            </a:r>
            <a:r>
              <a:rPr lang="en-US" altLang="zh-CN" dirty="0" smtClean="0"/>
              <a:t>x</a:t>
            </a:r>
            <a:r>
              <a:rPr lang="zh-CN" altLang="en-US" dirty="0" smtClean="0"/>
              <a:t>功能点数</a:t>
            </a:r>
            <a:r>
              <a:rPr lang="en-US" altLang="zh-CN" dirty="0" smtClean="0"/>
              <a:t>+</a:t>
            </a:r>
            <a:r>
              <a:rPr lang="zh-CN" altLang="en-US" dirty="0" smtClean="0"/>
              <a:t>直接非人工成本</a:t>
            </a:r>
            <a:r>
              <a:rPr lang="en-US" altLang="zh-CN" dirty="0" smtClean="0"/>
              <a:t>=1250.44x74.16+24000=¥</a:t>
            </a:r>
            <a:r>
              <a:rPr lang="en-US" altLang="zh-CN" dirty="0" smtClean="0"/>
              <a:t>116732.63</a:t>
            </a:r>
            <a:endParaRPr lang="en-US" altLang="zh-CN" dirty="0" smtClean="0"/>
          </a:p>
        </p:txBody>
      </p:sp>
      <p:sp>
        <p:nvSpPr>
          <p:cNvPr id="30" name="矩形 29"/>
          <p:cNvSpPr/>
          <p:nvPr/>
        </p:nvSpPr>
        <p:spPr>
          <a:xfrm>
            <a:off x="1391920" y="5415895"/>
            <a:ext cx="8636000" cy="646331"/>
          </a:xfrm>
          <a:prstGeom prst="rect">
            <a:avLst/>
          </a:prstGeom>
        </p:spPr>
        <p:txBody>
          <a:bodyPr wrap="square">
            <a:spAutoFit/>
          </a:bodyPr>
          <a:lstStyle/>
          <a:p>
            <a:r>
              <a:rPr lang="zh-CN" altLang="en-US" dirty="0" smtClean="0"/>
              <a:t>根据这两个公式计算的软件开发成本分别为</a:t>
            </a:r>
            <a:r>
              <a:rPr lang="en-US" altLang="zh-CN" dirty="0" smtClean="0"/>
              <a:t>115674</a:t>
            </a:r>
            <a:r>
              <a:rPr lang="zh-CN" altLang="en-US" dirty="0" smtClean="0"/>
              <a:t>元和</a:t>
            </a:r>
            <a:r>
              <a:rPr lang="en-US" altLang="zh-CN" dirty="0" smtClean="0"/>
              <a:t>116732.63</a:t>
            </a:r>
            <a:r>
              <a:rPr lang="zh-CN" altLang="en-US" dirty="0" smtClean="0"/>
              <a:t>元。我们认为 </a:t>
            </a:r>
            <a:r>
              <a:rPr lang="en-US" altLang="zh-CN" dirty="0" smtClean="0"/>
              <a:t>,</a:t>
            </a:r>
            <a:r>
              <a:rPr lang="zh-CN" altLang="en-US" dirty="0" smtClean="0"/>
              <a:t>两种估算方法的结果之间的误差在允许范围内</a:t>
            </a:r>
            <a:r>
              <a:rPr lang="en-US" altLang="zh-CN" dirty="0" smtClean="0"/>
              <a:t>,</a:t>
            </a:r>
            <a:r>
              <a:rPr lang="zh-CN" altLang="en-US" dirty="0" smtClean="0"/>
              <a:t>表明开发成本估算的结果是有效的。</a:t>
            </a:r>
            <a:endParaRPr lang="zh-CN" altLang="en-US"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4" grpId="0" animBg="1" advAuto="0"/>
      <p:bldP spid="5" grpId="0" animBg="1" advAuto="0"/>
      <p:bldP spid="6" grpId="0" animBg="1" advAuto="0"/>
      <p:bldP spid="7" grpId="0" animBg="1" advAuto="0"/>
      <p:bldP spid="652"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4280352" y="3029214"/>
            <a:ext cx="3775072"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smtClean="0"/>
              <a:t>9</a:t>
            </a:r>
            <a:r>
              <a:rPr lang="en-US" sz="4000" dirty="0" smtClean="0"/>
              <a:t>. </a:t>
            </a:r>
            <a:r>
              <a:rPr lang="en-US" sz="4000" dirty="0"/>
              <a:t>P</a:t>
            </a:r>
            <a:r>
              <a:rPr lang="en-US" altLang="zh-CN" sz="4000" dirty="0"/>
              <a:t>ricing Strategy</a:t>
            </a:r>
            <a:endParaRPr sz="40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2" grpId="0" animBg="1" advAuto="0"/>
      <p:bldP spid="125"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528" name="组合 7"/>
          <p:cNvGrpSpPr/>
          <p:nvPr/>
        </p:nvGrpSpPr>
        <p:grpSpPr>
          <a:xfrm>
            <a:off x="293052" y="344487"/>
            <a:ext cx="1458279" cy="1457961"/>
            <a:chOff x="0" y="0"/>
            <a:chExt cx="1458277" cy="1457960"/>
          </a:xfrm>
        </p:grpSpPr>
        <p:sp>
          <p:nvSpPr>
            <p:cNvPr id="52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2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31" name="组合 8"/>
          <p:cNvGrpSpPr/>
          <p:nvPr/>
        </p:nvGrpSpPr>
        <p:grpSpPr>
          <a:xfrm>
            <a:off x="10541000" y="344487"/>
            <a:ext cx="1458278" cy="1457961"/>
            <a:chOff x="0" y="0"/>
            <a:chExt cx="1458277" cy="1457960"/>
          </a:xfrm>
        </p:grpSpPr>
        <p:sp>
          <p:nvSpPr>
            <p:cNvPr id="52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3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34" name="组合 11"/>
          <p:cNvGrpSpPr/>
          <p:nvPr/>
        </p:nvGrpSpPr>
        <p:grpSpPr>
          <a:xfrm>
            <a:off x="293687" y="5150167"/>
            <a:ext cx="1458279" cy="1457961"/>
            <a:chOff x="0" y="0"/>
            <a:chExt cx="1458277" cy="1457960"/>
          </a:xfrm>
        </p:grpSpPr>
        <p:sp>
          <p:nvSpPr>
            <p:cNvPr id="53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3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37" name="组合 14"/>
          <p:cNvGrpSpPr/>
          <p:nvPr/>
        </p:nvGrpSpPr>
        <p:grpSpPr>
          <a:xfrm>
            <a:off x="10497819" y="5111432"/>
            <a:ext cx="1458279" cy="1457961"/>
            <a:chOff x="0" y="0"/>
            <a:chExt cx="1458277" cy="1457960"/>
          </a:xfrm>
        </p:grpSpPr>
        <p:sp>
          <p:nvSpPr>
            <p:cNvPr id="53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3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53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9</a:t>
            </a:r>
            <a:endParaRPr lang="en-US" dirty="0"/>
          </a:p>
        </p:txBody>
      </p:sp>
      <p:sp>
        <p:nvSpPr>
          <p:cNvPr id="539" name="任意多边形 50"/>
          <p:cNvSpPr/>
          <p:nvPr/>
        </p:nvSpPr>
        <p:spPr>
          <a:xfrm>
            <a:off x="4498257" y="530943"/>
            <a:ext cx="3229899" cy="58994"/>
          </a:xfrm>
          <a:custGeom>
            <a:avLst/>
            <a:gdLst/>
            <a:ahLst/>
            <a:cxnLst>
              <a:cxn ang="0">
                <a:pos x="wd2" y="hd2"/>
              </a:cxn>
              <a:cxn ang="5400000">
                <a:pos x="wd2" y="hd2"/>
              </a:cxn>
              <a:cxn ang="10800000">
                <a:pos x="wd2" y="hd2"/>
              </a:cxn>
              <a:cxn ang="16200000">
                <a:pos x="wd2" y="hd2"/>
              </a:cxn>
            </a:cxnLst>
            <a:rect l="0" t="0" r="r" b="b"/>
            <a:pathLst>
              <a:path w="21361" h="20572" extrusionOk="0">
                <a:moveTo>
                  <a:pt x="0" y="0"/>
                </a:moveTo>
                <a:cubicBezTo>
                  <a:pt x="1956" y="20625"/>
                  <a:pt x="-239" y="-975"/>
                  <a:pt x="4780" y="10286"/>
                </a:cubicBezTo>
                <a:cubicBezTo>
                  <a:pt x="4882" y="10516"/>
                  <a:pt x="4973" y="13939"/>
                  <a:pt x="5072" y="15429"/>
                </a:cubicBezTo>
                <a:cubicBezTo>
                  <a:pt x="5201" y="17370"/>
                  <a:pt x="5332" y="18857"/>
                  <a:pt x="5462" y="20572"/>
                </a:cubicBezTo>
                <a:cubicBezTo>
                  <a:pt x="5950" y="18857"/>
                  <a:pt x="6440" y="18275"/>
                  <a:pt x="6925" y="15429"/>
                </a:cubicBezTo>
                <a:cubicBezTo>
                  <a:pt x="7028" y="14830"/>
                  <a:pt x="7115" y="10286"/>
                  <a:pt x="7218" y="10286"/>
                </a:cubicBezTo>
                <a:cubicBezTo>
                  <a:pt x="10274" y="10286"/>
                  <a:pt x="13330" y="13714"/>
                  <a:pt x="16387" y="15429"/>
                </a:cubicBezTo>
                <a:cubicBezTo>
                  <a:pt x="16484" y="17143"/>
                  <a:pt x="16576" y="20572"/>
                  <a:pt x="16679" y="20572"/>
                </a:cubicBezTo>
                <a:cubicBezTo>
                  <a:pt x="18240" y="20572"/>
                  <a:pt x="19800" y="15429"/>
                  <a:pt x="21361" y="15429"/>
                </a:cubicBezTo>
              </a:path>
            </a:pathLst>
          </a:custGeom>
          <a:ln w="12700">
            <a:solidFill>
              <a:srgbClr val="FFFFFF"/>
            </a:solidFill>
            <a:miter/>
          </a:ln>
        </p:spPr>
        <p:txBody>
          <a:bodyPr lIns="45719" rIns="45719" anchor="ctr"/>
          <a:lstStyle/>
          <a:p>
            <a:pPr algn="ctr">
              <a:defRPr>
                <a:solidFill>
                  <a:srgbClr val="FFFFFF"/>
                </a:solidFill>
              </a:defRPr>
            </a:pPr>
          </a:p>
        </p:txBody>
      </p:sp>
      <p:sp>
        <p:nvSpPr>
          <p:cNvPr id="540" name="TextBox 97"/>
          <p:cNvSpPr txBox="1"/>
          <p:nvPr/>
        </p:nvSpPr>
        <p:spPr>
          <a:xfrm>
            <a:off x="2427925" y="2753433"/>
            <a:ext cx="923330" cy="276999"/>
          </a:xfrm>
          <a:prstGeom prst="rect">
            <a:avLst/>
          </a:prstGeom>
          <a:ln w="12700">
            <a:miter lim="400000"/>
          </a:ln>
        </p:spPr>
        <p:txBody>
          <a:bodyPr wrap="none" lIns="0" tIns="0" rIns="0" bIns="0">
            <a:spAutoFit/>
          </a:bodyPr>
          <a:lstStyle>
            <a:lvl1pPr algn="r" defTabSz="1218565">
              <a:spcBef>
                <a:spcPts val="400"/>
              </a:spcBef>
              <a:defRPr>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定价目标</a:t>
            </a:r>
            <a:endParaRPr lang="zh-CN" altLang="en-US" dirty="0"/>
          </a:p>
        </p:txBody>
      </p:sp>
      <p:sp>
        <p:nvSpPr>
          <p:cNvPr id="541" name="Oval 98"/>
          <p:cNvSpPr/>
          <p:nvPr/>
        </p:nvSpPr>
        <p:spPr>
          <a:xfrm>
            <a:off x="3558235" y="2569995"/>
            <a:ext cx="657829" cy="638995"/>
          </a:xfrm>
          <a:prstGeom prst="ellipse">
            <a:avLst/>
          </a:prstGeom>
          <a:solidFill>
            <a:srgbClr val="9F7F92"/>
          </a:solidFill>
          <a:ln w="12700">
            <a:miter lim="400000"/>
          </a:ln>
        </p:spPr>
        <p:txBody>
          <a:bodyPr lIns="45719" rIns="45719" anchor="ctr"/>
          <a:lstStyle/>
          <a:p>
            <a:pPr algn="ctr">
              <a:defRPr sz="2400">
                <a:solidFill>
                  <a:srgbClr val="FFFFFF"/>
                </a:solidFill>
              </a:defRPr>
            </a:pPr>
          </a:p>
        </p:txBody>
      </p:sp>
      <p:grpSp>
        <p:nvGrpSpPr>
          <p:cNvPr id="544" name="Freeform 29"/>
          <p:cNvGrpSpPr/>
          <p:nvPr/>
        </p:nvGrpSpPr>
        <p:grpSpPr>
          <a:xfrm>
            <a:off x="9096905" y="4308962"/>
            <a:ext cx="143934" cy="1"/>
            <a:chOff x="0" y="0"/>
            <a:chExt cx="143933" cy="0"/>
          </a:xfrm>
        </p:grpSpPr>
        <p:sp>
          <p:nvSpPr>
            <p:cNvPr id="542" name="线条"/>
            <p:cNvSpPr/>
            <p:nvPr/>
          </p:nvSpPr>
          <p:spPr>
            <a:xfrm>
              <a:off x="0" y="0"/>
              <a:ext cx="143934" cy="1"/>
            </a:xfrm>
            <a:prstGeom prst="line">
              <a:avLst/>
            </a:prstGeom>
            <a:noFill/>
            <a:ln w="12700" cap="flat">
              <a:noFill/>
              <a:miter lim="400000"/>
            </a:ln>
            <a:effectLst/>
          </p:spPr>
          <p:txBody>
            <a:bodyPr wrap="square" lIns="45719" tIns="45719" rIns="45719" bIns="45719" numCol="1" anchor="t">
              <a:noAutofit/>
            </a:bodyPr>
            <a:lstStyle/>
            <a:p/>
          </p:txBody>
        </p:sp>
        <p:sp>
          <p:nvSpPr>
            <p:cNvPr id="543" name="线条"/>
            <p:cNvSpPr/>
            <p:nvPr/>
          </p:nvSpPr>
          <p:spPr>
            <a:xfrm flipH="1" flipV="1">
              <a:off x="0" y="0"/>
              <a:ext cx="143934" cy="1"/>
            </a:xfrm>
            <a:prstGeom prst="line">
              <a:avLst/>
            </a:prstGeom>
            <a:noFill/>
            <a:ln w="12700" cap="flat">
              <a:noFill/>
              <a:miter lim="400000"/>
            </a:ln>
            <a:effectLst/>
          </p:spPr>
          <p:txBody>
            <a:bodyPr wrap="square" lIns="45719" tIns="45719" rIns="45719" bIns="45719" numCol="1" anchor="t">
              <a:noAutofit/>
            </a:bodyPr>
            <a:lstStyle/>
            <a:p/>
          </p:txBody>
        </p:sp>
      </p:grpSp>
      <p:sp>
        <p:nvSpPr>
          <p:cNvPr id="545" name="TextBox 107"/>
          <p:cNvSpPr txBox="1"/>
          <p:nvPr/>
        </p:nvSpPr>
        <p:spPr>
          <a:xfrm>
            <a:off x="2869789" y="3587494"/>
            <a:ext cx="461665" cy="276999"/>
          </a:xfrm>
          <a:prstGeom prst="rect">
            <a:avLst/>
          </a:prstGeom>
          <a:ln w="12700">
            <a:miter lim="400000"/>
          </a:ln>
        </p:spPr>
        <p:txBody>
          <a:bodyPr wrap="none" lIns="0" tIns="0" rIns="0" bIns="0">
            <a:spAutoFit/>
          </a:bodyPr>
          <a:lstStyle>
            <a:lvl1pPr algn="r" defTabSz="1218565">
              <a:spcBef>
                <a:spcPts val="400"/>
              </a:spcBef>
              <a:defRPr>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成本</a:t>
            </a:r>
            <a:endParaRPr lang="zh-CN" altLang="en-US" dirty="0"/>
          </a:p>
        </p:txBody>
      </p:sp>
      <p:sp>
        <p:nvSpPr>
          <p:cNvPr id="546" name="Oval 108"/>
          <p:cNvSpPr/>
          <p:nvPr/>
        </p:nvSpPr>
        <p:spPr>
          <a:xfrm>
            <a:off x="3558235" y="3401236"/>
            <a:ext cx="657829" cy="638995"/>
          </a:xfrm>
          <a:prstGeom prst="ellipse">
            <a:avLst/>
          </a:prstGeom>
          <a:solidFill>
            <a:srgbClr val="69565B"/>
          </a:solidFill>
          <a:ln w="12700">
            <a:miter lim="400000"/>
          </a:ln>
        </p:spPr>
        <p:txBody>
          <a:bodyPr lIns="45719" rIns="45719" anchor="ctr"/>
          <a:lstStyle/>
          <a:p>
            <a:pPr algn="ctr">
              <a:defRPr sz="2400">
                <a:solidFill>
                  <a:srgbClr val="FFFFFF"/>
                </a:solidFill>
              </a:defRPr>
            </a:pPr>
          </a:p>
        </p:txBody>
      </p:sp>
      <p:sp>
        <p:nvSpPr>
          <p:cNvPr id="547" name="TextBox 112"/>
          <p:cNvSpPr txBox="1"/>
          <p:nvPr/>
        </p:nvSpPr>
        <p:spPr>
          <a:xfrm>
            <a:off x="2099542" y="4413475"/>
            <a:ext cx="1846659" cy="276999"/>
          </a:xfrm>
          <a:prstGeom prst="rect">
            <a:avLst/>
          </a:prstGeom>
          <a:ln w="12700">
            <a:miter lim="400000"/>
          </a:ln>
        </p:spPr>
        <p:txBody>
          <a:bodyPr wrap="none" lIns="0" tIns="0" rIns="0" bIns="0">
            <a:spAutoFit/>
          </a:bodyPr>
          <a:lstStyle>
            <a:lvl1pPr algn="r" defTabSz="1218565">
              <a:spcBef>
                <a:spcPts val="400"/>
              </a:spcBef>
              <a:defRPr>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其他营销组合变量</a:t>
            </a:r>
            <a:endParaRPr lang="zh-CN" altLang="en-US" dirty="0"/>
          </a:p>
        </p:txBody>
      </p:sp>
      <p:sp>
        <p:nvSpPr>
          <p:cNvPr id="548" name="Oval 113"/>
          <p:cNvSpPr/>
          <p:nvPr/>
        </p:nvSpPr>
        <p:spPr>
          <a:xfrm>
            <a:off x="4172710" y="4232478"/>
            <a:ext cx="657829" cy="638995"/>
          </a:xfrm>
          <a:prstGeom prst="ellipse">
            <a:avLst/>
          </a:prstGeom>
          <a:solidFill>
            <a:srgbClr val="9F7F92"/>
          </a:solidFill>
          <a:ln w="12700">
            <a:miter lim="400000"/>
          </a:ln>
        </p:spPr>
        <p:txBody>
          <a:bodyPr lIns="45719" rIns="45719" anchor="ctr"/>
          <a:lstStyle/>
          <a:p>
            <a:pPr algn="ctr">
              <a:defRPr sz="2400">
                <a:solidFill>
                  <a:srgbClr val="FFFFFF"/>
                </a:solidFill>
              </a:defRPr>
            </a:pPr>
          </a:p>
        </p:txBody>
      </p:sp>
      <p:sp>
        <p:nvSpPr>
          <p:cNvPr id="549" name="TextBox 116"/>
          <p:cNvSpPr txBox="1"/>
          <p:nvPr/>
        </p:nvSpPr>
        <p:spPr>
          <a:xfrm>
            <a:off x="8844528" y="2760023"/>
            <a:ext cx="1615827" cy="276999"/>
          </a:xfrm>
          <a:prstGeom prst="rect">
            <a:avLst/>
          </a:prstGeom>
          <a:ln w="12700">
            <a:miter lim="400000"/>
          </a:ln>
        </p:spPr>
        <p:txBody>
          <a:bodyPr wrap="none" lIns="0" tIns="0" rIns="0" bIns="0">
            <a:spAutoFit/>
          </a:bodyPr>
          <a:lstStyle>
            <a:lvl1pPr defTabSz="1218565">
              <a:spcBef>
                <a:spcPts val="400"/>
              </a:spcBef>
              <a:defRPr>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客户解释和响应</a:t>
            </a:r>
            <a:endParaRPr lang="zh-CN" altLang="en-US" dirty="0"/>
          </a:p>
        </p:txBody>
      </p:sp>
      <p:sp>
        <p:nvSpPr>
          <p:cNvPr id="550" name="Oval 117"/>
          <p:cNvSpPr/>
          <p:nvPr/>
        </p:nvSpPr>
        <p:spPr>
          <a:xfrm>
            <a:off x="7979719" y="2610468"/>
            <a:ext cx="657829" cy="638995"/>
          </a:xfrm>
          <a:prstGeom prst="ellipse">
            <a:avLst/>
          </a:prstGeom>
          <a:solidFill>
            <a:srgbClr val="9F7F92"/>
          </a:solidFill>
          <a:ln w="12700">
            <a:miter lim="400000"/>
          </a:ln>
        </p:spPr>
        <p:txBody>
          <a:bodyPr lIns="45719" rIns="45719" anchor="ctr"/>
          <a:lstStyle/>
          <a:p>
            <a:pPr algn="ctr">
              <a:defRPr sz="2400">
                <a:solidFill>
                  <a:srgbClr val="FFFFFF"/>
                </a:solidFill>
              </a:defRPr>
            </a:pPr>
          </a:p>
        </p:txBody>
      </p:sp>
      <p:sp>
        <p:nvSpPr>
          <p:cNvPr id="551" name="TextBox 120"/>
          <p:cNvSpPr txBox="1"/>
          <p:nvPr/>
        </p:nvSpPr>
        <p:spPr>
          <a:xfrm>
            <a:off x="8866072" y="3582232"/>
            <a:ext cx="461665" cy="276999"/>
          </a:xfrm>
          <a:prstGeom prst="rect">
            <a:avLst/>
          </a:prstGeom>
          <a:ln w="12700">
            <a:miter lim="400000"/>
          </a:ln>
        </p:spPr>
        <p:txBody>
          <a:bodyPr wrap="none" lIns="0" tIns="0" rIns="0" bIns="0">
            <a:spAutoFit/>
          </a:bodyPr>
          <a:lstStyle>
            <a:lvl1pPr algn="r" defTabSz="1218565">
              <a:spcBef>
                <a:spcPts val="400"/>
              </a:spcBef>
              <a:defRPr>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竞争</a:t>
            </a:r>
            <a:endParaRPr lang="zh-CN" altLang="en-US" dirty="0"/>
          </a:p>
        </p:txBody>
      </p:sp>
      <p:sp>
        <p:nvSpPr>
          <p:cNvPr id="552" name="Oval 121"/>
          <p:cNvSpPr/>
          <p:nvPr/>
        </p:nvSpPr>
        <p:spPr>
          <a:xfrm>
            <a:off x="7979719" y="3421472"/>
            <a:ext cx="657829" cy="638995"/>
          </a:xfrm>
          <a:prstGeom prst="ellipse">
            <a:avLst/>
          </a:prstGeom>
          <a:solidFill>
            <a:srgbClr val="69565B"/>
          </a:solidFill>
          <a:ln w="12700">
            <a:miter lim="400000"/>
          </a:ln>
        </p:spPr>
        <p:txBody>
          <a:bodyPr lIns="45719" rIns="45719" anchor="ctr"/>
          <a:lstStyle/>
          <a:p>
            <a:pPr algn="ctr">
              <a:defRPr sz="2400">
                <a:solidFill>
                  <a:srgbClr val="FFFFFF"/>
                </a:solidFill>
              </a:defRPr>
            </a:pPr>
          </a:p>
        </p:txBody>
      </p:sp>
      <p:sp>
        <p:nvSpPr>
          <p:cNvPr id="553" name="TextBox 130"/>
          <p:cNvSpPr txBox="1"/>
          <p:nvPr/>
        </p:nvSpPr>
        <p:spPr>
          <a:xfrm>
            <a:off x="8308108" y="4436676"/>
            <a:ext cx="1615827" cy="276999"/>
          </a:xfrm>
          <a:prstGeom prst="rect">
            <a:avLst/>
          </a:prstGeom>
          <a:ln w="12700">
            <a:miter lim="400000"/>
          </a:ln>
        </p:spPr>
        <p:txBody>
          <a:bodyPr wrap="none" lIns="0" tIns="0" rIns="0" bIns="0">
            <a:spAutoFit/>
          </a:bodyPr>
          <a:lstStyle>
            <a:lvl1pPr algn="r" defTabSz="1218565">
              <a:spcBef>
                <a:spcPts val="400"/>
              </a:spcBef>
              <a:defRPr>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法律和监管问题</a:t>
            </a:r>
            <a:endParaRPr lang="zh-CN" altLang="en-US" dirty="0"/>
          </a:p>
        </p:txBody>
      </p:sp>
      <p:sp>
        <p:nvSpPr>
          <p:cNvPr id="554" name="Oval 131"/>
          <p:cNvSpPr/>
          <p:nvPr/>
        </p:nvSpPr>
        <p:spPr>
          <a:xfrm>
            <a:off x="7442055" y="4232478"/>
            <a:ext cx="657829" cy="638995"/>
          </a:xfrm>
          <a:prstGeom prst="ellipse">
            <a:avLst/>
          </a:prstGeom>
          <a:solidFill>
            <a:srgbClr val="9F7F92"/>
          </a:solidFill>
          <a:ln w="12700">
            <a:miter lim="400000"/>
          </a:ln>
        </p:spPr>
        <p:txBody>
          <a:bodyPr lIns="45719" rIns="45719" anchor="ctr"/>
          <a:lstStyle/>
          <a:p>
            <a:pPr algn="ctr">
              <a:defRPr sz="2400">
                <a:solidFill>
                  <a:srgbClr val="FFFFFF"/>
                </a:solidFill>
              </a:defRPr>
            </a:pPr>
          </a:p>
        </p:txBody>
      </p:sp>
      <p:sp>
        <p:nvSpPr>
          <p:cNvPr id="555" name="Oval 48"/>
          <p:cNvSpPr/>
          <p:nvPr/>
        </p:nvSpPr>
        <p:spPr>
          <a:xfrm>
            <a:off x="4172710" y="1738752"/>
            <a:ext cx="657829" cy="638995"/>
          </a:xfrm>
          <a:prstGeom prst="ellipse">
            <a:avLst/>
          </a:prstGeom>
          <a:solidFill>
            <a:srgbClr val="69565B"/>
          </a:solidFill>
          <a:ln w="12700">
            <a:miter lim="400000"/>
          </a:ln>
        </p:spPr>
        <p:txBody>
          <a:bodyPr lIns="45719" rIns="45719" anchor="ctr"/>
          <a:lstStyle/>
          <a:p>
            <a:pPr algn="ctr">
              <a:defRPr sz="2400">
                <a:solidFill>
                  <a:srgbClr val="FFFFFF"/>
                </a:solidFill>
              </a:defRPr>
            </a:pPr>
          </a:p>
        </p:txBody>
      </p:sp>
      <p:sp>
        <p:nvSpPr>
          <p:cNvPr id="556" name="Oval 50"/>
          <p:cNvSpPr/>
          <p:nvPr/>
        </p:nvSpPr>
        <p:spPr>
          <a:xfrm>
            <a:off x="7442055" y="1799464"/>
            <a:ext cx="657829" cy="638995"/>
          </a:xfrm>
          <a:prstGeom prst="ellipse">
            <a:avLst/>
          </a:prstGeom>
          <a:solidFill>
            <a:schemeClr val="accent3"/>
          </a:solidFill>
          <a:ln w="12700">
            <a:miter lim="400000"/>
          </a:ln>
        </p:spPr>
        <p:txBody>
          <a:bodyPr lIns="45719" rIns="45719" anchor="ctr"/>
          <a:lstStyle/>
          <a:p>
            <a:pPr algn="ctr">
              <a:defRPr sz="2400">
                <a:solidFill>
                  <a:srgbClr val="FFFFFF"/>
                </a:solidFill>
              </a:defRPr>
            </a:pPr>
          </a:p>
        </p:txBody>
      </p:sp>
      <p:sp>
        <p:nvSpPr>
          <p:cNvPr id="557" name="TextBox 61"/>
          <p:cNvSpPr txBox="1"/>
          <p:nvPr/>
        </p:nvSpPr>
        <p:spPr>
          <a:xfrm>
            <a:off x="8308108" y="1938155"/>
            <a:ext cx="1384995" cy="276999"/>
          </a:xfrm>
          <a:prstGeom prst="rect">
            <a:avLst/>
          </a:prstGeom>
          <a:ln w="12700">
            <a:miter lim="400000"/>
          </a:ln>
        </p:spPr>
        <p:txBody>
          <a:bodyPr wrap="none" lIns="0" tIns="0" rIns="0" bIns="0">
            <a:spAutoFit/>
          </a:bodyPr>
          <a:lstStyle>
            <a:lvl1pPr defTabSz="1218565">
              <a:spcBef>
                <a:spcPts val="400"/>
              </a:spcBef>
              <a:defRPr>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渠道成员期望</a:t>
            </a:r>
            <a:endParaRPr lang="zh-CN" altLang="en-US" dirty="0"/>
          </a:p>
        </p:txBody>
      </p:sp>
      <p:sp>
        <p:nvSpPr>
          <p:cNvPr id="558" name="TextBox 64"/>
          <p:cNvSpPr txBox="1"/>
          <p:nvPr/>
        </p:nvSpPr>
        <p:spPr>
          <a:xfrm>
            <a:off x="2292709" y="1911453"/>
            <a:ext cx="1615827" cy="276999"/>
          </a:xfrm>
          <a:prstGeom prst="rect">
            <a:avLst/>
          </a:prstGeom>
          <a:ln w="12700">
            <a:miter lim="400000"/>
          </a:ln>
        </p:spPr>
        <p:txBody>
          <a:bodyPr wrap="none" lIns="0" tIns="0" rIns="0" bIns="0">
            <a:spAutoFit/>
          </a:bodyPr>
          <a:lstStyle>
            <a:lvl1pPr algn="r" defTabSz="1218565">
              <a:spcBef>
                <a:spcPts val="400"/>
              </a:spcBef>
              <a:defRPr>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组织和营销目标</a:t>
            </a:r>
            <a:endParaRPr lang="zh-CN" altLang="en-US" dirty="0"/>
          </a:p>
        </p:txBody>
      </p:sp>
      <p:grpSp>
        <p:nvGrpSpPr>
          <p:cNvPr id="564" name="Group 62"/>
          <p:cNvGrpSpPr/>
          <p:nvPr/>
        </p:nvGrpSpPr>
        <p:grpSpPr>
          <a:xfrm>
            <a:off x="4353152" y="2142055"/>
            <a:ext cx="3334675" cy="2775068"/>
            <a:chOff x="0" y="0"/>
            <a:chExt cx="3334674" cy="2775067"/>
          </a:xfrm>
        </p:grpSpPr>
        <p:sp>
          <p:nvSpPr>
            <p:cNvPr id="559" name="Freeform 6"/>
            <p:cNvSpPr/>
            <p:nvPr/>
          </p:nvSpPr>
          <p:spPr>
            <a:xfrm>
              <a:off x="1036648" y="0"/>
              <a:ext cx="1755644" cy="855472"/>
            </a:xfrm>
            <a:custGeom>
              <a:avLst/>
              <a:gdLst/>
              <a:ahLst/>
              <a:cxnLst>
                <a:cxn ang="0">
                  <a:pos x="wd2" y="hd2"/>
                </a:cxn>
                <a:cxn ang="5400000">
                  <a:pos x="wd2" y="hd2"/>
                </a:cxn>
                <a:cxn ang="10800000">
                  <a:pos x="wd2" y="hd2"/>
                </a:cxn>
                <a:cxn ang="16200000">
                  <a:pos x="wd2" y="hd2"/>
                </a:cxn>
              </a:cxnLst>
              <a:rect l="0" t="0" r="r" b="b"/>
              <a:pathLst>
                <a:path w="21600" h="21132" extrusionOk="0">
                  <a:moveTo>
                    <a:pt x="10130" y="2083"/>
                  </a:moveTo>
                  <a:cubicBezTo>
                    <a:pt x="15251" y="-326"/>
                    <a:pt x="19075" y="1970"/>
                    <a:pt x="21600" y="8971"/>
                  </a:cubicBezTo>
                  <a:cubicBezTo>
                    <a:pt x="21600" y="10389"/>
                    <a:pt x="21586" y="11211"/>
                    <a:pt x="21572" y="11466"/>
                  </a:cubicBezTo>
                  <a:cubicBezTo>
                    <a:pt x="21247" y="15689"/>
                    <a:pt x="19836" y="18921"/>
                    <a:pt x="17325" y="21132"/>
                  </a:cubicBezTo>
                  <a:cubicBezTo>
                    <a:pt x="15943" y="20310"/>
                    <a:pt x="14602" y="20197"/>
                    <a:pt x="13276" y="20792"/>
                  </a:cubicBezTo>
                  <a:cubicBezTo>
                    <a:pt x="12768" y="17475"/>
                    <a:pt x="11710" y="15406"/>
                    <a:pt x="10088" y="14612"/>
                  </a:cubicBezTo>
                  <a:cubicBezTo>
                    <a:pt x="9029" y="14074"/>
                    <a:pt x="7731" y="14102"/>
                    <a:pt x="6194" y="14641"/>
                  </a:cubicBezTo>
                  <a:cubicBezTo>
                    <a:pt x="5192" y="10275"/>
                    <a:pt x="3132" y="6789"/>
                    <a:pt x="0" y="4181"/>
                  </a:cubicBezTo>
                  <a:cubicBezTo>
                    <a:pt x="762" y="3019"/>
                    <a:pt x="1552" y="2083"/>
                    <a:pt x="2342" y="1403"/>
                  </a:cubicBezTo>
                  <a:cubicBezTo>
                    <a:pt x="4529" y="-468"/>
                    <a:pt x="6843" y="-468"/>
                    <a:pt x="9312" y="1403"/>
                  </a:cubicBezTo>
                  <a:cubicBezTo>
                    <a:pt x="9566" y="1601"/>
                    <a:pt x="9834" y="1800"/>
                    <a:pt x="10088" y="2055"/>
                  </a:cubicBezTo>
                  <a:cubicBezTo>
                    <a:pt x="10102" y="2055"/>
                    <a:pt x="10116" y="2055"/>
                    <a:pt x="10130" y="2083"/>
                  </a:cubicBezTo>
                  <a:close/>
                </a:path>
              </a:pathLst>
            </a:custGeom>
            <a:solidFill>
              <a:srgbClr val="9F7F92"/>
            </a:solidFill>
            <a:ln w="12700" cap="flat">
              <a:noFill/>
              <a:miter lim="400000"/>
            </a:ln>
            <a:effectLst/>
          </p:spPr>
          <p:txBody>
            <a:bodyPr wrap="square" lIns="45719" tIns="45719" rIns="45719" bIns="45719" numCol="1" anchor="t">
              <a:noAutofit/>
            </a:bodyPr>
            <a:lstStyle/>
            <a:p>
              <a:pPr>
                <a:defRPr sz="2400"/>
              </a:pPr>
            </a:p>
          </p:txBody>
        </p:sp>
        <p:sp>
          <p:nvSpPr>
            <p:cNvPr id="560" name="Freeform 7"/>
            <p:cNvSpPr/>
            <p:nvPr/>
          </p:nvSpPr>
          <p:spPr>
            <a:xfrm>
              <a:off x="29032" y="230408"/>
              <a:ext cx="1970466" cy="1166445"/>
            </a:xfrm>
            <a:custGeom>
              <a:avLst/>
              <a:gdLst/>
              <a:ahLst/>
              <a:cxnLst>
                <a:cxn ang="0">
                  <a:pos x="wd2" y="hd2"/>
                </a:cxn>
                <a:cxn ang="5400000">
                  <a:pos x="wd2" y="hd2"/>
                </a:cxn>
                <a:cxn ang="10800000">
                  <a:pos x="wd2" y="hd2"/>
                </a:cxn>
                <a:cxn ang="16200000">
                  <a:pos x="wd2" y="hd2"/>
                </a:cxn>
              </a:cxnLst>
              <a:rect l="0" t="0" r="r" b="b"/>
              <a:pathLst>
                <a:path w="21484" h="21600" extrusionOk="0">
                  <a:moveTo>
                    <a:pt x="21137" y="11799"/>
                  </a:moveTo>
                  <a:cubicBezTo>
                    <a:pt x="21600" y="13755"/>
                    <a:pt x="21600" y="15669"/>
                    <a:pt x="21137" y="17539"/>
                  </a:cubicBezTo>
                  <a:cubicBezTo>
                    <a:pt x="20937" y="18071"/>
                    <a:pt x="20674" y="18560"/>
                    <a:pt x="20349" y="19006"/>
                  </a:cubicBezTo>
                  <a:cubicBezTo>
                    <a:pt x="20212" y="19198"/>
                    <a:pt x="20074" y="19368"/>
                    <a:pt x="19924" y="19517"/>
                  </a:cubicBezTo>
                  <a:cubicBezTo>
                    <a:pt x="19224" y="20282"/>
                    <a:pt x="18423" y="20728"/>
                    <a:pt x="17510" y="20856"/>
                  </a:cubicBezTo>
                  <a:cubicBezTo>
                    <a:pt x="16935" y="20941"/>
                    <a:pt x="16322" y="20877"/>
                    <a:pt x="15659" y="20707"/>
                  </a:cubicBezTo>
                  <a:cubicBezTo>
                    <a:pt x="15622" y="20707"/>
                    <a:pt x="15597" y="20707"/>
                    <a:pt x="15572" y="20686"/>
                  </a:cubicBezTo>
                  <a:cubicBezTo>
                    <a:pt x="14321" y="20622"/>
                    <a:pt x="13170" y="20920"/>
                    <a:pt x="12107" y="21600"/>
                  </a:cubicBezTo>
                  <a:cubicBezTo>
                    <a:pt x="11269" y="20409"/>
                    <a:pt x="10444" y="19410"/>
                    <a:pt x="9618" y="18581"/>
                  </a:cubicBezTo>
                  <a:cubicBezTo>
                    <a:pt x="6341" y="15243"/>
                    <a:pt x="3127" y="14606"/>
                    <a:pt x="0" y="16668"/>
                  </a:cubicBezTo>
                  <a:cubicBezTo>
                    <a:pt x="438" y="14308"/>
                    <a:pt x="1363" y="12097"/>
                    <a:pt x="2789" y="10013"/>
                  </a:cubicBezTo>
                  <a:cubicBezTo>
                    <a:pt x="3665" y="5060"/>
                    <a:pt x="5578" y="1765"/>
                    <a:pt x="8555" y="128"/>
                  </a:cubicBezTo>
                  <a:cubicBezTo>
                    <a:pt x="8492" y="85"/>
                    <a:pt x="8417" y="43"/>
                    <a:pt x="8342" y="0"/>
                  </a:cubicBezTo>
                  <a:cubicBezTo>
                    <a:pt x="8417" y="43"/>
                    <a:pt x="8480" y="85"/>
                    <a:pt x="8555" y="128"/>
                  </a:cubicBezTo>
                  <a:cubicBezTo>
                    <a:pt x="8555" y="128"/>
                    <a:pt x="8555" y="128"/>
                    <a:pt x="8555" y="128"/>
                  </a:cubicBezTo>
                  <a:cubicBezTo>
                    <a:pt x="12295" y="2572"/>
                    <a:pt x="14521" y="5421"/>
                    <a:pt x="15234" y="8695"/>
                  </a:cubicBezTo>
                  <a:cubicBezTo>
                    <a:pt x="15296" y="9014"/>
                    <a:pt x="15421" y="9248"/>
                    <a:pt x="15597" y="9418"/>
                  </a:cubicBezTo>
                  <a:cubicBezTo>
                    <a:pt x="15772" y="9567"/>
                    <a:pt x="15959" y="9631"/>
                    <a:pt x="16147" y="9546"/>
                  </a:cubicBezTo>
                  <a:cubicBezTo>
                    <a:pt x="17785" y="8929"/>
                    <a:pt x="19036" y="8993"/>
                    <a:pt x="19924" y="9716"/>
                  </a:cubicBezTo>
                  <a:cubicBezTo>
                    <a:pt x="20462" y="10162"/>
                    <a:pt x="20862" y="10864"/>
                    <a:pt x="21137" y="11799"/>
                  </a:cubicBezTo>
                  <a:close/>
                </a:path>
              </a:pathLst>
            </a:custGeom>
            <a:solidFill>
              <a:srgbClr val="69565B"/>
            </a:solidFill>
            <a:ln w="12700" cap="flat">
              <a:noFill/>
              <a:miter lim="400000"/>
            </a:ln>
            <a:effectLst/>
          </p:spPr>
          <p:txBody>
            <a:bodyPr wrap="square" lIns="45719" tIns="45719" rIns="45719" bIns="45719" numCol="1" anchor="t">
              <a:noAutofit/>
            </a:bodyPr>
            <a:lstStyle/>
            <a:p>
              <a:pPr>
                <a:defRPr sz="2400"/>
              </a:pPr>
            </a:p>
          </p:txBody>
        </p:sp>
        <p:sp>
          <p:nvSpPr>
            <p:cNvPr id="561" name="Freeform 8"/>
            <p:cNvSpPr/>
            <p:nvPr/>
          </p:nvSpPr>
          <p:spPr>
            <a:xfrm>
              <a:off x="2602723" y="520738"/>
              <a:ext cx="731952" cy="1033235"/>
            </a:xfrm>
            <a:custGeom>
              <a:avLst/>
              <a:gdLst/>
              <a:ahLst/>
              <a:cxnLst>
                <a:cxn ang="0">
                  <a:pos x="wd2" y="hd2"/>
                </a:cxn>
                <a:cxn ang="5400000">
                  <a:pos x="wd2" y="hd2"/>
                </a:cxn>
                <a:cxn ang="10800000">
                  <a:pos x="wd2" y="hd2"/>
                </a:cxn>
                <a:cxn ang="16200000">
                  <a:pos x="wd2" y="hd2"/>
                </a:cxn>
              </a:cxnLst>
              <a:rect l="0" t="0" r="r" b="b"/>
              <a:pathLst>
                <a:path w="19489" h="21600" extrusionOk="0">
                  <a:moveTo>
                    <a:pt x="8677" y="0"/>
                  </a:moveTo>
                  <a:cubicBezTo>
                    <a:pt x="18453" y="5184"/>
                    <a:pt x="21600" y="12408"/>
                    <a:pt x="18117" y="21600"/>
                  </a:cubicBezTo>
                  <a:cubicBezTo>
                    <a:pt x="15154" y="20016"/>
                    <a:pt x="12098" y="19200"/>
                    <a:pt x="8921" y="19128"/>
                  </a:cubicBezTo>
                  <a:cubicBezTo>
                    <a:pt x="8524" y="15096"/>
                    <a:pt x="5530" y="11640"/>
                    <a:pt x="0" y="8736"/>
                  </a:cubicBezTo>
                  <a:cubicBezTo>
                    <a:pt x="4919" y="6576"/>
                    <a:pt x="7791" y="3672"/>
                    <a:pt x="8677" y="0"/>
                  </a:cubicBezTo>
                  <a:close/>
                </a:path>
              </a:pathLst>
            </a:custGeom>
            <a:solidFill>
              <a:srgbClr val="9F7F92"/>
            </a:solidFill>
            <a:ln w="12700" cap="flat">
              <a:noFill/>
              <a:miter lim="400000"/>
            </a:ln>
            <a:effectLst/>
          </p:spPr>
          <p:txBody>
            <a:bodyPr wrap="square" lIns="45719" tIns="45719" rIns="45719" bIns="45719" numCol="1" anchor="t">
              <a:noAutofit/>
            </a:bodyPr>
            <a:lstStyle/>
            <a:p>
              <a:pPr>
                <a:defRPr sz="2400"/>
              </a:pPr>
            </a:p>
          </p:txBody>
        </p:sp>
        <p:sp>
          <p:nvSpPr>
            <p:cNvPr id="562" name="Freeform 9"/>
            <p:cNvSpPr/>
            <p:nvPr/>
          </p:nvSpPr>
          <p:spPr>
            <a:xfrm>
              <a:off x="947841" y="971273"/>
              <a:ext cx="2308851" cy="1803795"/>
            </a:xfrm>
            <a:custGeom>
              <a:avLst/>
              <a:gdLst/>
              <a:ahLst/>
              <a:cxnLst>
                <a:cxn ang="0">
                  <a:pos x="wd2" y="hd2"/>
                </a:cxn>
                <a:cxn ang="5400000">
                  <a:pos x="wd2" y="hd2"/>
                </a:cxn>
                <a:cxn ang="10800000">
                  <a:pos x="wd2" y="hd2"/>
                </a:cxn>
                <a:cxn ang="16200000">
                  <a:pos x="wd2" y="hd2"/>
                </a:cxn>
              </a:cxnLst>
              <a:rect l="0" t="0" r="r" b="b"/>
              <a:pathLst>
                <a:path w="21583" h="21502" extrusionOk="0">
                  <a:moveTo>
                    <a:pt x="18005" y="7307"/>
                  </a:moveTo>
                  <a:cubicBezTo>
                    <a:pt x="19014" y="7184"/>
                    <a:pt x="20184" y="7677"/>
                    <a:pt x="21514" y="8772"/>
                  </a:cubicBezTo>
                  <a:cubicBezTo>
                    <a:pt x="21461" y="8731"/>
                    <a:pt x="21461" y="8731"/>
                    <a:pt x="21525" y="8772"/>
                  </a:cubicBezTo>
                  <a:cubicBezTo>
                    <a:pt x="21589" y="8813"/>
                    <a:pt x="21600" y="8827"/>
                    <a:pt x="21557" y="8813"/>
                  </a:cubicBezTo>
                  <a:cubicBezTo>
                    <a:pt x="21321" y="13248"/>
                    <a:pt x="19239" y="15876"/>
                    <a:pt x="15323" y="16697"/>
                  </a:cubicBezTo>
                  <a:cubicBezTo>
                    <a:pt x="14904" y="18053"/>
                    <a:pt x="15237" y="19504"/>
                    <a:pt x="16310" y="21023"/>
                  </a:cubicBezTo>
                  <a:cubicBezTo>
                    <a:pt x="16310" y="21502"/>
                    <a:pt x="16310" y="21502"/>
                    <a:pt x="16310" y="21502"/>
                  </a:cubicBezTo>
                  <a:cubicBezTo>
                    <a:pt x="12908" y="20900"/>
                    <a:pt x="10913" y="18518"/>
                    <a:pt x="10333" y="14357"/>
                  </a:cubicBezTo>
                  <a:cubicBezTo>
                    <a:pt x="9056" y="14945"/>
                    <a:pt x="7876" y="14822"/>
                    <a:pt x="6803" y="14001"/>
                  </a:cubicBezTo>
                  <a:cubicBezTo>
                    <a:pt x="6685" y="14124"/>
                    <a:pt x="6556" y="14234"/>
                    <a:pt x="6427" y="14343"/>
                  </a:cubicBezTo>
                  <a:cubicBezTo>
                    <a:pt x="4453" y="15986"/>
                    <a:pt x="2307" y="15274"/>
                    <a:pt x="0" y="12194"/>
                  </a:cubicBezTo>
                  <a:cubicBezTo>
                    <a:pt x="11" y="12085"/>
                    <a:pt x="11" y="11989"/>
                    <a:pt x="21" y="11907"/>
                  </a:cubicBezTo>
                  <a:cubicBezTo>
                    <a:pt x="43" y="11537"/>
                    <a:pt x="54" y="11332"/>
                    <a:pt x="54" y="11318"/>
                  </a:cubicBezTo>
                  <a:cubicBezTo>
                    <a:pt x="86" y="9539"/>
                    <a:pt x="451" y="8224"/>
                    <a:pt x="1159" y="7403"/>
                  </a:cubicBezTo>
                  <a:cubicBezTo>
                    <a:pt x="1406" y="7198"/>
                    <a:pt x="1663" y="7020"/>
                    <a:pt x="1921" y="6883"/>
                  </a:cubicBezTo>
                  <a:cubicBezTo>
                    <a:pt x="1942" y="6869"/>
                    <a:pt x="1942" y="6869"/>
                    <a:pt x="1942" y="6869"/>
                  </a:cubicBezTo>
                  <a:cubicBezTo>
                    <a:pt x="1942" y="6869"/>
                    <a:pt x="1942" y="6869"/>
                    <a:pt x="1942" y="6869"/>
                  </a:cubicBezTo>
                  <a:cubicBezTo>
                    <a:pt x="1964" y="6856"/>
                    <a:pt x="1964" y="6856"/>
                    <a:pt x="1964" y="6856"/>
                  </a:cubicBezTo>
                  <a:cubicBezTo>
                    <a:pt x="2779" y="6390"/>
                    <a:pt x="3680" y="6185"/>
                    <a:pt x="4668" y="6226"/>
                  </a:cubicBezTo>
                  <a:cubicBezTo>
                    <a:pt x="5290" y="6349"/>
                    <a:pt x="5880" y="6390"/>
                    <a:pt x="6427" y="6349"/>
                  </a:cubicBezTo>
                  <a:cubicBezTo>
                    <a:pt x="7189" y="6294"/>
                    <a:pt x="7876" y="6089"/>
                    <a:pt x="8498" y="5719"/>
                  </a:cubicBezTo>
                  <a:cubicBezTo>
                    <a:pt x="8938" y="5473"/>
                    <a:pt x="9346" y="5158"/>
                    <a:pt x="9722" y="4761"/>
                  </a:cubicBezTo>
                  <a:cubicBezTo>
                    <a:pt x="10945" y="3488"/>
                    <a:pt x="11449" y="1942"/>
                    <a:pt x="11235" y="135"/>
                  </a:cubicBezTo>
                  <a:cubicBezTo>
                    <a:pt x="12061" y="-98"/>
                    <a:pt x="12908" y="-30"/>
                    <a:pt x="13767" y="340"/>
                  </a:cubicBezTo>
                  <a:cubicBezTo>
                    <a:pt x="16128" y="1955"/>
                    <a:pt x="17286" y="3981"/>
                    <a:pt x="17265" y="6404"/>
                  </a:cubicBezTo>
                  <a:cubicBezTo>
                    <a:pt x="17254" y="6582"/>
                    <a:pt x="17286" y="6732"/>
                    <a:pt x="17351" y="6883"/>
                  </a:cubicBezTo>
                  <a:cubicBezTo>
                    <a:pt x="17426" y="7020"/>
                    <a:pt x="17512" y="7129"/>
                    <a:pt x="17630" y="7212"/>
                  </a:cubicBezTo>
                  <a:cubicBezTo>
                    <a:pt x="17748" y="7294"/>
                    <a:pt x="17877" y="7321"/>
                    <a:pt x="18005" y="7307"/>
                  </a:cubicBezTo>
                  <a:close/>
                </a:path>
              </a:pathLst>
            </a:custGeom>
            <a:solidFill>
              <a:srgbClr val="69565B"/>
            </a:solidFill>
            <a:ln w="12700" cap="flat">
              <a:noFill/>
              <a:miter lim="400000"/>
            </a:ln>
            <a:effectLst/>
          </p:spPr>
          <p:txBody>
            <a:bodyPr wrap="square" lIns="45719" tIns="45719" rIns="45719" bIns="45719" numCol="1" anchor="t">
              <a:noAutofit/>
            </a:bodyPr>
            <a:lstStyle/>
            <a:p>
              <a:pPr>
                <a:defRPr sz="2400"/>
              </a:pPr>
            </a:p>
          </p:txBody>
        </p:sp>
        <p:sp>
          <p:nvSpPr>
            <p:cNvPr id="563" name="Freeform 10"/>
            <p:cNvSpPr/>
            <p:nvPr/>
          </p:nvSpPr>
          <p:spPr>
            <a:xfrm>
              <a:off x="0" y="1217636"/>
              <a:ext cx="995662" cy="708526"/>
            </a:xfrm>
            <a:custGeom>
              <a:avLst/>
              <a:gdLst/>
              <a:ahLst/>
              <a:cxnLst>
                <a:cxn ang="0">
                  <a:pos x="wd2" y="hd2"/>
                </a:cxn>
                <a:cxn ang="5400000">
                  <a:pos x="wd2" y="hd2"/>
                </a:cxn>
                <a:cxn ang="10800000">
                  <a:pos x="wd2" y="hd2"/>
                </a:cxn>
                <a:cxn ang="16200000">
                  <a:pos x="wd2" y="hd2"/>
                </a:cxn>
              </a:cxnLst>
              <a:rect l="0" t="0" r="r" b="b"/>
              <a:pathLst>
                <a:path w="21600" h="20986" extrusionOk="0">
                  <a:moveTo>
                    <a:pt x="21451" y="7587"/>
                  </a:moveTo>
                  <a:cubicBezTo>
                    <a:pt x="21401" y="7621"/>
                    <a:pt x="21351" y="7689"/>
                    <a:pt x="21301" y="7723"/>
                  </a:cubicBezTo>
                  <a:cubicBezTo>
                    <a:pt x="18884" y="10410"/>
                    <a:pt x="17614" y="14730"/>
                    <a:pt x="17514" y="20751"/>
                  </a:cubicBezTo>
                  <a:cubicBezTo>
                    <a:pt x="17514" y="20819"/>
                    <a:pt x="17514" y="20887"/>
                    <a:pt x="17514" y="20955"/>
                  </a:cubicBezTo>
                  <a:cubicBezTo>
                    <a:pt x="14948" y="21091"/>
                    <a:pt x="12631" y="20785"/>
                    <a:pt x="10563" y="20037"/>
                  </a:cubicBezTo>
                  <a:cubicBezTo>
                    <a:pt x="5830" y="18336"/>
                    <a:pt x="2491" y="14254"/>
                    <a:pt x="523" y="7825"/>
                  </a:cubicBezTo>
                  <a:cubicBezTo>
                    <a:pt x="174" y="6022"/>
                    <a:pt x="0" y="4219"/>
                    <a:pt x="0" y="2518"/>
                  </a:cubicBezTo>
                  <a:cubicBezTo>
                    <a:pt x="424" y="2246"/>
                    <a:pt x="698" y="2076"/>
                    <a:pt x="797" y="2008"/>
                  </a:cubicBezTo>
                  <a:cubicBezTo>
                    <a:pt x="4235" y="1"/>
                    <a:pt x="7723" y="-509"/>
                    <a:pt x="11286" y="511"/>
                  </a:cubicBezTo>
                  <a:cubicBezTo>
                    <a:pt x="14674" y="1464"/>
                    <a:pt x="18112" y="3777"/>
                    <a:pt x="21600" y="7451"/>
                  </a:cubicBezTo>
                  <a:cubicBezTo>
                    <a:pt x="21550" y="7485"/>
                    <a:pt x="21500" y="7553"/>
                    <a:pt x="21451" y="7587"/>
                  </a:cubicBezTo>
                  <a:close/>
                </a:path>
              </a:pathLst>
            </a:custGeom>
            <a:solidFill>
              <a:srgbClr val="9F7F92"/>
            </a:solidFill>
            <a:ln w="12700" cap="flat">
              <a:noFill/>
              <a:miter lim="400000"/>
            </a:ln>
            <a:effectLst/>
          </p:spPr>
          <p:txBody>
            <a:bodyPr wrap="square" lIns="45719" tIns="45719" rIns="45719" bIns="45719" numCol="1" anchor="t">
              <a:noAutofit/>
            </a:bodyPr>
            <a:lstStyle/>
            <a:p>
              <a:pPr>
                <a:defRPr sz="2400"/>
              </a:pPr>
            </a:p>
          </p:txBody>
        </p:sp>
      </p:grpSp>
      <p:sp>
        <p:nvSpPr>
          <p:cNvPr id="565" name="Freeform 34"/>
          <p:cNvSpPr/>
          <p:nvPr/>
        </p:nvSpPr>
        <p:spPr>
          <a:xfrm>
            <a:off x="8139398" y="3561145"/>
            <a:ext cx="337421" cy="359650"/>
          </a:xfrm>
          <a:custGeom>
            <a:avLst/>
            <a:gdLst/>
            <a:ahLst/>
            <a:cxnLst>
              <a:cxn ang="0">
                <a:pos x="wd2" y="hd2"/>
              </a:cxn>
              <a:cxn ang="5400000">
                <a:pos x="wd2" y="hd2"/>
              </a:cxn>
              <a:cxn ang="10800000">
                <a:pos x="wd2" y="hd2"/>
              </a:cxn>
              <a:cxn ang="16200000">
                <a:pos x="wd2" y="hd2"/>
              </a:cxn>
            </a:cxnLst>
            <a:rect l="0" t="0" r="r" b="b"/>
            <a:pathLst>
              <a:path w="18558" h="21600" extrusionOk="0">
                <a:moveTo>
                  <a:pt x="3758" y="2782"/>
                </a:moveTo>
                <a:cubicBezTo>
                  <a:pt x="14858" y="2782"/>
                  <a:pt x="14858" y="2782"/>
                  <a:pt x="14858" y="2782"/>
                </a:cubicBezTo>
                <a:cubicBezTo>
                  <a:pt x="15458" y="2782"/>
                  <a:pt x="16058" y="2127"/>
                  <a:pt x="16058" y="1473"/>
                </a:cubicBezTo>
                <a:cubicBezTo>
                  <a:pt x="16058" y="655"/>
                  <a:pt x="15458" y="0"/>
                  <a:pt x="14858" y="0"/>
                </a:cubicBezTo>
                <a:cubicBezTo>
                  <a:pt x="3758" y="0"/>
                  <a:pt x="3758" y="0"/>
                  <a:pt x="3758" y="0"/>
                </a:cubicBezTo>
                <a:cubicBezTo>
                  <a:pt x="3008" y="0"/>
                  <a:pt x="2558" y="655"/>
                  <a:pt x="2558" y="1473"/>
                </a:cubicBezTo>
                <a:cubicBezTo>
                  <a:pt x="2558" y="2127"/>
                  <a:pt x="3008" y="2782"/>
                  <a:pt x="3758" y="2782"/>
                </a:cubicBezTo>
                <a:close/>
                <a:moveTo>
                  <a:pt x="14858" y="4091"/>
                </a:moveTo>
                <a:cubicBezTo>
                  <a:pt x="14858" y="4091"/>
                  <a:pt x="14858" y="4091"/>
                  <a:pt x="14858" y="4091"/>
                </a:cubicBezTo>
                <a:cubicBezTo>
                  <a:pt x="3758" y="4091"/>
                  <a:pt x="3758" y="4091"/>
                  <a:pt x="3758" y="4091"/>
                </a:cubicBezTo>
                <a:cubicBezTo>
                  <a:pt x="3758" y="4091"/>
                  <a:pt x="3758" y="4091"/>
                  <a:pt x="3758" y="4091"/>
                </a:cubicBezTo>
                <a:cubicBezTo>
                  <a:pt x="1358" y="4255"/>
                  <a:pt x="-1492" y="5236"/>
                  <a:pt x="908" y="10964"/>
                </a:cubicBezTo>
                <a:cubicBezTo>
                  <a:pt x="2558" y="14727"/>
                  <a:pt x="4958" y="15055"/>
                  <a:pt x="6308" y="15218"/>
                </a:cubicBezTo>
                <a:cubicBezTo>
                  <a:pt x="6758" y="16691"/>
                  <a:pt x="7358" y="17509"/>
                  <a:pt x="8108" y="17509"/>
                </a:cubicBezTo>
                <a:cubicBezTo>
                  <a:pt x="8108" y="18327"/>
                  <a:pt x="8108" y="18982"/>
                  <a:pt x="8108" y="18982"/>
                </a:cubicBezTo>
                <a:cubicBezTo>
                  <a:pt x="8408" y="19145"/>
                  <a:pt x="8408" y="19145"/>
                  <a:pt x="8408" y="19145"/>
                </a:cubicBezTo>
                <a:cubicBezTo>
                  <a:pt x="8108" y="19636"/>
                  <a:pt x="8108" y="19636"/>
                  <a:pt x="8108" y="19636"/>
                </a:cubicBezTo>
                <a:cubicBezTo>
                  <a:pt x="5558" y="19636"/>
                  <a:pt x="5558" y="19636"/>
                  <a:pt x="5558" y="19636"/>
                </a:cubicBezTo>
                <a:cubicBezTo>
                  <a:pt x="5558" y="19636"/>
                  <a:pt x="4358" y="19636"/>
                  <a:pt x="4358" y="20945"/>
                </a:cubicBezTo>
                <a:cubicBezTo>
                  <a:pt x="4358" y="21600"/>
                  <a:pt x="4358" y="21600"/>
                  <a:pt x="4358" y="21600"/>
                </a:cubicBezTo>
                <a:cubicBezTo>
                  <a:pt x="14258" y="21600"/>
                  <a:pt x="14258" y="21600"/>
                  <a:pt x="14258" y="21600"/>
                </a:cubicBezTo>
                <a:cubicBezTo>
                  <a:pt x="14258" y="21600"/>
                  <a:pt x="14258" y="21600"/>
                  <a:pt x="14258" y="20945"/>
                </a:cubicBezTo>
                <a:cubicBezTo>
                  <a:pt x="14258" y="19636"/>
                  <a:pt x="13058" y="19636"/>
                  <a:pt x="13058" y="19636"/>
                </a:cubicBezTo>
                <a:cubicBezTo>
                  <a:pt x="10508" y="19636"/>
                  <a:pt x="10508" y="19636"/>
                  <a:pt x="10508" y="19636"/>
                </a:cubicBezTo>
                <a:cubicBezTo>
                  <a:pt x="10208" y="19145"/>
                  <a:pt x="10208" y="19145"/>
                  <a:pt x="10208" y="19145"/>
                </a:cubicBezTo>
                <a:cubicBezTo>
                  <a:pt x="10508" y="18982"/>
                  <a:pt x="10508" y="18982"/>
                  <a:pt x="10508" y="18982"/>
                </a:cubicBezTo>
                <a:cubicBezTo>
                  <a:pt x="10508" y="18982"/>
                  <a:pt x="10508" y="18327"/>
                  <a:pt x="10508" y="17509"/>
                </a:cubicBezTo>
                <a:cubicBezTo>
                  <a:pt x="11108" y="17509"/>
                  <a:pt x="11708" y="16691"/>
                  <a:pt x="12308" y="15218"/>
                </a:cubicBezTo>
                <a:cubicBezTo>
                  <a:pt x="13658" y="15055"/>
                  <a:pt x="15908" y="14727"/>
                  <a:pt x="17558" y="10964"/>
                </a:cubicBezTo>
                <a:cubicBezTo>
                  <a:pt x="20108" y="5236"/>
                  <a:pt x="17258" y="4255"/>
                  <a:pt x="14858" y="4091"/>
                </a:cubicBezTo>
                <a:close/>
                <a:moveTo>
                  <a:pt x="2108" y="10309"/>
                </a:moveTo>
                <a:cubicBezTo>
                  <a:pt x="608" y="6545"/>
                  <a:pt x="2408" y="6055"/>
                  <a:pt x="4058" y="6055"/>
                </a:cubicBezTo>
                <a:cubicBezTo>
                  <a:pt x="4358" y="8018"/>
                  <a:pt x="4958" y="11127"/>
                  <a:pt x="5708" y="13745"/>
                </a:cubicBezTo>
                <a:cubicBezTo>
                  <a:pt x="4658" y="13418"/>
                  <a:pt x="3158" y="12927"/>
                  <a:pt x="2108" y="10309"/>
                </a:cubicBezTo>
                <a:close/>
                <a:moveTo>
                  <a:pt x="5558" y="6055"/>
                </a:moveTo>
                <a:cubicBezTo>
                  <a:pt x="5558" y="6055"/>
                  <a:pt x="6758" y="6055"/>
                  <a:pt x="7508" y="6055"/>
                </a:cubicBezTo>
                <a:cubicBezTo>
                  <a:pt x="7508" y="10800"/>
                  <a:pt x="7508" y="12109"/>
                  <a:pt x="8108" y="16200"/>
                </a:cubicBezTo>
                <a:cubicBezTo>
                  <a:pt x="6158" y="12109"/>
                  <a:pt x="5558" y="6055"/>
                  <a:pt x="5558" y="6055"/>
                </a:cubicBezTo>
                <a:close/>
                <a:moveTo>
                  <a:pt x="16508" y="10309"/>
                </a:moveTo>
                <a:cubicBezTo>
                  <a:pt x="15458" y="12927"/>
                  <a:pt x="13808" y="13418"/>
                  <a:pt x="12908" y="13745"/>
                </a:cubicBezTo>
                <a:cubicBezTo>
                  <a:pt x="13658" y="11127"/>
                  <a:pt x="14258" y="8018"/>
                  <a:pt x="14558" y="6055"/>
                </a:cubicBezTo>
                <a:cubicBezTo>
                  <a:pt x="16208" y="6055"/>
                  <a:pt x="18008" y="6545"/>
                  <a:pt x="16508" y="10309"/>
                </a:cubicBezTo>
                <a:close/>
              </a:path>
            </a:pathLst>
          </a:custGeom>
          <a:solidFill>
            <a:srgbClr val="E7E6E6"/>
          </a:solidFill>
          <a:ln w="12700">
            <a:miter lim="400000"/>
          </a:ln>
        </p:spPr>
        <p:txBody>
          <a:bodyPr lIns="45719" rIns="45719"/>
          <a:lstStyle/>
          <a:p/>
        </p:txBody>
      </p:sp>
      <p:sp>
        <p:nvSpPr>
          <p:cNvPr id="566" name="Freeform 66"/>
          <p:cNvSpPr/>
          <p:nvPr/>
        </p:nvSpPr>
        <p:spPr>
          <a:xfrm>
            <a:off x="3731173" y="2656189"/>
            <a:ext cx="311955" cy="466606"/>
          </a:xfrm>
          <a:custGeom>
            <a:avLst/>
            <a:gdLst/>
            <a:ahLst/>
            <a:cxnLst>
              <a:cxn ang="0">
                <a:pos x="wd2" y="hd2"/>
              </a:cxn>
              <a:cxn ang="5400000">
                <a:pos x="wd2" y="hd2"/>
              </a:cxn>
              <a:cxn ang="10800000">
                <a:pos x="wd2" y="hd2"/>
              </a:cxn>
              <a:cxn ang="16200000">
                <a:pos x="wd2" y="hd2"/>
              </a:cxn>
            </a:cxnLst>
            <a:rect l="0" t="0" r="r" b="b"/>
            <a:pathLst>
              <a:path w="21242" h="21600" extrusionOk="0">
                <a:moveTo>
                  <a:pt x="17175" y="17729"/>
                </a:moveTo>
                <a:cubicBezTo>
                  <a:pt x="17175" y="17605"/>
                  <a:pt x="16990" y="17605"/>
                  <a:pt x="16990" y="17605"/>
                </a:cubicBezTo>
                <a:cubicBezTo>
                  <a:pt x="12929" y="11237"/>
                  <a:pt x="12929" y="11237"/>
                  <a:pt x="12929" y="11237"/>
                </a:cubicBezTo>
                <a:cubicBezTo>
                  <a:pt x="12929" y="11237"/>
                  <a:pt x="11821" y="10862"/>
                  <a:pt x="10713" y="10862"/>
                </a:cubicBezTo>
                <a:cubicBezTo>
                  <a:pt x="9606" y="10862"/>
                  <a:pt x="8313" y="11237"/>
                  <a:pt x="8313" y="11237"/>
                </a:cubicBezTo>
                <a:cubicBezTo>
                  <a:pt x="4252" y="17605"/>
                  <a:pt x="4252" y="17605"/>
                  <a:pt x="4252" y="17605"/>
                </a:cubicBezTo>
                <a:cubicBezTo>
                  <a:pt x="4252" y="17605"/>
                  <a:pt x="4252" y="17605"/>
                  <a:pt x="4252" y="17729"/>
                </a:cubicBezTo>
                <a:cubicBezTo>
                  <a:pt x="4067" y="17729"/>
                  <a:pt x="4067" y="17854"/>
                  <a:pt x="4067" y="17979"/>
                </a:cubicBezTo>
                <a:cubicBezTo>
                  <a:pt x="4067" y="17979"/>
                  <a:pt x="4067" y="17979"/>
                  <a:pt x="4067" y="17979"/>
                </a:cubicBezTo>
                <a:cubicBezTo>
                  <a:pt x="4067" y="17979"/>
                  <a:pt x="4067" y="17979"/>
                  <a:pt x="4067" y="17979"/>
                </a:cubicBezTo>
                <a:cubicBezTo>
                  <a:pt x="3883" y="18853"/>
                  <a:pt x="6652" y="19602"/>
                  <a:pt x="10713" y="19602"/>
                </a:cubicBezTo>
                <a:cubicBezTo>
                  <a:pt x="14590" y="19602"/>
                  <a:pt x="17359" y="18853"/>
                  <a:pt x="17359" y="17979"/>
                </a:cubicBezTo>
                <a:cubicBezTo>
                  <a:pt x="17359" y="17979"/>
                  <a:pt x="17359" y="17979"/>
                  <a:pt x="17359" y="17979"/>
                </a:cubicBezTo>
                <a:cubicBezTo>
                  <a:pt x="17359" y="17979"/>
                  <a:pt x="17359" y="17979"/>
                  <a:pt x="17359" y="17979"/>
                </a:cubicBezTo>
                <a:cubicBezTo>
                  <a:pt x="17175" y="17854"/>
                  <a:pt x="17175" y="17729"/>
                  <a:pt x="17175" y="17729"/>
                </a:cubicBezTo>
                <a:close/>
                <a:moveTo>
                  <a:pt x="21236" y="18978"/>
                </a:moveTo>
                <a:cubicBezTo>
                  <a:pt x="21236" y="18853"/>
                  <a:pt x="21236" y="18728"/>
                  <a:pt x="21052" y="18603"/>
                </a:cubicBezTo>
                <a:cubicBezTo>
                  <a:pt x="21052" y="18479"/>
                  <a:pt x="20867" y="18479"/>
                  <a:pt x="20867" y="18354"/>
                </a:cubicBezTo>
                <a:cubicBezTo>
                  <a:pt x="14221" y="8240"/>
                  <a:pt x="14221" y="8240"/>
                  <a:pt x="14221" y="8240"/>
                </a:cubicBezTo>
                <a:cubicBezTo>
                  <a:pt x="14406" y="8240"/>
                  <a:pt x="14406" y="8240"/>
                  <a:pt x="14406" y="8240"/>
                </a:cubicBezTo>
                <a:cubicBezTo>
                  <a:pt x="14406" y="3746"/>
                  <a:pt x="14406" y="3746"/>
                  <a:pt x="14406" y="3746"/>
                </a:cubicBezTo>
                <a:cubicBezTo>
                  <a:pt x="15329" y="3496"/>
                  <a:pt x="15883" y="3121"/>
                  <a:pt x="15883" y="2747"/>
                </a:cubicBezTo>
                <a:cubicBezTo>
                  <a:pt x="15883" y="1373"/>
                  <a:pt x="15883" y="1373"/>
                  <a:pt x="15883" y="1373"/>
                </a:cubicBezTo>
                <a:cubicBezTo>
                  <a:pt x="15883" y="624"/>
                  <a:pt x="13667" y="0"/>
                  <a:pt x="10713" y="0"/>
                </a:cubicBezTo>
                <a:cubicBezTo>
                  <a:pt x="7759" y="0"/>
                  <a:pt x="5359" y="624"/>
                  <a:pt x="5359" y="1373"/>
                </a:cubicBezTo>
                <a:cubicBezTo>
                  <a:pt x="5359" y="2747"/>
                  <a:pt x="5359" y="2747"/>
                  <a:pt x="5359" y="2747"/>
                </a:cubicBezTo>
                <a:cubicBezTo>
                  <a:pt x="5359" y="3121"/>
                  <a:pt x="5913" y="3496"/>
                  <a:pt x="6836" y="3746"/>
                </a:cubicBezTo>
                <a:cubicBezTo>
                  <a:pt x="6836" y="8240"/>
                  <a:pt x="6836" y="8240"/>
                  <a:pt x="6836" y="8240"/>
                </a:cubicBezTo>
                <a:cubicBezTo>
                  <a:pt x="7021" y="8240"/>
                  <a:pt x="7021" y="8240"/>
                  <a:pt x="7021" y="8240"/>
                </a:cubicBezTo>
                <a:cubicBezTo>
                  <a:pt x="559" y="18354"/>
                  <a:pt x="559" y="18354"/>
                  <a:pt x="559" y="18354"/>
                </a:cubicBezTo>
                <a:cubicBezTo>
                  <a:pt x="375" y="18479"/>
                  <a:pt x="375" y="18479"/>
                  <a:pt x="190" y="18603"/>
                </a:cubicBezTo>
                <a:cubicBezTo>
                  <a:pt x="190" y="18728"/>
                  <a:pt x="6" y="18853"/>
                  <a:pt x="6" y="18978"/>
                </a:cubicBezTo>
                <a:cubicBezTo>
                  <a:pt x="6" y="19103"/>
                  <a:pt x="6" y="19103"/>
                  <a:pt x="6" y="19103"/>
                </a:cubicBezTo>
                <a:cubicBezTo>
                  <a:pt x="6" y="19103"/>
                  <a:pt x="6" y="19103"/>
                  <a:pt x="6" y="19103"/>
                </a:cubicBezTo>
                <a:cubicBezTo>
                  <a:pt x="-179" y="20476"/>
                  <a:pt x="4252" y="21600"/>
                  <a:pt x="10713" y="21600"/>
                </a:cubicBezTo>
                <a:cubicBezTo>
                  <a:pt x="17175" y="21600"/>
                  <a:pt x="21421" y="20476"/>
                  <a:pt x="21236" y="19103"/>
                </a:cubicBezTo>
                <a:cubicBezTo>
                  <a:pt x="21236" y="19103"/>
                  <a:pt x="21236" y="19103"/>
                  <a:pt x="21236" y="19103"/>
                </a:cubicBezTo>
                <a:lnTo>
                  <a:pt x="21236" y="18978"/>
                </a:lnTo>
                <a:close/>
                <a:moveTo>
                  <a:pt x="6098" y="1873"/>
                </a:moveTo>
                <a:cubicBezTo>
                  <a:pt x="6098" y="1373"/>
                  <a:pt x="8129" y="999"/>
                  <a:pt x="10713" y="999"/>
                </a:cubicBezTo>
                <a:cubicBezTo>
                  <a:pt x="13113" y="999"/>
                  <a:pt x="15144" y="1373"/>
                  <a:pt x="15144" y="1873"/>
                </a:cubicBezTo>
                <a:cubicBezTo>
                  <a:pt x="15144" y="2247"/>
                  <a:pt x="13113" y="2622"/>
                  <a:pt x="10713" y="2622"/>
                </a:cubicBezTo>
                <a:cubicBezTo>
                  <a:pt x="8129" y="2622"/>
                  <a:pt x="6098" y="2247"/>
                  <a:pt x="6098" y="1873"/>
                </a:cubicBezTo>
                <a:close/>
                <a:moveTo>
                  <a:pt x="19021" y="18603"/>
                </a:moveTo>
                <a:cubicBezTo>
                  <a:pt x="19206" y="19727"/>
                  <a:pt x="15698" y="20601"/>
                  <a:pt x="10713" y="20601"/>
                </a:cubicBezTo>
                <a:cubicBezTo>
                  <a:pt x="5544" y="20601"/>
                  <a:pt x="2221" y="19727"/>
                  <a:pt x="2221" y="18603"/>
                </a:cubicBezTo>
                <a:cubicBezTo>
                  <a:pt x="2221" y="18603"/>
                  <a:pt x="2221" y="18603"/>
                  <a:pt x="2221" y="18603"/>
                </a:cubicBezTo>
                <a:cubicBezTo>
                  <a:pt x="2221" y="18603"/>
                  <a:pt x="2221" y="18603"/>
                  <a:pt x="2221" y="18603"/>
                </a:cubicBezTo>
                <a:cubicBezTo>
                  <a:pt x="2221" y="18479"/>
                  <a:pt x="2406" y="18354"/>
                  <a:pt x="2406" y="18229"/>
                </a:cubicBezTo>
                <a:cubicBezTo>
                  <a:pt x="2406" y="18104"/>
                  <a:pt x="2590" y="18104"/>
                  <a:pt x="2590" y="17979"/>
                </a:cubicBezTo>
                <a:cubicBezTo>
                  <a:pt x="8313" y="8865"/>
                  <a:pt x="8313" y="8865"/>
                  <a:pt x="8313" y="8865"/>
                </a:cubicBezTo>
                <a:cubicBezTo>
                  <a:pt x="8313" y="3995"/>
                  <a:pt x="8313" y="3995"/>
                  <a:pt x="8313" y="3995"/>
                </a:cubicBezTo>
                <a:cubicBezTo>
                  <a:pt x="9052" y="4120"/>
                  <a:pt x="9790" y="4120"/>
                  <a:pt x="10713" y="4120"/>
                </a:cubicBezTo>
                <a:cubicBezTo>
                  <a:pt x="11452" y="4120"/>
                  <a:pt x="12190" y="4120"/>
                  <a:pt x="12929" y="3995"/>
                </a:cubicBezTo>
                <a:cubicBezTo>
                  <a:pt x="12929" y="8865"/>
                  <a:pt x="12929" y="8865"/>
                  <a:pt x="12929" y="8865"/>
                </a:cubicBezTo>
                <a:cubicBezTo>
                  <a:pt x="18652" y="17979"/>
                  <a:pt x="18652" y="17979"/>
                  <a:pt x="18652" y="17979"/>
                </a:cubicBezTo>
                <a:cubicBezTo>
                  <a:pt x="18836" y="18104"/>
                  <a:pt x="18836" y="18104"/>
                  <a:pt x="18836" y="18229"/>
                </a:cubicBezTo>
                <a:cubicBezTo>
                  <a:pt x="19021" y="18354"/>
                  <a:pt x="19021" y="18479"/>
                  <a:pt x="19021" y="18603"/>
                </a:cubicBezTo>
                <a:cubicBezTo>
                  <a:pt x="19021" y="18603"/>
                  <a:pt x="19021" y="18603"/>
                  <a:pt x="19021" y="18603"/>
                </a:cubicBezTo>
                <a:close/>
              </a:path>
            </a:pathLst>
          </a:custGeom>
          <a:solidFill>
            <a:srgbClr val="E7E6E6"/>
          </a:solidFill>
          <a:ln w="12700">
            <a:miter lim="400000"/>
          </a:ln>
        </p:spPr>
        <p:txBody>
          <a:bodyPr lIns="45719" rIns="45719"/>
          <a:lstStyle/>
          <a:p/>
        </p:txBody>
      </p:sp>
      <p:sp>
        <p:nvSpPr>
          <p:cNvPr id="567" name="Freeform 75"/>
          <p:cNvSpPr/>
          <p:nvPr/>
        </p:nvSpPr>
        <p:spPr>
          <a:xfrm>
            <a:off x="3732765" y="3512351"/>
            <a:ext cx="301645" cy="416762"/>
          </a:xfrm>
          <a:custGeom>
            <a:avLst/>
            <a:gdLst/>
            <a:ahLst/>
            <a:cxnLst>
              <a:cxn ang="0">
                <a:pos x="wd2" y="hd2"/>
              </a:cxn>
              <a:cxn ang="5400000">
                <a:pos x="wd2" y="hd2"/>
              </a:cxn>
              <a:cxn ang="10800000">
                <a:pos x="wd2" y="hd2"/>
              </a:cxn>
              <a:cxn ang="16200000">
                <a:pos x="wd2" y="hd2"/>
              </a:cxn>
            </a:cxnLst>
            <a:rect l="0" t="0" r="r" b="b"/>
            <a:pathLst>
              <a:path w="19256" h="21600" extrusionOk="0">
                <a:moveTo>
                  <a:pt x="14732" y="1976"/>
                </a:moveTo>
                <a:cubicBezTo>
                  <a:pt x="15778" y="565"/>
                  <a:pt x="15778" y="565"/>
                  <a:pt x="15778" y="565"/>
                </a:cubicBezTo>
                <a:cubicBezTo>
                  <a:pt x="14558" y="0"/>
                  <a:pt x="14558" y="0"/>
                  <a:pt x="14558" y="0"/>
                </a:cubicBezTo>
                <a:cubicBezTo>
                  <a:pt x="13513" y="1412"/>
                  <a:pt x="13513" y="1412"/>
                  <a:pt x="13513" y="1412"/>
                </a:cubicBezTo>
                <a:cubicBezTo>
                  <a:pt x="13513" y="1412"/>
                  <a:pt x="13513" y="1412"/>
                  <a:pt x="13513" y="1412"/>
                </a:cubicBezTo>
                <a:cubicBezTo>
                  <a:pt x="12468" y="2824"/>
                  <a:pt x="12468" y="2824"/>
                  <a:pt x="12468" y="2824"/>
                </a:cubicBezTo>
                <a:cubicBezTo>
                  <a:pt x="12468" y="2824"/>
                  <a:pt x="12468" y="2824"/>
                  <a:pt x="12468" y="2824"/>
                </a:cubicBezTo>
                <a:cubicBezTo>
                  <a:pt x="16997" y="4941"/>
                  <a:pt x="18390" y="9600"/>
                  <a:pt x="15952" y="13271"/>
                </a:cubicBezTo>
                <a:cubicBezTo>
                  <a:pt x="13339" y="16800"/>
                  <a:pt x="7590" y="18071"/>
                  <a:pt x="3236" y="15953"/>
                </a:cubicBezTo>
                <a:cubicBezTo>
                  <a:pt x="3236" y="15953"/>
                  <a:pt x="3236" y="15953"/>
                  <a:pt x="3061" y="15953"/>
                </a:cubicBezTo>
                <a:cubicBezTo>
                  <a:pt x="2016" y="17506"/>
                  <a:pt x="2016" y="17506"/>
                  <a:pt x="2016" y="17506"/>
                </a:cubicBezTo>
                <a:cubicBezTo>
                  <a:pt x="2016" y="17506"/>
                  <a:pt x="2016" y="17506"/>
                  <a:pt x="2016" y="17506"/>
                </a:cubicBezTo>
                <a:cubicBezTo>
                  <a:pt x="1145" y="18776"/>
                  <a:pt x="1145" y="18776"/>
                  <a:pt x="1145" y="18776"/>
                </a:cubicBezTo>
                <a:cubicBezTo>
                  <a:pt x="2365" y="19482"/>
                  <a:pt x="2365" y="19482"/>
                  <a:pt x="2365" y="19482"/>
                </a:cubicBezTo>
                <a:cubicBezTo>
                  <a:pt x="3410" y="17929"/>
                  <a:pt x="3410" y="17929"/>
                  <a:pt x="3410" y="17929"/>
                </a:cubicBezTo>
                <a:cubicBezTo>
                  <a:pt x="4281" y="18353"/>
                  <a:pt x="5326" y="18494"/>
                  <a:pt x="6371" y="18635"/>
                </a:cubicBezTo>
                <a:cubicBezTo>
                  <a:pt x="6371" y="20471"/>
                  <a:pt x="6371" y="20471"/>
                  <a:pt x="6371" y="20471"/>
                </a:cubicBezTo>
                <a:cubicBezTo>
                  <a:pt x="2016" y="20471"/>
                  <a:pt x="2016" y="20471"/>
                  <a:pt x="2016" y="20471"/>
                </a:cubicBezTo>
                <a:cubicBezTo>
                  <a:pt x="1668" y="20471"/>
                  <a:pt x="1320" y="20753"/>
                  <a:pt x="1320" y="21035"/>
                </a:cubicBezTo>
                <a:cubicBezTo>
                  <a:pt x="1320" y="21318"/>
                  <a:pt x="1668" y="21600"/>
                  <a:pt x="2016" y="21600"/>
                </a:cubicBezTo>
                <a:cubicBezTo>
                  <a:pt x="13513" y="21600"/>
                  <a:pt x="13513" y="21600"/>
                  <a:pt x="13513" y="21600"/>
                </a:cubicBezTo>
                <a:cubicBezTo>
                  <a:pt x="14036" y="21600"/>
                  <a:pt x="14210" y="21318"/>
                  <a:pt x="14210" y="21035"/>
                </a:cubicBezTo>
                <a:cubicBezTo>
                  <a:pt x="14210" y="20753"/>
                  <a:pt x="14036" y="20471"/>
                  <a:pt x="13513" y="20471"/>
                </a:cubicBezTo>
                <a:cubicBezTo>
                  <a:pt x="9332" y="20471"/>
                  <a:pt x="9332" y="20471"/>
                  <a:pt x="9332" y="20471"/>
                </a:cubicBezTo>
                <a:cubicBezTo>
                  <a:pt x="9332" y="18635"/>
                  <a:pt x="9332" y="18635"/>
                  <a:pt x="9332" y="18635"/>
                </a:cubicBezTo>
                <a:cubicBezTo>
                  <a:pt x="12642" y="18353"/>
                  <a:pt x="15952" y="16659"/>
                  <a:pt x="17694" y="14118"/>
                </a:cubicBezTo>
                <a:cubicBezTo>
                  <a:pt x="20655" y="10024"/>
                  <a:pt x="19261" y="4800"/>
                  <a:pt x="14732" y="1976"/>
                </a:cubicBezTo>
                <a:close/>
                <a:moveTo>
                  <a:pt x="3410" y="14682"/>
                </a:moveTo>
                <a:cubicBezTo>
                  <a:pt x="3410" y="14682"/>
                  <a:pt x="3410" y="14682"/>
                  <a:pt x="3410" y="14682"/>
                </a:cubicBezTo>
                <a:cubicBezTo>
                  <a:pt x="3932" y="14965"/>
                  <a:pt x="3932" y="14965"/>
                  <a:pt x="3932" y="14965"/>
                </a:cubicBezTo>
                <a:cubicBezTo>
                  <a:pt x="4455" y="15247"/>
                  <a:pt x="4455" y="15247"/>
                  <a:pt x="4455" y="15247"/>
                </a:cubicBezTo>
                <a:cubicBezTo>
                  <a:pt x="4455" y="15106"/>
                  <a:pt x="4455" y="15106"/>
                  <a:pt x="4455" y="15106"/>
                </a:cubicBezTo>
                <a:cubicBezTo>
                  <a:pt x="7939" y="16518"/>
                  <a:pt x="12120" y="15671"/>
                  <a:pt x="14384" y="12988"/>
                </a:cubicBezTo>
                <a:cubicBezTo>
                  <a:pt x="14384" y="12988"/>
                  <a:pt x="14384" y="12988"/>
                  <a:pt x="14384" y="12988"/>
                </a:cubicBezTo>
                <a:cubicBezTo>
                  <a:pt x="14907" y="12141"/>
                  <a:pt x="14907" y="12141"/>
                  <a:pt x="14907" y="12141"/>
                </a:cubicBezTo>
                <a:cubicBezTo>
                  <a:pt x="14907" y="12141"/>
                  <a:pt x="14907" y="12141"/>
                  <a:pt x="14907" y="12141"/>
                </a:cubicBezTo>
                <a:cubicBezTo>
                  <a:pt x="16649" y="9318"/>
                  <a:pt x="15429" y="5929"/>
                  <a:pt x="12294" y="4235"/>
                </a:cubicBezTo>
                <a:cubicBezTo>
                  <a:pt x="12294" y="4094"/>
                  <a:pt x="12294" y="4094"/>
                  <a:pt x="12294" y="4094"/>
                </a:cubicBezTo>
                <a:cubicBezTo>
                  <a:pt x="11249" y="3671"/>
                  <a:pt x="11249" y="3671"/>
                  <a:pt x="11249" y="3671"/>
                </a:cubicBezTo>
                <a:cubicBezTo>
                  <a:pt x="11249" y="3671"/>
                  <a:pt x="11249" y="3671"/>
                  <a:pt x="11249" y="3671"/>
                </a:cubicBezTo>
                <a:cubicBezTo>
                  <a:pt x="7765" y="2400"/>
                  <a:pt x="3584" y="3247"/>
                  <a:pt x="1320" y="5788"/>
                </a:cubicBezTo>
                <a:cubicBezTo>
                  <a:pt x="1320" y="5788"/>
                  <a:pt x="1320" y="5788"/>
                  <a:pt x="1320" y="5788"/>
                </a:cubicBezTo>
                <a:cubicBezTo>
                  <a:pt x="623" y="6635"/>
                  <a:pt x="623" y="6635"/>
                  <a:pt x="623" y="6635"/>
                </a:cubicBezTo>
                <a:cubicBezTo>
                  <a:pt x="797" y="6635"/>
                  <a:pt x="797" y="6635"/>
                  <a:pt x="797" y="6635"/>
                </a:cubicBezTo>
                <a:cubicBezTo>
                  <a:pt x="-945" y="9459"/>
                  <a:pt x="274" y="12847"/>
                  <a:pt x="3410" y="14682"/>
                </a:cubicBezTo>
                <a:close/>
                <a:moveTo>
                  <a:pt x="2016" y="12000"/>
                </a:moveTo>
                <a:cubicBezTo>
                  <a:pt x="1668" y="11576"/>
                  <a:pt x="1494" y="11012"/>
                  <a:pt x="1320" y="10588"/>
                </a:cubicBezTo>
                <a:cubicBezTo>
                  <a:pt x="1668" y="10588"/>
                  <a:pt x="2016" y="10729"/>
                  <a:pt x="2190" y="10729"/>
                </a:cubicBezTo>
                <a:cubicBezTo>
                  <a:pt x="2190" y="11153"/>
                  <a:pt x="2016" y="11576"/>
                  <a:pt x="2016" y="12000"/>
                </a:cubicBezTo>
                <a:close/>
                <a:moveTo>
                  <a:pt x="3932" y="13835"/>
                </a:moveTo>
                <a:cubicBezTo>
                  <a:pt x="3758" y="13553"/>
                  <a:pt x="3410" y="13412"/>
                  <a:pt x="3061" y="13271"/>
                </a:cubicBezTo>
                <a:cubicBezTo>
                  <a:pt x="3061" y="12424"/>
                  <a:pt x="3236" y="11718"/>
                  <a:pt x="3410" y="11012"/>
                </a:cubicBezTo>
                <a:cubicBezTo>
                  <a:pt x="4107" y="11153"/>
                  <a:pt x="4803" y="11435"/>
                  <a:pt x="5500" y="11718"/>
                </a:cubicBezTo>
                <a:lnTo>
                  <a:pt x="3932" y="13835"/>
                </a:lnTo>
                <a:close/>
                <a:moveTo>
                  <a:pt x="10552" y="11294"/>
                </a:moveTo>
                <a:cubicBezTo>
                  <a:pt x="10203" y="11718"/>
                  <a:pt x="9681" y="12141"/>
                  <a:pt x="9158" y="12565"/>
                </a:cubicBezTo>
                <a:cubicBezTo>
                  <a:pt x="8461" y="12141"/>
                  <a:pt x="7765" y="11718"/>
                  <a:pt x="7068" y="11435"/>
                </a:cubicBezTo>
                <a:cubicBezTo>
                  <a:pt x="8113" y="10165"/>
                  <a:pt x="8113" y="10165"/>
                  <a:pt x="8113" y="10165"/>
                </a:cubicBezTo>
                <a:lnTo>
                  <a:pt x="10552" y="11294"/>
                </a:lnTo>
                <a:close/>
                <a:moveTo>
                  <a:pt x="8636" y="9318"/>
                </a:moveTo>
                <a:cubicBezTo>
                  <a:pt x="9681" y="7906"/>
                  <a:pt x="9681" y="7906"/>
                  <a:pt x="9681" y="7906"/>
                </a:cubicBezTo>
                <a:cubicBezTo>
                  <a:pt x="10378" y="8188"/>
                  <a:pt x="11249" y="8471"/>
                  <a:pt x="11945" y="8753"/>
                </a:cubicBezTo>
                <a:cubicBezTo>
                  <a:pt x="11771" y="9318"/>
                  <a:pt x="11423" y="9882"/>
                  <a:pt x="11074" y="10447"/>
                </a:cubicBezTo>
                <a:lnTo>
                  <a:pt x="8636" y="9318"/>
                </a:lnTo>
                <a:close/>
                <a:moveTo>
                  <a:pt x="7590" y="8753"/>
                </a:moveTo>
                <a:cubicBezTo>
                  <a:pt x="5152" y="7624"/>
                  <a:pt x="5152" y="7624"/>
                  <a:pt x="5152" y="7624"/>
                </a:cubicBezTo>
                <a:cubicBezTo>
                  <a:pt x="5500" y="7059"/>
                  <a:pt x="6023" y="6635"/>
                  <a:pt x="6545" y="6212"/>
                </a:cubicBezTo>
                <a:cubicBezTo>
                  <a:pt x="7068" y="6635"/>
                  <a:pt x="7765" y="7059"/>
                  <a:pt x="8636" y="7482"/>
                </a:cubicBezTo>
                <a:lnTo>
                  <a:pt x="7590" y="8753"/>
                </a:lnTo>
                <a:close/>
                <a:moveTo>
                  <a:pt x="7068" y="9600"/>
                </a:moveTo>
                <a:cubicBezTo>
                  <a:pt x="6023" y="10871"/>
                  <a:pt x="6023" y="10871"/>
                  <a:pt x="6023" y="10871"/>
                </a:cubicBezTo>
                <a:cubicBezTo>
                  <a:pt x="5326" y="10588"/>
                  <a:pt x="4629" y="10306"/>
                  <a:pt x="3758" y="10024"/>
                </a:cubicBezTo>
                <a:cubicBezTo>
                  <a:pt x="3932" y="9459"/>
                  <a:pt x="4107" y="8894"/>
                  <a:pt x="4455" y="8471"/>
                </a:cubicBezTo>
                <a:lnTo>
                  <a:pt x="7068" y="9600"/>
                </a:lnTo>
                <a:close/>
                <a:moveTo>
                  <a:pt x="6197" y="14682"/>
                </a:moveTo>
                <a:cubicBezTo>
                  <a:pt x="5674" y="14541"/>
                  <a:pt x="5326" y="14400"/>
                  <a:pt x="4978" y="14259"/>
                </a:cubicBezTo>
                <a:cubicBezTo>
                  <a:pt x="6545" y="12282"/>
                  <a:pt x="6545" y="12282"/>
                  <a:pt x="6545" y="12282"/>
                </a:cubicBezTo>
                <a:cubicBezTo>
                  <a:pt x="7242" y="12565"/>
                  <a:pt x="7765" y="12847"/>
                  <a:pt x="8287" y="13271"/>
                </a:cubicBezTo>
                <a:cubicBezTo>
                  <a:pt x="7765" y="13835"/>
                  <a:pt x="6894" y="14259"/>
                  <a:pt x="6197" y="14682"/>
                </a:cubicBezTo>
                <a:close/>
                <a:moveTo>
                  <a:pt x="8113" y="14824"/>
                </a:moveTo>
                <a:cubicBezTo>
                  <a:pt x="8461" y="14541"/>
                  <a:pt x="8810" y="14259"/>
                  <a:pt x="9158" y="13976"/>
                </a:cubicBezTo>
                <a:cubicBezTo>
                  <a:pt x="9507" y="14118"/>
                  <a:pt x="9681" y="14400"/>
                  <a:pt x="9855" y="14541"/>
                </a:cubicBezTo>
                <a:cubicBezTo>
                  <a:pt x="9332" y="14682"/>
                  <a:pt x="8636" y="14824"/>
                  <a:pt x="8113" y="14824"/>
                </a:cubicBezTo>
                <a:close/>
                <a:moveTo>
                  <a:pt x="10900" y="14118"/>
                </a:moveTo>
                <a:cubicBezTo>
                  <a:pt x="10726" y="13835"/>
                  <a:pt x="10378" y="13694"/>
                  <a:pt x="10029" y="13412"/>
                </a:cubicBezTo>
                <a:cubicBezTo>
                  <a:pt x="10726" y="12847"/>
                  <a:pt x="11249" y="12424"/>
                  <a:pt x="11771" y="11859"/>
                </a:cubicBezTo>
                <a:cubicBezTo>
                  <a:pt x="13339" y="12565"/>
                  <a:pt x="13339" y="12565"/>
                  <a:pt x="13339" y="12565"/>
                </a:cubicBezTo>
                <a:cubicBezTo>
                  <a:pt x="12642" y="13271"/>
                  <a:pt x="11771" y="13835"/>
                  <a:pt x="10900" y="14118"/>
                </a:cubicBezTo>
                <a:close/>
                <a:moveTo>
                  <a:pt x="13687" y="6918"/>
                </a:moveTo>
                <a:cubicBezTo>
                  <a:pt x="14036" y="7341"/>
                  <a:pt x="14210" y="7765"/>
                  <a:pt x="14384" y="8329"/>
                </a:cubicBezTo>
                <a:cubicBezTo>
                  <a:pt x="14036" y="8329"/>
                  <a:pt x="13687" y="8188"/>
                  <a:pt x="13513" y="8047"/>
                </a:cubicBezTo>
                <a:cubicBezTo>
                  <a:pt x="13513" y="7765"/>
                  <a:pt x="13687" y="7341"/>
                  <a:pt x="13687" y="6918"/>
                </a:cubicBezTo>
                <a:close/>
                <a:moveTo>
                  <a:pt x="14384" y="9318"/>
                </a:moveTo>
                <a:cubicBezTo>
                  <a:pt x="14558" y="10024"/>
                  <a:pt x="14384" y="10871"/>
                  <a:pt x="13861" y="11718"/>
                </a:cubicBezTo>
                <a:cubicBezTo>
                  <a:pt x="12294" y="11012"/>
                  <a:pt x="12294" y="11012"/>
                  <a:pt x="12294" y="11012"/>
                </a:cubicBezTo>
                <a:cubicBezTo>
                  <a:pt x="12642" y="10306"/>
                  <a:pt x="12990" y="9741"/>
                  <a:pt x="13165" y="9035"/>
                </a:cubicBezTo>
                <a:cubicBezTo>
                  <a:pt x="13687" y="9035"/>
                  <a:pt x="14036" y="9176"/>
                  <a:pt x="14384" y="9318"/>
                </a:cubicBezTo>
                <a:close/>
                <a:moveTo>
                  <a:pt x="11597" y="5082"/>
                </a:moveTo>
                <a:cubicBezTo>
                  <a:pt x="11945" y="5224"/>
                  <a:pt x="12294" y="5365"/>
                  <a:pt x="12468" y="5647"/>
                </a:cubicBezTo>
                <a:cubicBezTo>
                  <a:pt x="12468" y="6353"/>
                  <a:pt x="12468" y="7200"/>
                  <a:pt x="12294" y="7906"/>
                </a:cubicBezTo>
                <a:cubicBezTo>
                  <a:pt x="11597" y="7624"/>
                  <a:pt x="10900" y="7341"/>
                  <a:pt x="10203" y="7059"/>
                </a:cubicBezTo>
                <a:lnTo>
                  <a:pt x="11597" y="5082"/>
                </a:lnTo>
                <a:close/>
                <a:moveTo>
                  <a:pt x="9507" y="4235"/>
                </a:moveTo>
                <a:cubicBezTo>
                  <a:pt x="9855" y="4376"/>
                  <a:pt x="10203" y="4376"/>
                  <a:pt x="10552" y="4518"/>
                </a:cubicBezTo>
                <a:cubicBezTo>
                  <a:pt x="9158" y="6635"/>
                  <a:pt x="9158" y="6635"/>
                  <a:pt x="9158" y="6635"/>
                </a:cubicBezTo>
                <a:cubicBezTo>
                  <a:pt x="8461" y="6212"/>
                  <a:pt x="7939" y="5929"/>
                  <a:pt x="7242" y="5506"/>
                </a:cubicBezTo>
                <a:cubicBezTo>
                  <a:pt x="7939" y="5082"/>
                  <a:pt x="8810" y="4659"/>
                  <a:pt x="9507" y="4235"/>
                </a:cubicBezTo>
                <a:close/>
                <a:moveTo>
                  <a:pt x="7590" y="4094"/>
                </a:moveTo>
                <a:cubicBezTo>
                  <a:pt x="7242" y="4235"/>
                  <a:pt x="6720" y="4518"/>
                  <a:pt x="6371" y="4800"/>
                </a:cubicBezTo>
                <a:cubicBezTo>
                  <a:pt x="6197" y="4659"/>
                  <a:pt x="6023" y="4518"/>
                  <a:pt x="5849" y="4376"/>
                </a:cubicBezTo>
                <a:cubicBezTo>
                  <a:pt x="6371" y="4235"/>
                  <a:pt x="7068" y="4094"/>
                  <a:pt x="7590" y="4094"/>
                </a:cubicBezTo>
                <a:close/>
                <a:moveTo>
                  <a:pt x="4803" y="4659"/>
                </a:moveTo>
                <a:cubicBezTo>
                  <a:pt x="4978" y="4941"/>
                  <a:pt x="5326" y="5224"/>
                  <a:pt x="5674" y="5365"/>
                </a:cubicBezTo>
                <a:cubicBezTo>
                  <a:pt x="4978" y="5929"/>
                  <a:pt x="4455" y="6494"/>
                  <a:pt x="3932" y="7059"/>
                </a:cubicBezTo>
                <a:cubicBezTo>
                  <a:pt x="2365" y="6353"/>
                  <a:pt x="2365" y="6353"/>
                  <a:pt x="2365" y="6353"/>
                </a:cubicBezTo>
                <a:cubicBezTo>
                  <a:pt x="3061" y="5647"/>
                  <a:pt x="3758" y="5082"/>
                  <a:pt x="4803" y="4659"/>
                </a:cubicBezTo>
                <a:close/>
                <a:moveTo>
                  <a:pt x="1842" y="7200"/>
                </a:moveTo>
                <a:cubicBezTo>
                  <a:pt x="3410" y="7906"/>
                  <a:pt x="3410" y="7906"/>
                  <a:pt x="3410" y="7906"/>
                </a:cubicBezTo>
                <a:cubicBezTo>
                  <a:pt x="3061" y="8471"/>
                  <a:pt x="2713" y="9176"/>
                  <a:pt x="2539" y="9882"/>
                </a:cubicBezTo>
                <a:cubicBezTo>
                  <a:pt x="2016" y="9741"/>
                  <a:pt x="1668" y="9600"/>
                  <a:pt x="1145" y="9600"/>
                </a:cubicBezTo>
                <a:cubicBezTo>
                  <a:pt x="1145" y="8753"/>
                  <a:pt x="1320" y="7906"/>
                  <a:pt x="1842" y="7200"/>
                </a:cubicBezTo>
                <a:close/>
              </a:path>
            </a:pathLst>
          </a:custGeom>
          <a:solidFill>
            <a:srgbClr val="E7E6E6"/>
          </a:solidFill>
          <a:ln w="12700">
            <a:miter lim="400000"/>
          </a:ln>
        </p:spPr>
        <p:txBody>
          <a:bodyPr lIns="45719" rIns="45719"/>
          <a:lstStyle/>
          <a:p/>
        </p:txBody>
      </p:sp>
      <p:sp>
        <p:nvSpPr>
          <p:cNvPr id="568" name="Freeform 77"/>
          <p:cNvSpPr/>
          <p:nvPr/>
        </p:nvSpPr>
        <p:spPr>
          <a:xfrm>
            <a:off x="4301861" y="1857462"/>
            <a:ext cx="399526" cy="401575"/>
          </a:xfrm>
          <a:custGeom>
            <a:avLst/>
            <a:gdLst/>
            <a:ahLst/>
            <a:cxnLst>
              <a:cxn ang="0">
                <a:pos x="wd2" y="hd2"/>
              </a:cxn>
              <a:cxn ang="5400000">
                <a:pos x="wd2" y="hd2"/>
              </a:cxn>
              <a:cxn ang="10800000">
                <a:pos x="wd2" y="hd2"/>
              </a:cxn>
              <a:cxn ang="16200000">
                <a:pos x="wd2" y="hd2"/>
              </a:cxn>
            </a:cxnLst>
            <a:rect l="0" t="0" r="r" b="b"/>
            <a:pathLst>
              <a:path w="21600" h="21600" extrusionOk="0">
                <a:moveTo>
                  <a:pt x="10216" y="10362"/>
                </a:moveTo>
                <a:cubicBezTo>
                  <a:pt x="9924" y="10508"/>
                  <a:pt x="9924" y="11092"/>
                  <a:pt x="10216" y="11384"/>
                </a:cubicBezTo>
                <a:cubicBezTo>
                  <a:pt x="10508" y="11530"/>
                  <a:pt x="10946" y="11530"/>
                  <a:pt x="11238" y="11384"/>
                </a:cubicBezTo>
                <a:cubicBezTo>
                  <a:pt x="11530" y="11092"/>
                  <a:pt x="11530" y="10508"/>
                  <a:pt x="11238" y="10362"/>
                </a:cubicBezTo>
                <a:cubicBezTo>
                  <a:pt x="10946" y="10070"/>
                  <a:pt x="10508" y="10070"/>
                  <a:pt x="10216" y="10362"/>
                </a:cubicBezTo>
                <a:close/>
                <a:moveTo>
                  <a:pt x="10800" y="3649"/>
                </a:moveTo>
                <a:cubicBezTo>
                  <a:pt x="11092" y="3649"/>
                  <a:pt x="11384" y="3357"/>
                  <a:pt x="11384" y="3065"/>
                </a:cubicBezTo>
                <a:cubicBezTo>
                  <a:pt x="11384" y="2335"/>
                  <a:pt x="11384" y="2335"/>
                  <a:pt x="11384" y="2335"/>
                </a:cubicBezTo>
                <a:cubicBezTo>
                  <a:pt x="11384" y="2043"/>
                  <a:pt x="11092" y="1751"/>
                  <a:pt x="10800" y="1751"/>
                </a:cubicBezTo>
                <a:cubicBezTo>
                  <a:pt x="10508" y="1751"/>
                  <a:pt x="10216" y="2043"/>
                  <a:pt x="10216" y="2335"/>
                </a:cubicBezTo>
                <a:cubicBezTo>
                  <a:pt x="10216" y="3065"/>
                  <a:pt x="10216" y="3065"/>
                  <a:pt x="10216" y="3065"/>
                </a:cubicBezTo>
                <a:cubicBezTo>
                  <a:pt x="10216" y="3357"/>
                  <a:pt x="10508" y="3649"/>
                  <a:pt x="10800" y="3649"/>
                </a:cubicBezTo>
                <a:close/>
                <a:moveTo>
                  <a:pt x="10800" y="17951"/>
                </a:moveTo>
                <a:cubicBezTo>
                  <a:pt x="10508" y="17951"/>
                  <a:pt x="10216" y="18243"/>
                  <a:pt x="10216" y="18681"/>
                </a:cubicBezTo>
                <a:cubicBezTo>
                  <a:pt x="10216" y="19265"/>
                  <a:pt x="10216" y="19265"/>
                  <a:pt x="10216" y="19265"/>
                </a:cubicBezTo>
                <a:cubicBezTo>
                  <a:pt x="10216" y="19557"/>
                  <a:pt x="10508" y="19849"/>
                  <a:pt x="10800" y="19849"/>
                </a:cubicBezTo>
                <a:cubicBezTo>
                  <a:pt x="11092" y="19849"/>
                  <a:pt x="11384" y="19557"/>
                  <a:pt x="11384" y="19265"/>
                </a:cubicBezTo>
                <a:cubicBezTo>
                  <a:pt x="11384" y="18681"/>
                  <a:pt x="11384" y="18681"/>
                  <a:pt x="11384" y="18681"/>
                </a:cubicBezTo>
                <a:cubicBezTo>
                  <a:pt x="11384" y="18243"/>
                  <a:pt x="11092" y="17951"/>
                  <a:pt x="10800" y="17951"/>
                </a:cubicBezTo>
                <a:close/>
                <a:moveTo>
                  <a:pt x="4524" y="4378"/>
                </a:moveTo>
                <a:cubicBezTo>
                  <a:pt x="4378" y="4524"/>
                  <a:pt x="4378" y="4524"/>
                  <a:pt x="4378" y="4524"/>
                </a:cubicBezTo>
                <a:cubicBezTo>
                  <a:pt x="9049" y="12551"/>
                  <a:pt x="9049" y="12551"/>
                  <a:pt x="9049" y="12551"/>
                </a:cubicBezTo>
                <a:cubicBezTo>
                  <a:pt x="17076" y="17222"/>
                  <a:pt x="17076" y="17222"/>
                  <a:pt x="17076" y="17222"/>
                </a:cubicBezTo>
                <a:cubicBezTo>
                  <a:pt x="17222" y="17076"/>
                  <a:pt x="17222" y="17076"/>
                  <a:pt x="17222" y="17076"/>
                </a:cubicBezTo>
                <a:cubicBezTo>
                  <a:pt x="12405" y="9049"/>
                  <a:pt x="12405" y="9049"/>
                  <a:pt x="12405" y="9049"/>
                </a:cubicBezTo>
                <a:lnTo>
                  <a:pt x="4524" y="4378"/>
                </a:lnTo>
                <a:close/>
                <a:moveTo>
                  <a:pt x="14449" y="14595"/>
                </a:moveTo>
                <a:cubicBezTo>
                  <a:pt x="9778" y="11822"/>
                  <a:pt x="9778" y="11822"/>
                  <a:pt x="9778" y="11822"/>
                </a:cubicBezTo>
                <a:cubicBezTo>
                  <a:pt x="9778" y="11822"/>
                  <a:pt x="9778" y="11822"/>
                  <a:pt x="9778" y="11822"/>
                </a:cubicBezTo>
                <a:cubicBezTo>
                  <a:pt x="9341" y="11238"/>
                  <a:pt x="9341" y="10362"/>
                  <a:pt x="9778" y="9778"/>
                </a:cubicBezTo>
                <a:cubicBezTo>
                  <a:pt x="10362" y="9341"/>
                  <a:pt x="11238" y="9341"/>
                  <a:pt x="11676" y="9778"/>
                </a:cubicBezTo>
                <a:cubicBezTo>
                  <a:pt x="11822" y="9778"/>
                  <a:pt x="11822" y="9778"/>
                  <a:pt x="11822" y="9778"/>
                </a:cubicBezTo>
                <a:cubicBezTo>
                  <a:pt x="14595" y="14595"/>
                  <a:pt x="14595" y="14595"/>
                  <a:pt x="14595" y="14595"/>
                </a:cubicBezTo>
                <a:lnTo>
                  <a:pt x="14449" y="14595"/>
                </a:lnTo>
                <a:close/>
                <a:moveTo>
                  <a:pt x="2919" y="10216"/>
                </a:moveTo>
                <a:cubicBezTo>
                  <a:pt x="2335" y="10216"/>
                  <a:pt x="2335" y="10216"/>
                  <a:pt x="2335" y="10216"/>
                </a:cubicBezTo>
                <a:cubicBezTo>
                  <a:pt x="2043" y="10216"/>
                  <a:pt x="1751" y="10508"/>
                  <a:pt x="1751" y="10800"/>
                </a:cubicBezTo>
                <a:cubicBezTo>
                  <a:pt x="1751" y="11092"/>
                  <a:pt x="2043" y="11384"/>
                  <a:pt x="2335" y="11384"/>
                </a:cubicBezTo>
                <a:cubicBezTo>
                  <a:pt x="2919" y="11384"/>
                  <a:pt x="2919" y="11384"/>
                  <a:pt x="2919" y="11384"/>
                </a:cubicBezTo>
                <a:cubicBezTo>
                  <a:pt x="3357" y="11384"/>
                  <a:pt x="3503" y="11092"/>
                  <a:pt x="3503" y="10800"/>
                </a:cubicBezTo>
                <a:cubicBezTo>
                  <a:pt x="3503" y="10508"/>
                  <a:pt x="3357" y="10216"/>
                  <a:pt x="2919" y="10216"/>
                </a:cubicBezTo>
                <a:close/>
                <a:moveTo>
                  <a:pt x="19119" y="10216"/>
                </a:moveTo>
                <a:cubicBezTo>
                  <a:pt x="18535" y="10216"/>
                  <a:pt x="18535" y="10216"/>
                  <a:pt x="18535" y="10216"/>
                </a:cubicBezTo>
                <a:cubicBezTo>
                  <a:pt x="18243" y="10216"/>
                  <a:pt x="17951" y="10508"/>
                  <a:pt x="17951" y="10800"/>
                </a:cubicBezTo>
                <a:cubicBezTo>
                  <a:pt x="17951" y="11092"/>
                  <a:pt x="18243" y="11384"/>
                  <a:pt x="18535" y="11384"/>
                </a:cubicBezTo>
                <a:cubicBezTo>
                  <a:pt x="19119" y="11384"/>
                  <a:pt x="19119" y="11384"/>
                  <a:pt x="19119" y="11384"/>
                </a:cubicBezTo>
                <a:cubicBezTo>
                  <a:pt x="19557" y="11384"/>
                  <a:pt x="19849" y="11092"/>
                  <a:pt x="19849" y="10800"/>
                </a:cubicBezTo>
                <a:cubicBezTo>
                  <a:pt x="19849" y="10508"/>
                  <a:pt x="19557" y="10216"/>
                  <a:pt x="19119" y="10216"/>
                </a:cubicBezTo>
                <a:close/>
                <a:moveTo>
                  <a:pt x="10800" y="0"/>
                </a:moveTo>
                <a:cubicBezTo>
                  <a:pt x="4816" y="0"/>
                  <a:pt x="0" y="4816"/>
                  <a:pt x="0" y="10800"/>
                </a:cubicBezTo>
                <a:cubicBezTo>
                  <a:pt x="0" y="16784"/>
                  <a:pt x="4816" y="21600"/>
                  <a:pt x="10800" y="21600"/>
                </a:cubicBezTo>
                <a:cubicBezTo>
                  <a:pt x="16784" y="21600"/>
                  <a:pt x="21600" y="16784"/>
                  <a:pt x="21600" y="10800"/>
                </a:cubicBezTo>
                <a:cubicBezTo>
                  <a:pt x="21600" y="4816"/>
                  <a:pt x="16784" y="0"/>
                  <a:pt x="10800" y="0"/>
                </a:cubicBezTo>
                <a:close/>
                <a:moveTo>
                  <a:pt x="10800" y="20432"/>
                </a:moveTo>
                <a:cubicBezTo>
                  <a:pt x="5400" y="20432"/>
                  <a:pt x="1168" y="16054"/>
                  <a:pt x="1168" y="10800"/>
                </a:cubicBezTo>
                <a:cubicBezTo>
                  <a:pt x="1168" y="5546"/>
                  <a:pt x="5400" y="1168"/>
                  <a:pt x="10800" y="1168"/>
                </a:cubicBezTo>
                <a:cubicBezTo>
                  <a:pt x="16054" y="1168"/>
                  <a:pt x="20432" y="5546"/>
                  <a:pt x="20432" y="10800"/>
                </a:cubicBezTo>
                <a:cubicBezTo>
                  <a:pt x="20432" y="16054"/>
                  <a:pt x="16054" y="20432"/>
                  <a:pt x="10800" y="20432"/>
                </a:cubicBezTo>
                <a:close/>
              </a:path>
            </a:pathLst>
          </a:custGeom>
          <a:solidFill>
            <a:srgbClr val="E7E6E6"/>
          </a:solidFill>
          <a:ln w="12700">
            <a:miter lim="400000"/>
          </a:ln>
        </p:spPr>
        <p:txBody>
          <a:bodyPr lIns="45719" rIns="45719"/>
          <a:lstStyle/>
          <a:p/>
        </p:txBody>
      </p:sp>
      <p:sp>
        <p:nvSpPr>
          <p:cNvPr id="569" name="Freeform 85"/>
          <p:cNvSpPr/>
          <p:nvPr/>
        </p:nvSpPr>
        <p:spPr>
          <a:xfrm>
            <a:off x="4348347" y="4337700"/>
            <a:ext cx="311825" cy="435311"/>
          </a:xfrm>
          <a:custGeom>
            <a:avLst/>
            <a:gdLst/>
            <a:ahLst/>
            <a:cxnLst>
              <a:cxn ang="0">
                <a:pos x="wd2" y="hd2"/>
              </a:cxn>
              <a:cxn ang="5400000">
                <a:pos x="wd2" y="hd2"/>
              </a:cxn>
              <a:cxn ang="10800000">
                <a:pos x="wd2" y="hd2"/>
              </a:cxn>
              <a:cxn ang="16200000">
                <a:pos x="wd2" y="hd2"/>
              </a:cxn>
            </a:cxnLst>
            <a:rect l="0" t="0" r="r" b="b"/>
            <a:pathLst>
              <a:path w="21241" h="21270" extrusionOk="0">
                <a:moveTo>
                  <a:pt x="12466" y="8841"/>
                </a:moveTo>
                <a:cubicBezTo>
                  <a:pt x="12466" y="9444"/>
                  <a:pt x="12128" y="9927"/>
                  <a:pt x="11622" y="10410"/>
                </a:cubicBezTo>
                <a:cubicBezTo>
                  <a:pt x="13816" y="11616"/>
                  <a:pt x="13816" y="11616"/>
                  <a:pt x="13816" y="11616"/>
                </a:cubicBezTo>
                <a:cubicBezTo>
                  <a:pt x="13816" y="11737"/>
                  <a:pt x="13816" y="11737"/>
                  <a:pt x="13816" y="11737"/>
                </a:cubicBezTo>
                <a:cubicBezTo>
                  <a:pt x="13985" y="11858"/>
                  <a:pt x="14660" y="11496"/>
                  <a:pt x="15503" y="11013"/>
                </a:cubicBezTo>
                <a:cubicBezTo>
                  <a:pt x="16178" y="10530"/>
                  <a:pt x="16685" y="9927"/>
                  <a:pt x="16516" y="9806"/>
                </a:cubicBezTo>
                <a:cubicBezTo>
                  <a:pt x="16516" y="9806"/>
                  <a:pt x="16516" y="9806"/>
                  <a:pt x="16347" y="9806"/>
                </a:cubicBezTo>
                <a:cubicBezTo>
                  <a:pt x="12803" y="6669"/>
                  <a:pt x="12803" y="6669"/>
                  <a:pt x="12803" y="6669"/>
                </a:cubicBezTo>
                <a:cubicBezTo>
                  <a:pt x="12635" y="7031"/>
                  <a:pt x="12297" y="7272"/>
                  <a:pt x="11960" y="7634"/>
                </a:cubicBezTo>
                <a:cubicBezTo>
                  <a:pt x="12297" y="7996"/>
                  <a:pt x="12466" y="8358"/>
                  <a:pt x="12466" y="8841"/>
                </a:cubicBezTo>
                <a:close/>
                <a:moveTo>
                  <a:pt x="9429" y="6548"/>
                </a:moveTo>
                <a:cubicBezTo>
                  <a:pt x="10104" y="6548"/>
                  <a:pt x="10778" y="6790"/>
                  <a:pt x="11285" y="7031"/>
                </a:cubicBezTo>
                <a:cubicBezTo>
                  <a:pt x="11960" y="6428"/>
                  <a:pt x="12297" y="5945"/>
                  <a:pt x="12128" y="5824"/>
                </a:cubicBezTo>
                <a:cubicBezTo>
                  <a:pt x="12128" y="5824"/>
                  <a:pt x="12128" y="5824"/>
                  <a:pt x="12128" y="5824"/>
                </a:cubicBezTo>
                <a:cubicBezTo>
                  <a:pt x="7741" y="2083"/>
                  <a:pt x="7741" y="2083"/>
                  <a:pt x="7741" y="2083"/>
                </a:cubicBezTo>
                <a:cubicBezTo>
                  <a:pt x="7404" y="2687"/>
                  <a:pt x="6729" y="3411"/>
                  <a:pt x="5716" y="4014"/>
                </a:cubicBezTo>
                <a:cubicBezTo>
                  <a:pt x="4872" y="4738"/>
                  <a:pt x="3860" y="5221"/>
                  <a:pt x="3016" y="5462"/>
                </a:cubicBezTo>
                <a:cubicBezTo>
                  <a:pt x="6729" y="7634"/>
                  <a:pt x="6729" y="7634"/>
                  <a:pt x="6729" y="7634"/>
                </a:cubicBezTo>
                <a:cubicBezTo>
                  <a:pt x="7235" y="7031"/>
                  <a:pt x="8247" y="6548"/>
                  <a:pt x="9429" y="6548"/>
                </a:cubicBezTo>
                <a:close/>
                <a:moveTo>
                  <a:pt x="6897" y="756"/>
                </a:moveTo>
                <a:cubicBezTo>
                  <a:pt x="6054" y="153"/>
                  <a:pt x="6054" y="153"/>
                  <a:pt x="6054" y="153"/>
                </a:cubicBezTo>
                <a:cubicBezTo>
                  <a:pt x="5379" y="-330"/>
                  <a:pt x="3691" y="394"/>
                  <a:pt x="2004" y="1480"/>
                </a:cubicBezTo>
                <a:cubicBezTo>
                  <a:pt x="485" y="2687"/>
                  <a:pt x="-359" y="3893"/>
                  <a:pt x="147" y="4255"/>
                </a:cubicBezTo>
                <a:cubicBezTo>
                  <a:pt x="1160" y="4979"/>
                  <a:pt x="1160" y="4979"/>
                  <a:pt x="1160" y="4979"/>
                </a:cubicBezTo>
                <a:cubicBezTo>
                  <a:pt x="1666" y="5342"/>
                  <a:pt x="3354" y="4738"/>
                  <a:pt x="5041" y="3652"/>
                </a:cubicBezTo>
                <a:cubicBezTo>
                  <a:pt x="6729" y="2445"/>
                  <a:pt x="7572" y="1239"/>
                  <a:pt x="6897" y="756"/>
                </a:cubicBezTo>
                <a:close/>
                <a:moveTo>
                  <a:pt x="7910" y="10892"/>
                </a:moveTo>
                <a:cubicBezTo>
                  <a:pt x="7910" y="12340"/>
                  <a:pt x="7910" y="12340"/>
                  <a:pt x="7910" y="12340"/>
                </a:cubicBezTo>
                <a:cubicBezTo>
                  <a:pt x="10778" y="12340"/>
                  <a:pt x="10778" y="12340"/>
                  <a:pt x="10778" y="12340"/>
                </a:cubicBezTo>
                <a:cubicBezTo>
                  <a:pt x="10778" y="10892"/>
                  <a:pt x="10778" y="10892"/>
                  <a:pt x="10778" y="10892"/>
                </a:cubicBezTo>
                <a:cubicBezTo>
                  <a:pt x="10272" y="11013"/>
                  <a:pt x="9935" y="11134"/>
                  <a:pt x="9429" y="11134"/>
                </a:cubicBezTo>
                <a:cubicBezTo>
                  <a:pt x="8922" y="11134"/>
                  <a:pt x="8416" y="11013"/>
                  <a:pt x="7910" y="10892"/>
                </a:cubicBezTo>
                <a:close/>
                <a:moveTo>
                  <a:pt x="11453" y="8841"/>
                </a:moveTo>
                <a:cubicBezTo>
                  <a:pt x="11453" y="7996"/>
                  <a:pt x="10441" y="7393"/>
                  <a:pt x="9429" y="7393"/>
                </a:cubicBezTo>
                <a:cubicBezTo>
                  <a:pt x="8247" y="7393"/>
                  <a:pt x="7235" y="7996"/>
                  <a:pt x="7235" y="8841"/>
                </a:cubicBezTo>
                <a:cubicBezTo>
                  <a:pt x="7235" y="9686"/>
                  <a:pt x="8247" y="10289"/>
                  <a:pt x="9429" y="10289"/>
                </a:cubicBezTo>
                <a:cubicBezTo>
                  <a:pt x="10441" y="10289"/>
                  <a:pt x="11453" y="9686"/>
                  <a:pt x="11453" y="8841"/>
                </a:cubicBezTo>
                <a:close/>
                <a:moveTo>
                  <a:pt x="10104" y="13306"/>
                </a:moveTo>
                <a:cubicBezTo>
                  <a:pt x="8585" y="13306"/>
                  <a:pt x="8585" y="13306"/>
                  <a:pt x="8585" y="13306"/>
                </a:cubicBezTo>
                <a:cubicBezTo>
                  <a:pt x="8585" y="15236"/>
                  <a:pt x="8585" y="15236"/>
                  <a:pt x="8585" y="15236"/>
                </a:cubicBezTo>
                <a:cubicBezTo>
                  <a:pt x="3860" y="20305"/>
                  <a:pt x="3860" y="20305"/>
                  <a:pt x="3860" y="20305"/>
                </a:cubicBezTo>
                <a:cubicBezTo>
                  <a:pt x="5210" y="20787"/>
                  <a:pt x="5210" y="20787"/>
                  <a:pt x="5210" y="20787"/>
                </a:cubicBezTo>
                <a:cubicBezTo>
                  <a:pt x="8585" y="17047"/>
                  <a:pt x="8585" y="17047"/>
                  <a:pt x="8585" y="17047"/>
                </a:cubicBezTo>
                <a:cubicBezTo>
                  <a:pt x="8585" y="21270"/>
                  <a:pt x="8585" y="21270"/>
                  <a:pt x="8585" y="21270"/>
                </a:cubicBezTo>
                <a:cubicBezTo>
                  <a:pt x="10104" y="21270"/>
                  <a:pt x="10104" y="21270"/>
                  <a:pt x="10104" y="21270"/>
                </a:cubicBezTo>
                <a:cubicBezTo>
                  <a:pt x="10104" y="17047"/>
                  <a:pt x="10104" y="17047"/>
                  <a:pt x="10104" y="17047"/>
                </a:cubicBezTo>
                <a:cubicBezTo>
                  <a:pt x="13478" y="20787"/>
                  <a:pt x="13478" y="20787"/>
                  <a:pt x="13478" y="20787"/>
                </a:cubicBezTo>
                <a:cubicBezTo>
                  <a:pt x="14828" y="20305"/>
                  <a:pt x="14828" y="20305"/>
                  <a:pt x="14828" y="20305"/>
                </a:cubicBezTo>
                <a:cubicBezTo>
                  <a:pt x="10104" y="15236"/>
                  <a:pt x="10104" y="15236"/>
                  <a:pt x="10104" y="15236"/>
                </a:cubicBezTo>
                <a:lnTo>
                  <a:pt x="10104" y="13306"/>
                </a:lnTo>
                <a:close/>
                <a:moveTo>
                  <a:pt x="21072" y="14150"/>
                </a:moveTo>
                <a:cubicBezTo>
                  <a:pt x="16853" y="10772"/>
                  <a:pt x="16853" y="10772"/>
                  <a:pt x="16853" y="10772"/>
                </a:cubicBezTo>
                <a:cubicBezTo>
                  <a:pt x="16853" y="11013"/>
                  <a:pt x="16516" y="11254"/>
                  <a:pt x="16178" y="11496"/>
                </a:cubicBezTo>
                <a:cubicBezTo>
                  <a:pt x="15841" y="11737"/>
                  <a:pt x="15503" y="11978"/>
                  <a:pt x="15166" y="11978"/>
                </a:cubicBezTo>
                <a:cubicBezTo>
                  <a:pt x="19891" y="14995"/>
                  <a:pt x="19891" y="14995"/>
                  <a:pt x="19891" y="14995"/>
                </a:cubicBezTo>
                <a:cubicBezTo>
                  <a:pt x="19891" y="15116"/>
                  <a:pt x="19891" y="15116"/>
                  <a:pt x="19891" y="15116"/>
                </a:cubicBezTo>
                <a:cubicBezTo>
                  <a:pt x="19891" y="15116"/>
                  <a:pt x="20228" y="14995"/>
                  <a:pt x="20735" y="14754"/>
                </a:cubicBezTo>
                <a:cubicBezTo>
                  <a:pt x="21072" y="14392"/>
                  <a:pt x="21241" y="14150"/>
                  <a:pt x="21241" y="14150"/>
                </a:cubicBezTo>
                <a:cubicBezTo>
                  <a:pt x="21241" y="14150"/>
                  <a:pt x="21072" y="14150"/>
                  <a:pt x="21072" y="14150"/>
                </a:cubicBezTo>
                <a:close/>
              </a:path>
            </a:pathLst>
          </a:custGeom>
          <a:solidFill>
            <a:srgbClr val="E7E6E6"/>
          </a:solidFill>
          <a:ln w="12700">
            <a:miter lim="400000"/>
          </a:ln>
        </p:spPr>
        <p:txBody>
          <a:bodyPr lIns="45719" rIns="45719"/>
          <a:lstStyle/>
          <a:p/>
        </p:txBody>
      </p:sp>
      <p:sp>
        <p:nvSpPr>
          <p:cNvPr id="570" name="Freeform 18"/>
          <p:cNvSpPr/>
          <p:nvPr/>
        </p:nvSpPr>
        <p:spPr>
          <a:xfrm>
            <a:off x="8098191" y="2754955"/>
            <a:ext cx="420884" cy="350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6" y="0"/>
                  <a:pt x="0" y="3512"/>
                  <a:pt x="0" y="7902"/>
                </a:cubicBezTo>
                <a:cubicBezTo>
                  <a:pt x="0" y="10537"/>
                  <a:pt x="1751" y="12820"/>
                  <a:pt x="4378" y="14224"/>
                </a:cubicBezTo>
                <a:cubicBezTo>
                  <a:pt x="2919" y="21600"/>
                  <a:pt x="2919" y="21600"/>
                  <a:pt x="2919" y="21600"/>
                </a:cubicBezTo>
                <a:cubicBezTo>
                  <a:pt x="8027" y="15629"/>
                  <a:pt x="8027" y="15629"/>
                  <a:pt x="8027" y="15629"/>
                </a:cubicBezTo>
                <a:cubicBezTo>
                  <a:pt x="8903" y="15805"/>
                  <a:pt x="9924" y="15805"/>
                  <a:pt x="10800" y="15805"/>
                </a:cubicBezTo>
                <a:cubicBezTo>
                  <a:pt x="16784" y="15805"/>
                  <a:pt x="21600" y="12293"/>
                  <a:pt x="21600" y="7902"/>
                </a:cubicBezTo>
                <a:cubicBezTo>
                  <a:pt x="21600" y="3512"/>
                  <a:pt x="16784" y="0"/>
                  <a:pt x="10800" y="0"/>
                </a:cubicBezTo>
                <a:close/>
              </a:path>
            </a:pathLst>
          </a:custGeom>
          <a:solidFill>
            <a:srgbClr val="E7E6E6"/>
          </a:solidFill>
          <a:ln w="12700">
            <a:miter lim="400000"/>
          </a:ln>
        </p:spPr>
        <p:txBody>
          <a:bodyPr lIns="45719" rIns="45719"/>
          <a:lstStyle/>
          <a:p/>
        </p:txBody>
      </p:sp>
      <p:sp>
        <p:nvSpPr>
          <p:cNvPr id="571" name="Freeform 142"/>
          <p:cNvSpPr/>
          <p:nvPr/>
        </p:nvSpPr>
        <p:spPr>
          <a:xfrm>
            <a:off x="7519527" y="1966279"/>
            <a:ext cx="502883" cy="302960"/>
          </a:xfrm>
          <a:custGeom>
            <a:avLst/>
            <a:gdLst/>
            <a:ahLst/>
            <a:cxnLst>
              <a:cxn ang="0">
                <a:pos x="wd2" y="hd2"/>
              </a:cxn>
              <a:cxn ang="5400000">
                <a:pos x="wd2" y="hd2"/>
              </a:cxn>
              <a:cxn ang="10800000">
                <a:pos x="wd2" y="hd2"/>
              </a:cxn>
              <a:cxn ang="16200000">
                <a:pos x="wd2" y="hd2"/>
              </a:cxn>
            </a:cxnLst>
            <a:rect l="0" t="0" r="r" b="b"/>
            <a:pathLst>
              <a:path w="21600" h="21430" extrusionOk="0">
                <a:moveTo>
                  <a:pt x="17053" y="13436"/>
                </a:moveTo>
                <a:cubicBezTo>
                  <a:pt x="17259" y="13266"/>
                  <a:pt x="17259" y="13096"/>
                  <a:pt x="17363" y="12926"/>
                </a:cubicBezTo>
                <a:cubicBezTo>
                  <a:pt x="17776" y="14457"/>
                  <a:pt x="17776" y="14457"/>
                  <a:pt x="17776" y="14457"/>
                </a:cubicBezTo>
                <a:cubicBezTo>
                  <a:pt x="21600" y="11565"/>
                  <a:pt x="21600" y="11565"/>
                  <a:pt x="21600" y="11565"/>
                </a:cubicBezTo>
                <a:cubicBezTo>
                  <a:pt x="18500" y="0"/>
                  <a:pt x="18500" y="0"/>
                  <a:pt x="18500" y="0"/>
                </a:cubicBezTo>
                <a:cubicBezTo>
                  <a:pt x="14676" y="2891"/>
                  <a:pt x="14676" y="2891"/>
                  <a:pt x="14676" y="2891"/>
                </a:cubicBezTo>
                <a:cubicBezTo>
                  <a:pt x="14882" y="3742"/>
                  <a:pt x="14882" y="3742"/>
                  <a:pt x="14882" y="3742"/>
                </a:cubicBezTo>
                <a:cubicBezTo>
                  <a:pt x="14262" y="3402"/>
                  <a:pt x="14262" y="3402"/>
                  <a:pt x="14262" y="3402"/>
                </a:cubicBezTo>
                <a:cubicBezTo>
                  <a:pt x="14262" y="3402"/>
                  <a:pt x="14262" y="3402"/>
                  <a:pt x="14262" y="3402"/>
                </a:cubicBezTo>
                <a:cubicBezTo>
                  <a:pt x="14262" y="3402"/>
                  <a:pt x="14262" y="3402"/>
                  <a:pt x="14262" y="3402"/>
                </a:cubicBezTo>
                <a:cubicBezTo>
                  <a:pt x="13849" y="3231"/>
                  <a:pt x="13849" y="3231"/>
                  <a:pt x="13849" y="3231"/>
                </a:cubicBezTo>
                <a:cubicBezTo>
                  <a:pt x="13745" y="3231"/>
                  <a:pt x="13642" y="3231"/>
                  <a:pt x="13539" y="3231"/>
                </a:cubicBezTo>
                <a:cubicBezTo>
                  <a:pt x="12505" y="2891"/>
                  <a:pt x="10748" y="2721"/>
                  <a:pt x="9611" y="3912"/>
                </a:cubicBezTo>
                <a:cubicBezTo>
                  <a:pt x="9405" y="4082"/>
                  <a:pt x="9301" y="4252"/>
                  <a:pt x="9198" y="4422"/>
                </a:cubicBezTo>
                <a:cubicBezTo>
                  <a:pt x="8888" y="3912"/>
                  <a:pt x="8475" y="3742"/>
                  <a:pt x="8165" y="3912"/>
                </a:cubicBezTo>
                <a:cubicBezTo>
                  <a:pt x="6614" y="4592"/>
                  <a:pt x="6614" y="4592"/>
                  <a:pt x="6614" y="4592"/>
                </a:cubicBezTo>
                <a:cubicBezTo>
                  <a:pt x="6511" y="4422"/>
                  <a:pt x="6511" y="4422"/>
                  <a:pt x="6511" y="4422"/>
                </a:cubicBezTo>
                <a:cubicBezTo>
                  <a:pt x="6924" y="2891"/>
                  <a:pt x="6924" y="2891"/>
                  <a:pt x="6924" y="2891"/>
                </a:cubicBezTo>
                <a:cubicBezTo>
                  <a:pt x="3204" y="0"/>
                  <a:pt x="3204" y="0"/>
                  <a:pt x="3204" y="0"/>
                </a:cubicBezTo>
                <a:cubicBezTo>
                  <a:pt x="0" y="11565"/>
                  <a:pt x="0" y="11565"/>
                  <a:pt x="0" y="11565"/>
                </a:cubicBezTo>
                <a:cubicBezTo>
                  <a:pt x="3824" y="14457"/>
                  <a:pt x="3824" y="14457"/>
                  <a:pt x="3824" y="14457"/>
                </a:cubicBezTo>
                <a:cubicBezTo>
                  <a:pt x="4237" y="12926"/>
                  <a:pt x="4237" y="12926"/>
                  <a:pt x="4237" y="12926"/>
                </a:cubicBezTo>
                <a:cubicBezTo>
                  <a:pt x="4444" y="13266"/>
                  <a:pt x="4651" y="13776"/>
                  <a:pt x="4857" y="14117"/>
                </a:cubicBezTo>
                <a:cubicBezTo>
                  <a:pt x="4754" y="14457"/>
                  <a:pt x="4651" y="14967"/>
                  <a:pt x="4651" y="15477"/>
                </a:cubicBezTo>
                <a:cubicBezTo>
                  <a:pt x="4754" y="16328"/>
                  <a:pt x="5271" y="17008"/>
                  <a:pt x="5788" y="17008"/>
                </a:cubicBezTo>
                <a:cubicBezTo>
                  <a:pt x="5788" y="17008"/>
                  <a:pt x="5891" y="17008"/>
                  <a:pt x="5891" y="17008"/>
                </a:cubicBezTo>
                <a:cubicBezTo>
                  <a:pt x="5994" y="17008"/>
                  <a:pt x="6098" y="16838"/>
                  <a:pt x="6201" y="16838"/>
                </a:cubicBezTo>
                <a:cubicBezTo>
                  <a:pt x="6201" y="17008"/>
                  <a:pt x="6201" y="17008"/>
                  <a:pt x="6201" y="17178"/>
                </a:cubicBezTo>
                <a:cubicBezTo>
                  <a:pt x="6304" y="18028"/>
                  <a:pt x="6718" y="18709"/>
                  <a:pt x="7234" y="18709"/>
                </a:cubicBezTo>
                <a:cubicBezTo>
                  <a:pt x="7338" y="18709"/>
                  <a:pt x="7338" y="18709"/>
                  <a:pt x="7441" y="18709"/>
                </a:cubicBezTo>
                <a:cubicBezTo>
                  <a:pt x="7544" y="18709"/>
                  <a:pt x="7648" y="18709"/>
                  <a:pt x="7648" y="18539"/>
                </a:cubicBezTo>
                <a:cubicBezTo>
                  <a:pt x="7648" y="18709"/>
                  <a:pt x="7648" y="18879"/>
                  <a:pt x="7751" y="19049"/>
                </a:cubicBezTo>
                <a:cubicBezTo>
                  <a:pt x="7751" y="19899"/>
                  <a:pt x="8268" y="20580"/>
                  <a:pt x="8785" y="20580"/>
                </a:cubicBezTo>
                <a:cubicBezTo>
                  <a:pt x="8785" y="20580"/>
                  <a:pt x="8888" y="20580"/>
                  <a:pt x="8888" y="20409"/>
                </a:cubicBezTo>
                <a:cubicBezTo>
                  <a:pt x="9301" y="20409"/>
                  <a:pt x="9508" y="20069"/>
                  <a:pt x="9715" y="19729"/>
                </a:cubicBezTo>
                <a:cubicBezTo>
                  <a:pt x="11265" y="21260"/>
                  <a:pt x="11265" y="21260"/>
                  <a:pt x="11265" y="21260"/>
                </a:cubicBezTo>
                <a:cubicBezTo>
                  <a:pt x="11575" y="21600"/>
                  <a:pt x="12092" y="21430"/>
                  <a:pt x="12299" y="20750"/>
                </a:cubicBezTo>
                <a:cubicBezTo>
                  <a:pt x="12505" y="20069"/>
                  <a:pt x="12402" y="19389"/>
                  <a:pt x="11989" y="19049"/>
                </a:cubicBezTo>
                <a:cubicBezTo>
                  <a:pt x="11989" y="18879"/>
                  <a:pt x="11989" y="18879"/>
                  <a:pt x="11989" y="18879"/>
                </a:cubicBezTo>
                <a:cubicBezTo>
                  <a:pt x="12092" y="18879"/>
                  <a:pt x="12195" y="18879"/>
                  <a:pt x="12299" y="18709"/>
                </a:cubicBezTo>
                <a:cubicBezTo>
                  <a:pt x="13022" y="19559"/>
                  <a:pt x="13022" y="19559"/>
                  <a:pt x="13022" y="19559"/>
                </a:cubicBezTo>
                <a:cubicBezTo>
                  <a:pt x="13229" y="19729"/>
                  <a:pt x="13332" y="19729"/>
                  <a:pt x="13435" y="19729"/>
                </a:cubicBezTo>
                <a:cubicBezTo>
                  <a:pt x="13745" y="19729"/>
                  <a:pt x="13952" y="19559"/>
                  <a:pt x="14159" y="19049"/>
                </a:cubicBezTo>
                <a:cubicBezTo>
                  <a:pt x="14262" y="18879"/>
                  <a:pt x="14262" y="18539"/>
                  <a:pt x="14262" y="18198"/>
                </a:cubicBezTo>
                <a:cubicBezTo>
                  <a:pt x="14159" y="17858"/>
                  <a:pt x="14056" y="17518"/>
                  <a:pt x="13849" y="17348"/>
                </a:cubicBezTo>
                <a:cubicBezTo>
                  <a:pt x="13642" y="17178"/>
                  <a:pt x="13642" y="17178"/>
                  <a:pt x="13642" y="17178"/>
                </a:cubicBezTo>
                <a:cubicBezTo>
                  <a:pt x="13745" y="17178"/>
                  <a:pt x="13849" y="17008"/>
                  <a:pt x="13849" y="17008"/>
                </a:cubicBezTo>
                <a:cubicBezTo>
                  <a:pt x="14572" y="17688"/>
                  <a:pt x="14572" y="17688"/>
                  <a:pt x="14572" y="17688"/>
                </a:cubicBezTo>
                <a:cubicBezTo>
                  <a:pt x="14676" y="17688"/>
                  <a:pt x="14779" y="17858"/>
                  <a:pt x="14986" y="17858"/>
                </a:cubicBezTo>
                <a:cubicBezTo>
                  <a:pt x="15192" y="17858"/>
                  <a:pt x="15502" y="17518"/>
                  <a:pt x="15606" y="17178"/>
                </a:cubicBezTo>
                <a:cubicBezTo>
                  <a:pt x="15812" y="16668"/>
                  <a:pt x="15709" y="15817"/>
                  <a:pt x="15399" y="15477"/>
                </a:cubicBezTo>
                <a:cubicBezTo>
                  <a:pt x="15606" y="15307"/>
                  <a:pt x="15606" y="15307"/>
                  <a:pt x="15606" y="15307"/>
                </a:cubicBezTo>
                <a:cubicBezTo>
                  <a:pt x="15916" y="15647"/>
                  <a:pt x="15916" y="15647"/>
                  <a:pt x="15916" y="15647"/>
                </a:cubicBezTo>
                <a:cubicBezTo>
                  <a:pt x="16019" y="15647"/>
                  <a:pt x="16226" y="15817"/>
                  <a:pt x="16329" y="15817"/>
                </a:cubicBezTo>
                <a:cubicBezTo>
                  <a:pt x="16639" y="15817"/>
                  <a:pt x="16846" y="15477"/>
                  <a:pt x="16949" y="15137"/>
                </a:cubicBezTo>
                <a:cubicBezTo>
                  <a:pt x="17156" y="14627"/>
                  <a:pt x="17156" y="14117"/>
                  <a:pt x="16949" y="13606"/>
                </a:cubicBezTo>
                <a:cubicBezTo>
                  <a:pt x="16949" y="13606"/>
                  <a:pt x="17053" y="13606"/>
                  <a:pt x="17053" y="13436"/>
                </a:cubicBezTo>
                <a:close/>
                <a:moveTo>
                  <a:pt x="3514" y="12926"/>
                </a:moveTo>
                <a:cubicBezTo>
                  <a:pt x="930" y="11055"/>
                  <a:pt x="930" y="11055"/>
                  <a:pt x="930" y="11055"/>
                </a:cubicBezTo>
                <a:cubicBezTo>
                  <a:pt x="3514" y="1531"/>
                  <a:pt x="3514" y="1531"/>
                  <a:pt x="3514" y="1531"/>
                </a:cubicBezTo>
                <a:cubicBezTo>
                  <a:pt x="6098" y="3402"/>
                  <a:pt x="6098" y="3402"/>
                  <a:pt x="6098" y="3402"/>
                </a:cubicBezTo>
                <a:lnTo>
                  <a:pt x="3514" y="12926"/>
                </a:lnTo>
                <a:close/>
                <a:moveTo>
                  <a:pt x="18086" y="1531"/>
                </a:moveTo>
                <a:cubicBezTo>
                  <a:pt x="20670" y="11055"/>
                  <a:pt x="20670" y="11055"/>
                  <a:pt x="20670" y="11055"/>
                </a:cubicBezTo>
                <a:cubicBezTo>
                  <a:pt x="18189" y="12926"/>
                  <a:pt x="18189" y="12926"/>
                  <a:pt x="18189" y="12926"/>
                </a:cubicBezTo>
                <a:cubicBezTo>
                  <a:pt x="15606" y="3402"/>
                  <a:pt x="15606" y="3402"/>
                  <a:pt x="15606" y="3402"/>
                </a:cubicBezTo>
                <a:lnTo>
                  <a:pt x="18086" y="1531"/>
                </a:lnTo>
                <a:close/>
                <a:moveTo>
                  <a:pt x="10128" y="4762"/>
                </a:moveTo>
                <a:cubicBezTo>
                  <a:pt x="10232" y="4592"/>
                  <a:pt x="10232" y="4592"/>
                  <a:pt x="10335" y="4592"/>
                </a:cubicBezTo>
                <a:cubicBezTo>
                  <a:pt x="10438" y="4422"/>
                  <a:pt x="10542" y="4422"/>
                  <a:pt x="10645" y="4422"/>
                </a:cubicBezTo>
                <a:cubicBezTo>
                  <a:pt x="10645" y="4422"/>
                  <a:pt x="10748" y="4422"/>
                  <a:pt x="10852" y="4252"/>
                </a:cubicBezTo>
                <a:cubicBezTo>
                  <a:pt x="10955" y="4252"/>
                  <a:pt x="11058" y="4252"/>
                  <a:pt x="11162" y="4252"/>
                </a:cubicBezTo>
                <a:cubicBezTo>
                  <a:pt x="11162" y="4252"/>
                  <a:pt x="11265" y="4252"/>
                  <a:pt x="11368" y="4252"/>
                </a:cubicBezTo>
                <a:cubicBezTo>
                  <a:pt x="11472" y="4082"/>
                  <a:pt x="11678" y="4082"/>
                  <a:pt x="11782" y="4082"/>
                </a:cubicBezTo>
                <a:cubicBezTo>
                  <a:pt x="11782" y="4082"/>
                  <a:pt x="11782" y="4082"/>
                  <a:pt x="11885" y="4082"/>
                </a:cubicBezTo>
                <a:cubicBezTo>
                  <a:pt x="11885" y="4082"/>
                  <a:pt x="11885" y="4082"/>
                  <a:pt x="11885" y="4082"/>
                </a:cubicBezTo>
                <a:cubicBezTo>
                  <a:pt x="12505" y="4082"/>
                  <a:pt x="13022" y="4252"/>
                  <a:pt x="13435" y="4422"/>
                </a:cubicBezTo>
                <a:cubicBezTo>
                  <a:pt x="13435" y="4422"/>
                  <a:pt x="13435" y="4422"/>
                  <a:pt x="13435" y="4422"/>
                </a:cubicBezTo>
                <a:cubicBezTo>
                  <a:pt x="13745" y="4422"/>
                  <a:pt x="13952" y="4592"/>
                  <a:pt x="14056" y="4592"/>
                </a:cubicBezTo>
                <a:cubicBezTo>
                  <a:pt x="15192" y="5102"/>
                  <a:pt x="15192" y="5102"/>
                  <a:pt x="15192" y="5102"/>
                </a:cubicBezTo>
                <a:cubicBezTo>
                  <a:pt x="15296" y="4932"/>
                  <a:pt x="15296" y="4932"/>
                  <a:pt x="15296" y="4932"/>
                </a:cubicBezTo>
                <a:cubicBezTo>
                  <a:pt x="17053" y="11565"/>
                  <a:pt x="17053" y="11565"/>
                  <a:pt x="17053" y="11565"/>
                </a:cubicBezTo>
                <a:cubicBezTo>
                  <a:pt x="16949" y="11906"/>
                  <a:pt x="16743" y="12246"/>
                  <a:pt x="16639" y="12586"/>
                </a:cubicBezTo>
                <a:cubicBezTo>
                  <a:pt x="16536" y="12756"/>
                  <a:pt x="16536" y="12756"/>
                  <a:pt x="16536" y="12756"/>
                </a:cubicBezTo>
                <a:cubicBezTo>
                  <a:pt x="16536" y="12756"/>
                  <a:pt x="16433" y="12926"/>
                  <a:pt x="16329" y="12926"/>
                </a:cubicBezTo>
                <a:cubicBezTo>
                  <a:pt x="11782" y="8334"/>
                  <a:pt x="11782" y="8334"/>
                  <a:pt x="11782" y="8334"/>
                </a:cubicBezTo>
                <a:cubicBezTo>
                  <a:pt x="11678" y="8334"/>
                  <a:pt x="11575" y="8164"/>
                  <a:pt x="11472" y="8164"/>
                </a:cubicBezTo>
                <a:cubicBezTo>
                  <a:pt x="11368" y="7994"/>
                  <a:pt x="11265" y="7994"/>
                  <a:pt x="11162" y="7994"/>
                </a:cubicBezTo>
                <a:cubicBezTo>
                  <a:pt x="11162" y="7994"/>
                  <a:pt x="11162" y="7994"/>
                  <a:pt x="11162" y="7994"/>
                </a:cubicBezTo>
                <a:cubicBezTo>
                  <a:pt x="11162" y="7994"/>
                  <a:pt x="11162" y="7994"/>
                  <a:pt x="11058" y="7994"/>
                </a:cubicBezTo>
                <a:cubicBezTo>
                  <a:pt x="11058" y="7994"/>
                  <a:pt x="11058" y="7994"/>
                  <a:pt x="10955" y="7994"/>
                </a:cubicBezTo>
                <a:cubicBezTo>
                  <a:pt x="10955" y="7824"/>
                  <a:pt x="10852" y="7824"/>
                  <a:pt x="10748" y="7824"/>
                </a:cubicBezTo>
                <a:cubicBezTo>
                  <a:pt x="10748" y="7824"/>
                  <a:pt x="10645" y="7824"/>
                  <a:pt x="10645" y="7824"/>
                </a:cubicBezTo>
                <a:cubicBezTo>
                  <a:pt x="10542" y="7824"/>
                  <a:pt x="10542" y="7824"/>
                  <a:pt x="10438" y="7824"/>
                </a:cubicBezTo>
                <a:cubicBezTo>
                  <a:pt x="10438" y="7824"/>
                  <a:pt x="10335" y="7824"/>
                  <a:pt x="10335" y="7824"/>
                </a:cubicBezTo>
                <a:cubicBezTo>
                  <a:pt x="10128" y="7824"/>
                  <a:pt x="10025" y="7994"/>
                  <a:pt x="9818" y="7994"/>
                </a:cubicBezTo>
                <a:cubicBezTo>
                  <a:pt x="9818" y="7994"/>
                  <a:pt x="9818" y="7994"/>
                  <a:pt x="9818" y="7994"/>
                </a:cubicBezTo>
                <a:cubicBezTo>
                  <a:pt x="9715" y="8164"/>
                  <a:pt x="9715" y="8164"/>
                  <a:pt x="9611" y="8164"/>
                </a:cubicBezTo>
                <a:cubicBezTo>
                  <a:pt x="9611" y="8164"/>
                  <a:pt x="9611" y="8164"/>
                  <a:pt x="9611" y="8164"/>
                </a:cubicBezTo>
                <a:cubicBezTo>
                  <a:pt x="9508" y="8164"/>
                  <a:pt x="9508" y="8334"/>
                  <a:pt x="9405" y="8334"/>
                </a:cubicBezTo>
                <a:cubicBezTo>
                  <a:pt x="9301" y="8334"/>
                  <a:pt x="9301" y="8504"/>
                  <a:pt x="9198" y="8504"/>
                </a:cubicBezTo>
                <a:cubicBezTo>
                  <a:pt x="8475" y="9014"/>
                  <a:pt x="7855" y="9014"/>
                  <a:pt x="7441" y="8844"/>
                </a:cubicBezTo>
                <a:cubicBezTo>
                  <a:pt x="7338" y="8844"/>
                  <a:pt x="7338" y="8674"/>
                  <a:pt x="7234" y="8674"/>
                </a:cubicBezTo>
                <a:cubicBezTo>
                  <a:pt x="7234" y="8674"/>
                  <a:pt x="7234" y="8504"/>
                  <a:pt x="7234" y="8504"/>
                </a:cubicBezTo>
                <a:cubicBezTo>
                  <a:pt x="7234" y="8504"/>
                  <a:pt x="7131" y="8504"/>
                  <a:pt x="7131" y="8504"/>
                </a:cubicBezTo>
                <a:cubicBezTo>
                  <a:pt x="7131" y="8334"/>
                  <a:pt x="7131" y="8334"/>
                  <a:pt x="7131" y="8334"/>
                </a:cubicBezTo>
                <a:cubicBezTo>
                  <a:pt x="7028" y="8164"/>
                  <a:pt x="6821" y="6803"/>
                  <a:pt x="7234" y="6803"/>
                </a:cubicBezTo>
                <a:cubicBezTo>
                  <a:pt x="7441" y="6633"/>
                  <a:pt x="8681" y="6123"/>
                  <a:pt x="9715" y="5102"/>
                </a:cubicBezTo>
                <a:cubicBezTo>
                  <a:pt x="9818" y="4932"/>
                  <a:pt x="9922" y="4762"/>
                  <a:pt x="10128" y="4762"/>
                </a:cubicBezTo>
                <a:close/>
                <a:moveTo>
                  <a:pt x="5891" y="16157"/>
                </a:moveTo>
                <a:cubicBezTo>
                  <a:pt x="5581" y="16157"/>
                  <a:pt x="5271" y="15817"/>
                  <a:pt x="5167" y="15307"/>
                </a:cubicBezTo>
                <a:cubicBezTo>
                  <a:pt x="5167" y="15137"/>
                  <a:pt x="5167" y="14797"/>
                  <a:pt x="5271" y="14627"/>
                </a:cubicBezTo>
                <a:cubicBezTo>
                  <a:pt x="5374" y="14457"/>
                  <a:pt x="5581" y="14287"/>
                  <a:pt x="5684" y="14287"/>
                </a:cubicBezTo>
                <a:cubicBezTo>
                  <a:pt x="5684" y="14287"/>
                  <a:pt x="5788" y="14287"/>
                  <a:pt x="5788" y="14287"/>
                </a:cubicBezTo>
                <a:cubicBezTo>
                  <a:pt x="6098" y="14287"/>
                  <a:pt x="6304" y="14627"/>
                  <a:pt x="6304" y="15137"/>
                </a:cubicBezTo>
                <a:cubicBezTo>
                  <a:pt x="6408" y="15647"/>
                  <a:pt x="6201" y="16157"/>
                  <a:pt x="5891" y="16157"/>
                </a:cubicBezTo>
                <a:close/>
                <a:moveTo>
                  <a:pt x="7338" y="17858"/>
                </a:moveTo>
                <a:cubicBezTo>
                  <a:pt x="7028" y="18028"/>
                  <a:pt x="6718" y="17688"/>
                  <a:pt x="6718" y="17008"/>
                </a:cubicBezTo>
                <a:cubicBezTo>
                  <a:pt x="6718" y="16838"/>
                  <a:pt x="6718" y="16668"/>
                  <a:pt x="6821" y="16328"/>
                </a:cubicBezTo>
                <a:cubicBezTo>
                  <a:pt x="6924" y="16157"/>
                  <a:pt x="7028" y="15987"/>
                  <a:pt x="7234" y="15987"/>
                </a:cubicBezTo>
                <a:cubicBezTo>
                  <a:pt x="7234" y="15987"/>
                  <a:pt x="7234" y="15987"/>
                  <a:pt x="7234" y="15987"/>
                </a:cubicBezTo>
                <a:cubicBezTo>
                  <a:pt x="7544" y="15987"/>
                  <a:pt x="7855" y="16328"/>
                  <a:pt x="7855" y="16838"/>
                </a:cubicBezTo>
                <a:cubicBezTo>
                  <a:pt x="7855" y="17348"/>
                  <a:pt x="7648" y="17858"/>
                  <a:pt x="7338" y="17858"/>
                </a:cubicBezTo>
                <a:close/>
                <a:moveTo>
                  <a:pt x="8888" y="19729"/>
                </a:moveTo>
                <a:cubicBezTo>
                  <a:pt x="8578" y="19729"/>
                  <a:pt x="8268" y="19389"/>
                  <a:pt x="8165" y="18879"/>
                </a:cubicBezTo>
                <a:cubicBezTo>
                  <a:pt x="8165" y="18539"/>
                  <a:pt x="8165" y="18369"/>
                  <a:pt x="8268" y="18198"/>
                </a:cubicBezTo>
                <a:cubicBezTo>
                  <a:pt x="8371" y="17858"/>
                  <a:pt x="8578" y="17858"/>
                  <a:pt x="8681" y="17688"/>
                </a:cubicBezTo>
                <a:cubicBezTo>
                  <a:pt x="8681" y="17688"/>
                  <a:pt x="8785" y="17688"/>
                  <a:pt x="8785" y="17688"/>
                </a:cubicBezTo>
                <a:cubicBezTo>
                  <a:pt x="9095" y="17688"/>
                  <a:pt x="9301" y="18028"/>
                  <a:pt x="9405" y="18539"/>
                </a:cubicBezTo>
                <a:cubicBezTo>
                  <a:pt x="9405" y="19049"/>
                  <a:pt x="9198" y="19559"/>
                  <a:pt x="8888" y="19729"/>
                </a:cubicBezTo>
                <a:close/>
              </a:path>
            </a:pathLst>
          </a:custGeom>
          <a:solidFill>
            <a:srgbClr val="E7E6E6"/>
          </a:solidFill>
          <a:ln w="12700">
            <a:miter lim="400000"/>
          </a:ln>
        </p:spPr>
        <p:txBody>
          <a:bodyPr lIns="45719" rIns="45719"/>
          <a:lstStyle/>
          <a:p/>
        </p:txBody>
      </p:sp>
      <p:sp>
        <p:nvSpPr>
          <p:cNvPr id="572" name="Freeform 78"/>
          <p:cNvSpPr/>
          <p:nvPr/>
        </p:nvSpPr>
        <p:spPr>
          <a:xfrm>
            <a:off x="7647031" y="4369874"/>
            <a:ext cx="281456" cy="364997"/>
          </a:xfrm>
          <a:custGeom>
            <a:avLst/>
            <a:gdLst/>
            <a:ahLst/>
            <a:cxnLst>
              <a:cxn ang="0">
                <a:pos x="wd2" y="hd2"/>
              </a:cxn>
              <a:cxn ang="5400000">
                <a:pos x="wd2" y="hd2"/>
              </a:cxn>
              <a:cxn ang="10800000">
                <a:pos x="wd2" y="hd2"/>
              </a:cxn>
              <a:cxn ang="16200000">
                <a:pos x="wd2" y="hd2"/>
              </a:cxn>
            </a:cxnLst>
            <a:rect l="0" t="0" r="r" b="b"/>
            <a:pathLst>
              <a:path w="19298" h="21553" extrusionOk="0">
                <a:moveTo>
                  <a:pt x="3574" y="6925"/>
                </a:moveTo>
                <a:cubicBezTo>
                  <a:pt x="3574" y="7882"/>
                  <a:pt x="4369" y="8566"/>
                  <a:pt x="5480" y="8566"/>
                </a:cubicBezTo>
                <a:cubicBezTo>
                  <a:pt x="6592" y="8566"/>
                  <a:pt x="7545" y="7882"/>
                  <a:pt x="7545" y="6925"/>
                </a:cubicBezTo>
                <a:cubicBezTo>
                  <a:pt x="7545" y="5968"/>
                  <a:pt x="6592" y="5285"/>
                  <a:pt x="5480" y="5285"/>
                </a:cubicBezTo>
                <a:cubicBezTo>
                  <a:pt x="4369" y="5285"/>
                  <a:pt x="3574" y="5968"/>
                  <a:pt x="3574" y="6925"/>
                </a:cubicBezTo>
                <a:close/>
                <a:moveTo>
                  <a:pt x="2145" y="21553"/>
                </a:moveTo>
                <a:cubicBezTo>
                  <a:pt x="19298" y="21553"/>
                  <a:pt x="19298" y="21553"/>
                  <a:pt x="19298" y="21553"/>
                </a:cubicBezTo>
                <a:cubicBezTo>
                  <a:pt x="17869" y="19912"/>
                  <a:pt x="17869" y="19912"/>
                  <a:pt x="17869" y="19912"/>
                </a:cubicBezTo>
                <a:cubicBezTo>
                  <a:pt x="14692" y="19912"/>
                  <a:pt x="14692" y="19912"/>
                  <a:pt x="14692" y="19912"/>
                </a:cubicBezTo>
                <a:cubicBezTo>
                  <a:pt x="14692" y="14034"/>
                  <a:pt x="14692" y="14034"/>
                  <a:pt x="14692" y="14034"/>
                </a:cubicBezTo>
                <a:cubicBezTo>
                  <a:pt x="16916" y="12940"/>
                  <a:pt x="16916" y="12940"/>
                  <a:pt x="16916" y="12940"/>
                </a:cubicBezTo>
                <a:cubicBezTo>
                  <a:pt x="16280" y="12120"/>
                  <a:pt x="16280" y="12120"/>
                  <a:pt x="16280" y="12120"/>
                </a:cubicBezTo>
                <a:cubicBezTo>
                  <a:pt x="9927" y="15264"/>
                  <a:pt x="9927" y="15264"/>
                  <a:pt x="9927" y="15264"/>
                </a:cubicBezTo>
                <a:cubicBezTo>
                  <a:pt x="10563" y="16085"/>
                  <a:pt x="10563" y="16085"/>
                  <a:pt x="10563" y="16085"/>
                </a:cubicBezTo>
                <a:cubicBezTo>
                  <a:pt x="11357" y="15675"/>
                  <a:pt x="11357" y="15675"/>
                  <a:pt x="11357" y="15675"/>
                </a:cubicBezTo>
                <a:cubicBezTo>
                  <a:pt x="11357" y="17588"/>
                  <a:pt x="11357" y="17588"/>
                  <a:pt x="11357" y="17588"/>
                </a:cubicBezTo>
                <a:cubicBezTo>
                  <a:pt x="3733" y="17452"/>
                  <a:pt x="557" y="11710"/>
                  <a:pt x="3416" y="8702"/>
                </a:cubicBezTo>
                <a:cubicBezTo>
                  <a:pt x="2780" y="8292"/>
                  <a:pt x="2463" y="7609"/>
                  <a:pt x="2463" y="6925"/>
                </a:cubicBezTo>
                <a:cubicBezTo>
                  <a:pt x="2463" y="6925"/>
                  <a:pt x="2463" y="6925"/>
                  <a:pt x="2463" y="6925"/>
                </a:cubicBezTo>
                <a:cubicBezTo>
                  <a:pt x="-2302" y="10069"/>
                  <a:pt x="-78" y="17588"/>
                  <a:pt x="8498" y="19912"/>
                </a:cubicBezTo>
                <a:cubicBezTo>
                  <a:pt x="3574" y="19912"/>
                  <a:pt x="3574" y="19912"/>
                  <a:pt x="3574" y="19912"/>
                </a:cubicBezTo>
                <a:lnTo>
                  <a:pt x="2145" y="21553"/>
                </a:lnTo>
                <a:close/>
                <a:moveTo>
                  <a:pt x="3416" y="2140"/>
                </a:moveTo>
                <a:cubicBezTo>
                  <a:pt x="4845" y="4464"/>
                  <a:pt x="4845" y="4464"/>
                  <a:pt x="4845" y="4464"/>
                </a:cubicBezTo>
                <a:cubicBezTo>
                  <a:pt x="5163" y="4464"/>
                  <a:pt x="5322" y="4328"/>
                  <a:pt x="5480" y="4328"/>
                </a:cubicBezTo>
                <a:cubicBezTo>
                  <a:pt x="7227" y="4328"/>
                  <a:pt x="8498" y="5558"/>
                  <a:pt x="8498" y="6925"/>
                </a:cubicBezTo>
                <a:cubicBezTo>
                  <a:pt x="8498" y="7609"/>
                  <a:pt x="8180" y="8156"/>
                  <a:pt x="7704" y="8702"/>
                </a:cubicBezTo>
                <a:cubicBezTo>
                  <a:pt x="9610" y="11437"/>
                  <a:pt x="9610" y="11437"/>
                  <a:pt x="9610" y="11437"/>
                </a:cubicBezTo>
                <a:cubicBezTo>
                  <a:pt x="9610" y="11437"/>
                  <a:pt x="9610" y="11437"/>
                  <a:pt x="9610" y="11437"/>
                </a:cubicBezTo>
                <a:cubicBezTo>
                  <a:pt x="9292" y="11573"/>
                  <a:pt x="9292" y="11847"/>
                  <a:pt x="9451" y="12120"/>
                </a:cubicBezTo>
                <a:cubicBezTo>
                  <a:pt x="9451" y="12257"/>
                  <a:pt x="9769" y="12394"/>
                  <a:pt x="10086" y="12257"/>
                </a:cubicBezTo>
                <a:cubicBezTo>
                  <a:pt x="12786" y="10890"/>
                  <a:pt x="12786" y="10890"/>
                  <a:pt x="12786" y="10890"/>
                </a:cubicBezTo>
                <a:cubicBezTo>
                  <a:pt x="13104" y="10753"/>
                  <a:pt x="13104" y="10480"/>
                  <a:pt x="12945" y="10343"/>
                </a:cubicBezTo>
                <a:cubicBezTo>
                  <a:pt x="12786" y="10069"/>
                  <a:pt x="12469" y="10069"/>
                  <a:pt x="12310" y="10069"/>
                </a:cubicBezTo>
                <a:cubicBezTo>
                  <a:pt x="9927" y="6652"/>
                  <a:pt x="9927" y="6652"/>
                  <a:pt x="9927" y="6652"/>
                </a:cubicBezTo>
                <a:cubicBezTo>
                  <a:pt x="10086" y="6378"/>
                  <a:pt x="10245" y="5968"/>
                  <a:pt x="9927" y="5695"/>
                </a:cubicBezTo>
                <a:cubicBezTo>
                  <a:pt x="8974" y="4054"/>
                  <a:pt x="8974" y="4054"/>
                  <a:pt x="8974" y="4054"/>
                </a:cubicBezTo>
                <a:cubicBezTo>
                  <a:pt x="8816" y="3781"/>
                  <a:pt x="8339" y="3644"/>
                  <a:pt x="8022" y="3644"/>
                </a:cubicBezTo>
                <a:cubicBezTo>
                  <a:pt x="6116" y="773"/>
                  <a:pt x="6116" y="773"/>
                  <a:pt x="6116" y="773"/>
                </a:cubicBezTo>
                <a:cubicBezTo>
                  <a:pt x="6116" y="773"/>
                  <a:pt x="6116" y="773"/>
                  <a:pt x="6116" y="773"/>
                </a:cubicBezTo>
                <a:cubicBezTo>
                  <a:pt x="6433" y="637"/>
                  <a:pt x="6433" y="363"/>
                  <a:pt x="6274" y="226"/>
                </a:cubicBezTo>
                <a:cubicBezTo>
                  <a:pt x="6116" y="-47"/>
                  <a:pt x="5798" y="-47"/>
                  <a:pt x="5639" y="90"/>
                </a:cubicBezTo>
                <a:cubicBezTo>
                  <a:pt x="2939" y="1457"/>
                  <a:pt x="2939" y="1457"/>
                  <a:pt x="2939" y="1457"/>
                </a:cubicBezTo>
                <a:cubicBezTo>
                  <a:pt x="2622" y="1457"/>
                  <a:pt x="2622" y="1867"/>
                  <a:pt x="2780" y="2004"/>
                </a:cubicBezTo>
                <a:cubicBezTo>
                  <a:pt x="2780" y="2277"/>
                  <a:pt x="3098" y="2277"/>
                  <a:pt x="3416" y="2140"/>
                </a:cubicBezTo>
                <a:close/>
              </a:path>
            </a:pathLst>
          </a:custGeom>
          <a:solidFill>
            <a:srgbClr val="E7E6E6"/>
          </a:solidFill>
          <a:ln w="12700">
            <a:miter lim="400000"/>
          </a:ln>
        </p:spPr>
        <p:txBody>
          <a:bodyPr lIns="45719" rIns="45719"/>
          <a:lstStyle/>
          <a:p/>
        </p:txBody>
      </p:sp>
      <p:sp>
        <p:nvSpPr>
          <p:cNvPr id="2" name="矩形 18"/>
          <p:cNvSpPr txBox="1"/>
          <p:nvPr/>
        </p:nvSpPr>
        <p:spPr>
          <a:xfrm>
            <a:off x="5267557" y="797560"/>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Factor Analysis</a:t>
            </a:r>
            <a:endParaRPr lang="en-US" altLang="zh-CN" sz="24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525"/>
                                        </p:tgtEl>
                                        <p:attrNameLst>
                                          <p:attrName>style.visibility</p:attrName>
                                        </p:attrNameLst>
                                      </p:cBhvr>
                                      <p:to>
                                        <p:strVal val="visible"/>
                                      </p:to>
                                    </p:set>
                                    <p:animEffect transition="in" filter="dissolve">
                                      <p:cBhvr>
                                        <p:cTn id="7" dur="500"/>
                                        <p:tgtEl>
                                          <p:spTgt spid="52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528"/>
                                        </p:tgtEl>
                                        <p:attrNameLst>
                                          <p:attrName>style.visibility</p:attrName>
                                        </p:attrNameLst>
                                      </p:cBhvr>
                                      <p:to>
                                        <p:strVal val="visible"/>
                                      </p:to>
                                    </p:set>
                                    <p:anim calcmode="lin" valueType="num">
                                      <p:cBhvr>
                                        <p:cTn id="11" dur="500" fill="hold"/>
                                        <p:tgtEl>
                                          <p:spTgt spid="528"/>
                                        </p:tgtEl>
                                        <p:attrNameLst>
                                          <p:attrName>ppt_w</p:attrName>
                                        </p:attrNameLst>
                                      </p:cBhvr>
                                      <p:tavLst>
                                        <p:tav tm="0">
                                          <p:val>
                                            <p:fltVal val="0"/>
                                          </p:val>
                                        </p:tav>
                                        <p:tav tm="100000">
                                          <p:val>
                                            <p:strVal val="#ppt_w"/>
                                          </p:val>
                                        </p:tav>
                                      </p:tavLst>
                                    </p:anim>
                                    <p:anim calcmode="lin" valueType="num">
                                      <p:cBhvr>
                                        <p:cTn id="12" dur="500" fill="hold"/>
                                        <p:tgtEl>
                                          <p:spTgt spid="52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534"/>
                                        </p:tgtEl>
                                        <p:attrNameLst>
                                          <p:attrName>style.visibility</p:attrName>
                                        </p:attrNameLst>
                                      </p:cBhvr>
                                      <p:to>
                                        <p:strVal val="visible"/>
                                      </p:to>
                                    </p:set>
                                    <p:anim calcmode="lin" valueType="num">
                                      <p:cBhvr>
                                        <p:cTn id="16" dur="500" fill="hold"/>
                                        <p:tgtEl>
                                          <p:spTgt spid="534"/>
                                        </p:tgtEl>
                                        <p:attrNameLst>
                                          <p:attrName>ppt_w</p:attrName>
                                        </p:attrNameLst>
                                      </p:cBhvr>
                                      <p:tavLst>
                                        <p:tav tm="0">
                                          <p:val>
                                            <p:fltVal val="0"/>
                                          </p:val>
                                        </p:tav>
                                        <p:tav tm="100000">
                                          <p:val>
                                            <p:strVal val="#ppt_w"/>
                                          </p:val>
                                        </p:tav>
                                      </p:tavLst>
                                    </p:anim>
                                    <p:anim calcmode="lin" valueType="num">
                                      <p:cBhvr>
                                        <p:cTn id="17" dur="500" fill="hold"/>
                                        <p:tgtEl>
                                          <p:spTgt spid="53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537"/>
                                        </p:tgtEl>
                                        <p:attrNameLst>
                                          <p:attrName>style.visibility</p:attrName>
                                        </p:attrNameLst>
                                      </p:cBhvr>
                                      <p:to>
                                        <p:strVal val="visible"/>
                                      </p:to>
                                    </p:set>
                                    <p:anim calcmode="lin" valueType="num">
                                      <p:cBhvr>
                                        <p:cTn id="21" dur="500" fill="hold"/>
                                        <p:tgtEl>
                                          <p:spTgt spid="537"/>
                                        </p:tgtEl>
                                        <p:attrNameLst>
                                          <p:attrName>ppt_w</p:attrName>
                                        </p:attrNameLst>
                                      </p:cBhvr>
                                      <p:tavLst>
                                        <p:tav tm="0">
                                          <p:val>
                                            <p:fltVal val="0"/>
                                          </p:val>
                                        </p:tav>
                                        <p:tav tm="100000">
                                          <p:val>
                                            <p:strVal val="#ppt_w"/>
                                          </p:val>
                                        </p:tav>
                                      </p:tavLst>
                                    </p:anim>
                                    <p:anim calcmode="lin" valueType="num">
                                      <p:cBhvr>
                                        <p:cTn id="22" dur="500" fill="hold"/>
                                        <p:tgtEl>
                                          <p:spTgt spid="53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531"/>
                                        </p:tgtEl>
                                        <p:attrNameLst>
                                          <p:attrName>style.visibility</p:attrName>
                                        </p:attrNameLst>
                                      </p:cBhvr>
                                      <p:to>
                                        <p:strVal val="visible"/>
                                      </p:to>
                                    </p:set>
                                    <p:anim calcmode="lin" valueType="num">
                                      <p:cBhvr>
                                        <p:cTn id="26" dur="500" fill="hold"/>
                                        <p:tgtEl>
                                          <p:spTgt spid="531"/>
                                        </p:tgtEl>
                                        <p:attrNameLst>
                                          <p:attrName>ppt_w</p:attrName>
                                        </p:attrNameLst>
                                      </p:cBhvr>
                                      <p:tavLst>
                                        <p:tav tm="0">
                                          <p:val>
                                            <p:fltVal val="0"/>
                                          </p:val>
                                        </p:tav>
                                        <p:tav tm="100000">
                                          <p:val>
                                            <p:strVal val="#ppt_w"/>
                                          </p:val>
                                        </p:tav>
                                      </p:tavLst>
                                    </p:anim>
                                    <p:anim calcmode="lin" valueType="num">
                                      <p:cBhvr>
                                        <p:cTn id="27" dur="500" fill="hold"/>
                                        <p:tgtEl>
                                          <p:spTgt spid="53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3" presetClass="entr" presetSubtype="10" fill="hold" grpId="0" nodeType="afterEffect">
                                  <p:stCondLst>
                                    <p:cond delay="0"/>
                                  </p:stCondLst>
                                  <p:childTnLst>
                                    <p:set>
                                      <p:cBhvr>
                                        <p:cTn id="30" dur="indefinite" fill="hold"/>
                                        <p:tgtEl>
                                          <p:spTgt spid="540"/>
                                        </p:tgtEl>
                                        <p:attrNameLst>
                                          <p:attrName>style.visibility</p:attrName>
                                        </p:attrNameLst>
                                      </p:cBhvr>
                                      <p:to>
                                        <p:strVal val="visible"/>
                                      </p:to>
                                    </p:set>
                                    <p:animEffect transition="in" filter="blinds(horizontal)">
                                      <p:cBhvr>
                                        <p:cTn id="31" dur="500"/>
                                        <p:tgtEl>
                                          <p:spTgt spid="540"/>
                                        </p:tgtEl>
                                      </p:cBhvr>
                                    </p:animEffect>
                                  </p:childTnLst>
                                </p:cTn>
                              </p:par>
                            </p:childTnLst>
                          </p:cTn>
                        </p:par>
                        <p:par>
                          <p:cTn id="32" fill="hold">
                            <p:stCondLst>
                              <p:cond delay="3000"/>
                            </p:stCondLst>
                            <p:childTnLst>
                              <p:par>
                                <p:cTn id="33" presetID="3" presetClass="entr" presetSubtype="10" fill="hold" grpId="0" nodeType="afterEffect">
                                  <p:stCondLst>
                                    <p:cond delay="0"/>
                                  </p:stCondLst>
                                  <p:childTnLst>
                                    <p:set>
                                      <p:cBhvr>
                                        <p:cTn id="34" dur="indefinite" fill="hold"/>
                                        <p:tgtEl>
                                          <p:spTgt spid="541"/>
                                        </p:tgtEl>
                                        <p:attrNameLst>
                                          <p:attrName>style.visibility</p:attrName>
                                        </p:attrNameLst>
                                      </p:cBhvr>
                                      <p:to>
                                        <p:strVal val="visible"/>
                                      </p:to>
                                    </p:set>
                                    <p:animEffect transition="in" filter="blinds(horizontal)">
                                      <p:cBhvr>
                                        <p:cTn id="35" dur="500"/>
                                        <p:tgtEl>
                                          <p:spTgt spid="541"/>
                                        </p:tgtEl>
                                      </p:cBhvr>
                                    </p:animEffect>
                                  </p:childTnLst>
                                </p:cTn>
                              </p:par>
                            </p:childTnLst>
                          </p:cTn>
                        </p:par>
                        <p:par>
                          <p:cTn id="36" fill="hold">
                            <p:stCondLst>
                              <p:cond delay="3500"/>
                            </p:stCondLst>
                            <p:childTnLst>
                              <p:par>
                                <p:cTn id="37" presetID="3" presetClass="entr" presetSubtype="10" fill="hold" grpId="0" nodeType="afterEffect">
                                  <p:stCondLst>
                                    <p:cond delay="0"/>
                                  </p:stCondLst>
                                  <p:childTnLst>
                                    <p:set>
                                      <p:cBhvr>
                                        <p:cTn id="38" dur="indefinite" fill="hold"/>
                                        <p:tgtEl>
                                          <p:spTgt spid="544"/>
                                        </p:tgtEl>
                                        <p:attrNameLst>
                                          <p:attrName>style.visibility</p:attrName>
                                        </p:attrNameLst>
                                      </p:cBhvr>
                                      <p:to>
                                        <p:strVal val="visible"/>
                                      </p:to>
                                    </p:set>
                                    <p:animEffect transition="in" filter="blinds(horizontal)">
                                      <p:cBhvr>
                                        <p:cTn id="39" dur="500"/>
                                        <p:tgtEl>
                                          <p:spTgt spid="544"/>
                                        </p:tgtEl>
                                      </p:cBhvr>
                                    </p:animEffect>
                                  </p:childTnLst>
                                </p:cTn>
                              </p:par>
                            </p:childTnLst>
                          </p:cTn>
                        </p:par>
                        <p:par>
                          <p:cTn id="40" fill="hold">
                            <p:stCondLst>
                              <p:cond delay="4000"/>
                            </p:stCondLst>
                            <p:childTnLst>
                              <p:par>
                                <p:cTn id="41" presetID="3" presetClass="entr" presetSubtype="10" fill="hold" grpId="0" nodeType="afterEffect">
                                  <p:stCondLst>
                                    <p:cond delay="0"/>
                                  </p:stCondLst>
                                  <p:childTnLst>
                                    <p:set>
                                      <p:cBhvr>
                                        <p:cTn id="42" dur="indefinite" fill="hold"/>
                                        <p:tgtEl>
                                          <p:spTgt spid="545"/>
                                        </p:tgtEl>
                                        <p:attrNameLst>
                                          <p:attrName>style.visibility</p:attrName>
                                        </p:attrNameLst>
                                      </p:cBhvr>
                                      <p:to>
                                        <p:strVal val="visible"/>
                                      </p:to>
                                    </p:set>
                                    <p:animEffect transition="in" filter="blinds(horizontal)">
                                      <p:cBhvr>
                                        <p:cTn id="43" dur="500"/>
                                        <p:tgtEl>
                                          <p:spTgt spid="545"/>
                                        </p:tgtEl>
                                      </p:cBhvr>
                                    </p:animEffect>
                                  </p:childTnLst>
                                </p:cTn>
                              </p:par>
                            </p:childTnLst>
                          </p:cTn>
                        </p:par>
                        <p:par>
                          <p:cTn id="44" fill="hold">
                            <p:stCondLst>
                              <p:cond delay="4500"/>
                            </p:stCondLst>
                            <p:childTnLst>
                              <p:par>
                                <p:cTn id="45" presetID="3" presetClass="entr" presetSubtype="10" fill="hold" grpId="0" nodeType="afterEffect">
                                  <p:stCondLst>
                                    <p:cond delay="0"/>
                                  </p:stCondLst>
                                  <p:childTnLst>
                                    <p:set>
                                      <p:cBhvr>
                                        <p:cTn id="46" dur="indefinite" fill="hold"/>
                                        <p:tgtEl>
                                          <p:spTgt spid="546"/>
                                        </p:tgtEl>
                                        <p:attrNameLst>
                                          <p:attrName>style.visibility</p:attrName>
                                        </p:attrNameLst>
                                      </p:cBhvr>
                                      <p:to>
                                        <p:strVal val="visible"/>
                                      </p:to>
                                    </p:set>
                                    <p:animEffect transition="in" filter="blinds(horizontal)">
                                      <p:cBhvr>
                                        <p:cTn id="47" dur="500"/>
                                        <p:tgtEl>
                                          <p:spTgt spid="546"/>
                                        </p:tgtEl>
                                      </p:cBhvr>
                                    </p:animEffect>
                                  </p:childTnLst>
                                </p:cTn>
                              </p:par>
                            </p:childTnLst>
                          </p:cTn>
                        </p:par>
                        <p:par>
                          <p:cTn id="48" fill="hold">
                            <p:stCondLst>
                              <p:cond delay="5000"/>
                            </p:stCondLst>
                            <p:childTnLst>
                              <p:par>
                                <p:cTn id="49" presetID="3" presetClass="entr" presetSubtype="10" fill="hold" grpId="0" nodeType="afterEffect">
                                  <p:stCondLst>
                                    <p:cond delay="0"/>
                                  </p:stCondLst>
                                  <p:childTnLst>
                                    <p:set>
                                      <p:cBhvr>
                                        <p:cTn id="50" dur="indefinite" fill="hold"/>
                                        <p:tgtEl>
                                          <p:spTgt spid="547"/>
                                        </p:tgtEl>
                                        <p:attrNameLst>
                                          <p:attrName>style.visibility</p:attrName>
                                        </p:attrNameLst>
                                      </p:cBhvr>
                                      <p:to>
                                        <p:strVal val="visible"/>
                                      </p:to>
                                    </p:set>
                                    <p:animEffect transition="in" filter="blinds(horizontal)">
                                      <p:cBhvr>
                                        <p:cTn id="51" dur="500"/>
                                        <p:tgtEl>
                                          <p:spTgt spid="547"/>
                                        </p:tgtEl>
                                      </p:cBhvr>
                                    </p:animEffect>
                                  </p:childTnLst>
                                </p:cTn>
                              </p:par>
                            </p:childTnLst>
                          </p:cTn>
                        </p:par>
                        <p:par>
                          <p:cTn id="52" fill="hold">
                            <p:stCondLst>
                              <p:cond delay="5500"/>
                            </p:stCondLst>
                            <p:childTnLst>
                              <p:par>
                                <p:cTn id="53" presetID="3" presetClass="entr" presetSubtype="10" fill="hold" grpId="0" nodeType="afterEffect">
                                  <p:stCondLst>
                                    <p:cond delay="0"/>
                                  </p:stCondLst>
                                  <p:childTnLst>
                                    <p:set>
                                      <p:cBhvr>
                                        <p:cTn id="54" dur="indefinite" fill="hold"/>
                                        <p:tgtEl>
                                          <p:spTgt spid="548"/>
                                        </p:tgtEl>
                                        <p:attrNameLst>
                                          <p:attrName>style.visibility</p:attrName>
                                        </p:attrNameLst>
                                      </p:cBhvr>
                                      <p:to>
                                        <p:strVal val="visible"/>
                                      </p:to>
                                    </p:set>
                                    <p:animEffect transition="in" filter="blinds(horizontal)">
                                      <p:cBhvr>
                                        <p:cTn id="55" dur="500"/>
                                        <p:tgtEl>
                                          <p:spTgt spid="548"/>
                                        </p:tgtEl>
                                      </p:cBhvr>
                                    </p:animEffect>
                                  </p:childTnLst>
                                </p:cTn>
                              </p:par>
                            </p:childTnLst>
                          </p:cTn>
                        </p:par>
                        <p:par>
                          <p:cTn id="56" fill="hold">
                            <p:stCondLst>
                              <p:cond delay="6000"/>
                            </p:stCondLst>
                            <p:childTnLst>
                              <p:par>
                                <p:cTn id="57" presetID="3" presetClass="entr" presetSubtype="10" fill="hold" grpId="0" nodeType="afterEffect">
                                  <p:stCondLst>
                                    <p:cond delay="0"/>
                                  </p:stCondLst>
                                  <p:childTnLst>
                                    <p:set>
                                      <p:cBhvr>
                                        <p:cTn id="58" dur="indefinite" fill="hold"/>
                                        <p:tgtEl>
                                          <p:spTgt spid="549"/>
                                        </p:tgtEl>
                                        <p:attrNameLst>
                                          <p:attrName>style.visibility</p:attrName>
                                        </p:attrNameLst>
                                      </p:cBhvr>
                                      <p:to>
                                        <p:strVal val="visible"/>
                                      </p:to>
                                    </p:set>
                                    <p:animEffect transition="in" filter="blinds(horizontal)">
                                      <p:cBhvr>
                                        <p:cTn id="59" dur="500"/>
                                        <p:tgtEl>
                                          <p:spTgt spid="549"/>
                                        </p:tgtEl>
                                      </p:cBhvr>
                                    </p:animEffect>
                                  </p:childTnLst>
                                </p:cTn>
                              </p:par>
                            </p:childTnLst>
                          </p:cTn>
                        </p:par>
                        <p:par>
                          <p:cTn id="60" fill="hold">
                            <p:stCondLst>
                              <p:cond delay="6500"/>
                            </p:stCondLst>
                            <p:childTnLst>
                              <p:par>
                                <p:cTn id="61" presetID="3" presetClass="entr" presetSubtype="10" fill="hold" grpId="0" nodeType="afterEffect">
                                  <p:stCondLst>
                                    <p:cond delay="0"/>
                                  </p:stCondLst>
                                  <p:childTnLst>
                                    <p:set>
                                      <p:cBhvr>
                                        <p:cTn id="62" dur="indefinite" fill="hold"/>
                                        <p:tgtEl>
                                          <p:spTgt spid="550"/>
                                        </p:tgtEl>
                                        <p:attrNameLst>
                                          <p:attrName>style.visibility</p:attrName>
                                        </p:attrNameLst>
                                      </p:cBhvr>
                                      <p:to>
                                        <p:strVal val="visible"/>
                                      </p:to>
                                    </p:set>
                                    <p:animEffect transition="in" filter="blinds(horizontal)">
                                      <p:cBhvr>
                                        <p:cTn id="63" dur="500"/>
                                        <p:tgtEl>
                                          <p:spTgt spid="550"/>
                                        </p:tgtEl>
                                      </p:cBhvr>
                                    </p:animEffect>
                                  </p:childTnLst>
                                </p:cTn>
                              </p:par>
                            </p:childTnLst>
                          </p:cTn>
                        </p:par>
                        <p:par>
                          <p:cTn id="64" fill="hold">
                            <p:stCondLst>
                              <p:cond delay="7000"/>
                            </p:stCondLst>
                            <p:childTnLst>
                              <p:par>
                                <p:cTn id="65" presetID="3" presetClass="entr" presetSubtype="10" fill="hold" grpId="0" nodeType="afterEffect">
                                  <p:stCondLst>
                                    <p:cond delay="0"/>
                                  </p:stCondLst>
                                  <p:childTnLst>
                                    <p:set>
                                      <p:cBhvr>
                                        <p:cTn id="66" dur="indefinite" fill="hold"/>
                                        <p:tgtEl>
                                          <p:spTgt spid="551"/>
                                        </p:tgtEl>
                                        <p:attrNameLst>
                                          <p:attrName>style.visibility</p:attrName>
                                        </p:attrNameLst>
                                      </p:cBhvr>
                                      <p:to>
                                        <p:strVal val="visible"/>
                                      </p:to>
                                    </p:set>
                                    <p:animEffect transition="in" filter="blinds(horizontal)">
                                      <p:cBhvr>
                                        <p:cTn id="67" dur="500"/>
                                        <p:tgtEl>
                                          <p:spTgt spid="551"/>
                                        </p:tgtEl>
                                      </p:cBhvr>
                                    </p:animEffect>
                                  </p:childTnLst>
                                </p:cTn>
                              </p:par>
                            </p:childTnLst>
                          </p:cTn>
                        </p:par>
                        <p:par>
                          <p:cTn id="68" fill="hold">
                            <p:stCondLst>
                              <p:cond delay="7500"/>
                            </p:stCondLst>
                            <p:childTnLst>
                              <p:par>
                                <p:cTn id="69" presetID="3" presetClass="entr" presetSubtype="10" fill="hold" grpId="0" nodeType="afterEffect">
                                  <p:stCondLst>
                                    <p:cond delay="0"/>
                                  </p:stCondLst>
                                  <p:childTnLst>
                                    <p:set>
                                      <p:cBhvr>
                                        <p:cTn id="70" dur="indefinite" fill="hold"/>
                                        <p:tgtEl>
                                          <p:spTgt spid="552"/>
                                        </p:tgtEl>
                                        <p:attrNameLst>
                                          <p:attrName>style.visibility</p:attrName>
                                        </p:attrNameLst>
                                      </p:cBhvr>
                                      <p:to>
                                        <p:strVal val="visible"/>
                                      </p:to>
                                    </p:set>
                                    <p:animEffect transition="in" filter="blinds(horizontal)">
                                      <p:cBhvr>
                                        <p:cTn id="71" dur="500"/>
                                        <p:tgtEl>
                                          <p:spTgt spid="552"/>
                                        </p:tgtEl>
                                      </p:cBhvr>
                                    </p:animEffect>
                                  </p:childTnLst>
                                </p:cTn>
                              </p:par>
                            </p:childTnLst>
                          </p:cTn>
                        </p:par>
                        <p:par>
                          <p:cTn id="72" fill="hold">
                            <p:stCondLst>
                              <p:cond delay="8000"/>
                            </p:stCondLst>
                            <p:childTnLst>
                              <p:par>
                                <p:cTn id="73" presetID="3" presetClass="entr" presetSubtype="10" fill="hold" grpId="0" nodeType="afterEffect">
                                  <p:stCondLst>
                                    <p:cond delay="0"/>
                                  </p:stCondLst>
                                  <p:childTnLst>
                                    <p:set>
                                      <p:cBhvr>
                                        <p:cTn id="74" dur="indefinite" fill="hold"/>
                                        <p:tgtEl>
                                          <p:spTgt spid="553"/>
                                        </p:tgtEl>
                                        <p:attrNameLst>
                                          <p:attrName>style.visibility</p:attrName>
                                        </p:attrNameLst>
                                      </p:cBhvr>
                                      <p:to>
                                        <p:strVal val="visible"/>
                                      </p:to>
                                    </p:set>
                                    <p:animEffect transition="in" filter="blinds(horizontal)">
                                      <p:cBhvr>
                                        <p:cTn id="75" dur="500"/>
                                        <p:tgtEl>
                                          <p:spTgt spid="553"/>
                                        </p:tgtEl>
                                      </p:cBhvr>
                                    </p:animEffect>
                                  </p:childTnLst>
                                </p:cTn>
                              </p:par>
                            </p:childTnLst>
                          </p:cTn>
                        </p:par>
                        <p:par>
                          <p:cTn id="76" fill="hold">
                            <p:stCondLst>
                              <p:cond delay="8500"/>
                            </p:stCondLst>
                            <p:childTnLst>
                              <p:par>
                                <p:cTn id="77" presetID="3" presetClass="entr" presetSubtype="10" fill="hold" grpId="0" nodeType="afterEffect">
                                  <p:stCondLst>
                                    <p:cond delay="0"/>
                                  </p:stCondLst>
                                  <p:childTnLst>
                                    <p:set>
                                      <p:cBhvr>
                                        <p:cTn id="78" dur="indefinite" fill="hold"/>
                                        <p:tgtEl>
                                          <p:spTgt spid="554"/>
                                        </p:tgtEl>
                                        <p:attrNameLst>
                                          <p:attrName>style.visibility</p:attrName>
                                        </p:attrNameLst>
                                      </p:cBhvr>
                                      <p:to>
                                        <p:strVal val="visible"/>
                                      </p:to>
                                    </p:set>
                                    <p:animEffect transition="in" filter="blinds(horizontal)">
                                      <p:cBhvr>
                                        <p:cTn id="79" dur="500"/>
                                        <p:tgtEl>
                                          <p:spTgt spid="554"/>
                                        </p:tgtEl>
                                      </p:cBhvr>
                                    </p:animEffect>
                                  </p:childTnLst>
                                </p:cTn>
                              </p:par>
                            </p:childTnLst>
                          </p:cTn>
                        </p:par>
                        <p:par>
                          <p:cTn id="80" fill="hold">
                            <p:stCondLst>
                              <p:cond delay="9000"/>
                            </p:stCondLst>
                            <p:childTnLst>
                              <p:par>
                                <p:cTn id="81" presetID="3" presetClass="entr" presetSubtype="10" fill="hold" grpId="0" nodeType="afterEffect">
                                  <p:stCondLst>
                                    <p:cond delay="0"/>
                                  </p:stCondLst>
                                  <p:childTnLst>
                                    <p:set>
                                      <p:cBhvr>
                                        <p:cTn id="82" dur="indefinite" fill="hold"/>
                                        <p:tgtEl>
                                          <p:spTgt spid="555"/>
                                        </p:tgtEl>
                                        <p:attrNameLst>
                                          <p:attrName>style.visibility</p:attrName>
                                        </p:attrNameLst>
                                      </p:cBhvr>
                                      <p:to>
                                        <p:strVal val="visible"/>
                                      </p:to>
                                    </p:set>
                                    <p:animEffect transition="in" filter="blinds(horizontal)">
                                      <p:cBhvr>
                                        <p:cTn id="83" dur="500"/>
                                        <p:tgtEl>
                                          <p:spTgt spid="555"/>
                                        </p:tgtEl>
                                      </p:cBhvr>
                                    </p:animEffect>
                                  </p:childTnLst>
                                </p:cTn>
                              </p:par>
                            </p:childTnLst>
                          </p:cTn>
                        </p:par>
                        <p:par>
                          <p:cTn id="84" fill="hold">
                            <p:stCondLst>
                              <p:cond delay="9500"/>
                            </p:stCondLst>
                            <p:childTnLst>
                              <p:par>
                                <p:cTn id="85" presetID="3" presetClass="entr" presetSubtype="10" fill="hold" grpId="0" nodeType="afterEffect">
                                  <p:stCondLst>
                                    <p:cond delay="0"/>
                                  </p:stCondLst>
                                  <p:childTnLst>
                                    <p:set>
                                      <p:cBhvr>
                                        <p:cTn id="86" dur="indefinite" fill="hold"/>
                                        <p:tgtEl>
                                          <p:spTgt spid="556"/>
                                        </p:tgtEl>
                                        <p:attrNameLst>
                                          <p:attrName>style.visibility</p:attrName>
                                        </p:attrNameLst>
                                      </p:cBhvr>
                                      <p:to>
                                        <p:strVal val="visible"/>
                                      </p:to>
                                    </p:set>
                                    <p:animEffect transition="in" filter="blinds(horizontal)">
                                      <p:cBhvr>
                                        <p:cTn id="87" dur="500"/>
                                        <p:tgtEl>
                                          <p:spTgt spid="556"/>
                                        </p:tgtEl>
                                      </p:cBhvr>
                                    </p:animEffect>
                                  </p:childTnLst>
                                </p:cTn>
                              </p:par>
                            </p:childTnLst>
                          </p:cTn>
                        </p:par>
                        <p:par>
                          <p:cTn id="88" fill="hold">
                            <p:stCondLst>
                              <p:cond delay="10000"/>
                            </p:stCondLst>
                            <p:childTnLst>
                              <p:par>
                                <p:cTn id="89" presetID="3" presetClass="entr" presetSubtype="10" fill="hold" grpId="0" nodeType="afterEffect">
                                  <p:stCondLst>
                                    <p:cond delay="0"/>
                                  </p:stCondLst>
                                  <p:childTnLst>
                                    <p:set>
                                      <p:cBhvr>
                                        <p:cTn id="90" dur="indefinite" fill="hold"/>
                                        <p:tgtEl>
                                          <p:spTgt spid="557"/>
                                        </p:tgtEl>
                                        <p:attrNameLst>
                                          <p:attrName>style.visibility</p:attrName>
                                        </p:attrNameLst>
                                      </p:cBhvr>
                                      <p:to>
                                        <p:strVal val="visible"/>
                                      </p:to>
                                    </p:set>
                                    <p:animEffect transition="in" filter="blinds(horizontal)">
                                      <p:cBhvr>
                                        <p:cTn id="91" dur="500"/>
                                        <p:tgtEl>
                                          <p:spTgt spid="557"/>
                                        </p:tgtEl>
                                      </p:cBhvr>
                                    </p:animEffect>
                                  </p:childTnLst>
                                </p:cTn>
                              </p:par>
                            </p:childTnLst>
                          </p:cTn>
                        </p:par>
                        <p:par>
                          <p:cTn id="92" fill="hold">
                            <p:stCondLst>
                              <p:cond delay="10500"/>
                            </p:stCondLst>
                            <p:childTnLst>
                              <p:par>
                                <p:cTn id="93" presetID="3" presetClass="entr" presetSubtype="10" fill="hold" grpId="0" nodeType="afterEffect">
                                  <p:stCondLst>
                                    <p:cond delay="0"/>
                                  </p:stCondLst>
                                  <p:childTnLst>
                                    <p:set>
                                      <p:cBhvr>
                                        <p:cTn id="94" dur="indefinite" fill="hold"/>
                                        <p:tgtEl>
                                          <p:spTgt spid="558"/>
                                        </p:tgtEl>
                                        <p:attrNameLst>
                                          <p:attrName>style.visibility</p:attrName>
                                        </p:attrNameLst>
                                      </p:cBhvr>
                                      <p:to>
                                        <p:strVal val="visible"/>
                                      </p:to>
                                    </p:set>
                                    <p:animEffect transition="in" filter="blinds(horizontal)">
                                      <p:cBhvr>
                                        <p:cTn id="95" dur="500"/>
                                        <p:tgtEl>
                                          <p:spTgt spid="558"/>
                                        </p:tgtEl>
                                      </p:cBhvr>
                                    </p:animEffect>
                                  </p:childTnLst>
                                </p:cTn>
                              </p:par>
                            </p:childTnLst>
                          </p:cTn>
                        </p:par>
                        <p:par>
                          <p:cTn id="96" fill="hold">
                            <p:stCondLst>
                              <p:cond delay="11000"/>
                            </p:stCondLst>
                            <p:childTnLst>
                              <p:par>
                                <p:cTn id="97" presetID="3" presetClass="entr" presetSubtype="10" fill="hold" grpId="0" nodeType="afterEffect">
                                  <p:stCondLst>
                                    <p:cond delay="0"/>
                                  </p:stCondLst>
                                  <p:childTnLst>
                                    <p:set>
                                      <p:cBhvr>
                                        <p:cTn id="98" dur="indefinite" fill="hold"/>
                                        <p:tgtEl>
                                          <p:spTgt spid="564"/>
                                        </p:tgtEl>
                                        <p:attrNameLst>
                                          <p:attrName>style.visibility</p:attrName>
                                        </p:attrNameLst>
                                      </p:cBhvr>
                                      <p:to>
                                        <p:strVal val="visible"/>
                                      </p:to>
                                    </p:set>
                                    <p:animEffect transition="in" filter="blinds(horizontal)">
                                      <p:cBhvr>
                                        <p:cTn id="99" dur="500"/>
                                        <p:tgtEl>
                                          <p:spTgt spid="564"/>
                                        </p:tgtEl>
                                      </p:cBhvr>
                                    </p:animEffect>
                                  </p:childTnLst>
                                </p:cTn>
                              </p:par>
                            </p:childTnLst>
                          </p:cTn>
                        </p:par>
                        <p:par>
                          <p:cTn id="100" fill="hold">
                            <p:stCondLst>
                              <p:cond delay="11500"/>
                            </p:stCondLst>
                            <p:childTnLst>
                              <p:par>
                                <p:cTn id="101" presetID="3" presetClass="entr" presetSubtype="10" fill="hold" grpId="0" nodeType="afterEffect">
                                  <p:stCondLst>
                                    <p:cond delay="0"/>
                                  </p:stCondLst>
                                  <p:childTnLst>
                                    <p:set>
                                      <p:cBhvr>
                                        <p:cTn id="102" dur="indefinite" fill="hold"/>
                                        <p:tgtEl>
                                          <p:spTgt spid="565"/>
                                        </p:tgtEl>
                                        <p:attrNameLst>
                                          <p:attrName>style.visibility</p:attrName>
                                        </p:attrNameLst>
                                      </p:cBhvr>
                                      <p:to>
                                        <p:strVal val="visible"/>
                                      </p:to>
                                    </p:set>
                                    <p:animEffect transition="in" filter="blinds(horizontal)">
                                      <p:cBhvr>
                                        <p:cTn id="103" dur="500"/>
                                        <p:tgtEl>
                                          <p:spTgt spid="565"/>
                                        </p:tgtEl>
                                      </p:cBhvr>
                                    </p:animEffect>
                                  </p:childTnLst>
                                </p:cTn>
                              </p:par>
                            </p:childTnLst>
                          </p:cTn>
                        </p:par>
                        <p:par>
                          <p:cTn id="104" fill="hold">
                            <p:stCondLst>
                              <p:cond delay="12000"/>
                            </p:stCondLst>
                            <p:childTnLst>
                              <p:par>
                                <p:cTn id="105" presetID="3" presetClass="entr" presetSubtype="10" fill="hold" grpId="0" nodeType="afterEffect">
                                  <p:stCondLst>
                                    <p:cond delay="0"/>
                                  </p:stCondLst>
                                  <p:childTnLst>
                                    <p:set>
                                      <p:cBhvr>
                                        <p:cTn id="106" dur="indefinite" fill="hold"/>
                                        <p:tgtEl>
                                          <p:spTgt spid="566"/>
                                        </p:tgtEl>
                                        <p:attrNameLst>
                                          <p:attrName>style.visibility</p:attrName>
                                        </p:attrNameLst>
                                      </p:cBhvr>
                                      <p:to>
                                        <p:strVal val="visible"/>
                                      </p:to>
                                    </p:set>
                                    <p:animEffect transition="in" filter="blinds(horizontal)">
                                      <p:cBhvr>
                                        <p:cTn id="107" dur="500"/>
                                        <p:tgtEl>
                                          <p:spTgt spid="566"/>
                                        </p:tgtEl>
                                      </p:cBhvr>
                                    </p:animEffect>
                                  </p:childTnLst>
                                </p:cTn>
                              </p:par>
                            </p:childTnLst>
                          </p:cTn>
                        </p:par>
                        <p:par>
                          <p:cTn id="108" fill="hold">
                            <p:stCondLst>
                              <p:cond delay="12500"/>
                            </p:stCondLst>
                            <p:childTnLst>
                              <p:par>
                                <p:cTn id="109" presetID="3" presetClass="entr" presetSubtype="10" fill="hold" grpId="0" nodeType="afterEffect">
                                  <p:stCondLst>
                                    <p:cond delay="0"/>
                                  </p:stCondLst>
                                  <p:childTnLst>
                                    <p:set>
                                      <p:cBhvr>
                                        <p:cTn id="110" dur="indefinite" fill="hold"/>
                                        <p:tgtEl>
                                          <p:spTgt spid="567"/>
                                        </p:tgtEl>
                                        <p:attrNameLst>
                                          <p:attrName>style.visibility</p:attrName>
                                        </p:attrNameLst>
                                      </p:cBhvr>
                                      <p:to>
                                        <p:strVal val="visible"/>
                                      </p:to>
                                    </p:set>
                                    <p:animEffect transition="in" filter="blinds(horizontal)">
                                      <p:cBhvr>
                                        <p:cTn id="111" dur="500"/>
                                        <p:tgtEl>
                                          <p:spTgt spid="567"/>
                                        </p:tgtEl>
                                      </p:cBhvr>
                                    </p:animEffect>
                                  </p:childTnLst>
                                </p:cTn>
                              </p:par>
                            </p:childTnLst>
                          </p:cTn>
                        </p:par>
                        <p:par>
                          <p:cTn id="112" fill="hold">
                            <p:stCondLst>
                              <p:cond delay="13000"/>
                            </p:stCondLst>
                            <p:childTnLst>
                              <p:par>
                                <p:cTn id="113" presetID="3" presetClass="entr" presetSubtype="10" fill="hold" grpId="0" nodeType="afterEffect">
                                  <p:stCondLst>
                                    <p:cond delay="0"/>
                                  </p:stCondLst>
                                  <p:childTnLst>
                                    <p:set>
                                      <p:cBhvr>
                                        <p:cTn id="114" dur="indefinite" fill="hold"/>
                                        <p:tgtEl>
                                          <p:spTgt spid="568"/>
                                        </p:tgtEl>
                                        <p:attrNameLst>
                                          <p:attrName>style.visibility</p:attrName>
                                        </p:attrNameLst>
                                      </p:cBhvr>
                                      <p:to>
                                        <p:strVal val="visible"/>
                                      </p:to>
                                    </p:set>
                                    <p:animEffect transition="in" filter="blinds(horizontal)">
                                      <p:cBhvr>
                                        <p:cTn id="115" dur="500"/>
                                        <p:tgtEl>
                                          <p:spTgt spid="568"/>
                                        </p:tgtEl>
                                      </p:cBhvr>
                                    </p:animEffect>
                                  </p:childTnLst>
                                </p:cTn>
                              </p:par>
                            </p:childTnLst>
                          </p:cTn>
                        </p:par>
                        <p:par>
                          <p:cTn id="116" fill="hold">
                            <p:stCondLst>
                              <p:cond delay="13500"/>
                            </p:stCondLst>
                            <p:childTnLst>
                              <p:par>
                                <p:cTn id="117" presetID="3" presetClass="entr" presetSubtype="10" fill="hold" grpId="0" nodeType="afterEffect">
                                  <p:stCondLst>
                                    <p:cond delay="0"/>
                                  </p:stCondLst>
                                  <p:childTnLst>
                                    <p:set>
                                      <p:cBhvr>
                                        <p:cTn id="118" dur="indefinite" fill="hold"/>
                                        <p:tgtEl>
                                          <p:spTgt spid="569"/>
                                        </p:tgtEl>
                                        <p:attrNameLst>
                                          <p:attrName>style.visibility</p:attrName>
                                        </p:attrNameLst>
                                      </p:cBhvr>
                                      <p:to>
                                        <p:strVal val="visible"/>
                                      </p:to>
                                    </p:set>
                                    <p:animEffect transition="in" filter="blinds(horizontal)">
                                      <p:cBhvr>
                                        <p:cTn id="119" dur="500"/>
                                        <p:tgtEl>
                                          <p:spTgt spid="569"/>
                                        </p:tgtEl>
                                      </p:cBhvr>
                                    </p:animEffect>
                                  </p:childTnLst>
                                </p:cTn>
                              </p:par>
                            </p:childTnLst>
                          </p:cTn>
                        </p:par>
                        <p:par>
                          <p:cTn id="120" fill="hold">
                            <p:stCondLst>
                              <p:cond delay="14000"/>
                            </p:stCondLst>
                            <p:childTnLst>
                              <p:par>
                                <p:cTn id="121" presetID="3" presetClass="entr" presetSubtype="10" fill="hold" grpId="0" nodeType="afterEffect">
                                  <p:stCondLst>
                                    <p:cond delay="0"/>
                                  </p:stCondLst>
                                  <p:childTnLst>
                                    <p:set>
                                      <p:cBhvr>
                                        <p:cTn id="122" dur="indefinite" fill="hold"/>
                                        <p:tgtEl>
                                          <p:spTgt spid="570"/>
                                        </p:tgtEl>
                                        <p:attrNameLst>
                                          <p:attrName>style.visibility</p:attrName>
                                        </p:attrNameLst>
                                      </p:cBhvr>
                                      <p:to>
                                        <p:strVal val="visible"/>
                                      </p:to>
                                    </p:set>
                                    <p:animEffect transition="in" filter="blinds(horizontal)">
                                      <p:cBhvr>
                                        <p:cTn id="123" dur="500"/>
                                        <p:tgtEl>
                                          <p:spTgt spid="570"/>
                                        </p:tgtEl>
                                      </p:cBhvr>
                                    </p:animEffect>
                                  </p:childTnLst>
                                </p:cTn>
                              </p:par>
                            </p:childTnLst>
                          </p:cTn>
                        </p:par>
                        <p:par>
                          <p:cTn id="124" fill="hold">
                            <p:stCondLst>
                              <p:cond delay="14500"/>
                            </p:stCondLst>
                            <p:childTnLst>
                              <p:par>
                                <p:cTn id="125" presetID="3" presetClass="entr" presetSubtype="10" fill="hold" grpId="0" nodeType="afterEffect">
                                  <p:stCondLst>
                                    <p:cond delay="0"/>
                                  </p:stCondLst>
                                  <p:childTnLst>
                                    <p:set>
                                      <p:cBhvr>
                                        <p:cTn id="126" dur="indefinite" fill="hold"/>
                                        <p:tgtEl>
                                          <p:spTgt spid="571"/>
                                        </p:tgtEl>
                                        <p:attrNameLst>
                                          <p:attrName>style.visibility</p:attrName>
                                        </p:attrNameLst>
                                      </p:cBhvr>
                                      <p:to>
                                        <p:strVal val="visible"/>
                                      </p:to>
                                    </p:set>
                                    <p:animEffect transition="in" filter="blinds(horizontal)">
                                      <p:cBhvr>
                                        <p:cTn id="127" dur="500"/>
                                        <p:tgtEl>
                                          <p:spTgt spid="571"/>
                                        </p:tgtEl>
                                      </p:cBhvr>
                                    </p:animEffect>
                                  </p:childTnLst>
                                </p:cTn>
                              </p:par>
                            </p:childTnLst>
                          </p:cTn>
                        </p:par>
                        <p:par>
                          <p:cTn id="128" fill="hold">
                            <p:stCondLst>
                              <p:cond delay="15000"/>
                            </p:stCondLst>
                            <p:childTnLst>
                              <p:par>
                                <p:cTn id="129" presetID="3" presetClass="entr" presetSubtype="10" fill="hold" grpId="0" nodeType="afterEffect">
                                  <p:stCondLst>
                                    <p:cond delay="0"/>
                                  </p:stCondLst>
                                  <p:childTnLst>
                                    <p:set>
                                      <p:cBhvr>
                                        <p:cTn id="130" dur="indefinite" fill="hold"/>
                                        <p:tgtEl>
                                          <p:spTgt spid="572"/>
                                        </p:tgtEl>
                                        <p:attrNameLst>
                                          <p:attrName>style.visibility</p:attrName>
                                        </p:attrNameLst>
                                      </p:cBhvr>
                                      <p:to>
                                        <p:strVal val="visible"/>
                                      </p:to>
                                    </p:set>
                                    <p:animEffect transition="in" filter="blinds(horizontal)">
                                      <p:cBhvr>
                                        <p:cTn id="131" dur="500"/>
                                        <p:tgtEl>
                                          <p:spTgt spid="572"/>
                                        </p:tgtEl>
                                      </p:cBhvr>
                                    </p:animEffect>
                                  </p:childTnLst>
                                </p:cTn>
                              </p:par>
                            </p:childTnLst>
                          </p:cTn>
                        </p:par>
                        <p:par>
                          <p:cTn id="132" fill="hold">
                            <p:stCondLst>
                              <p:cond delay="15500"/>
                            </p:stCondLst>
                            <p:childTnLst>
                              <p:par>
                                <p:cTn id="133" presetID="2" presetClass="entr" presetSubtype="4" fill="hold" grpId="0" nodeType="afterEffect">
                                  <p:stCondLst>
                                    <p:cond delay="0"/>
                                  </p:stCondLst>
                                  <p:childTnLst>
                                    <p:set>
                                      <p:cBhvr>
                                        <p:cTn id="134" dur="indefinite" fill="hold"/>
                                        <p:tgtEl>
                                          <p:spTgt spid="2"/>
                                        </p:tgtEl>
                                        <p:attrNameLst>
                                          <p:attrName>style.visibility</p:attrName>
                                        </p:attrNameLst>
                                      </p:cBhvr>
                                      <p:to>
                                        <p:strVal val="visible"/>
                                      </p:to>
                                    </p:set>
                                    <p:anim calcmode="lin" valueType="num">
                                      <p:cBhvr>
                                        <p:cTn id="135" dur="500" fill="hold"/>
                                        <p:tgtEl>
                                          <p:spTgt spid="2"/>
                                        </p:tgtEl>
                                        <p:attrNameLst>
                                          <p:attrName>ppt_x</p:attrName>
                                        </p:attrNameLst>
                                      </p:cBhvr>
                                      <p:tavLst>
                                        <p:tav tm="0">
                                          <p:val>
                                            <p:strVal val="#ppt_x"/>
                                          </p:val>
                                        </p:tav>
                                        <p:tav tm="100000">
                                          <p:val>
                                            <p:strVal val="#ppt_x"/>
                                          </p:val>
                                        </p:tav>
                                      </p:tavLst>
                                    </p:anim>
                                    <p:anim calcmode="lin" valueType="num">
                                      <p:cBhvr>
                                        <p:cTn id="1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advAuto="0"/>
      <p:bldP spid="528" grpId="0" animBg="1" advAuto="0"/>
      <p:bldP spid="531" grpId="0" animBg="1" advAuto="0"/>
      <p:bldP spid="534" grpId="0" animBg="1" advAuto="0"/>
      <p:bldP spid="537" grpId="0" animBg="1" advAuto="0"/>
      <p:bldP spid="540" grpId="0" animBg="1" advAuto="0"/>
      <p:bldP spid="541" grpId="0" animBg="1" advAuto="0"/>
      <p:bldP spid="544" grpId="0" animBg="1" advAuto="0"/>
      <p:bldP spid="545" grpId="0" animBg="1" advAuto="0"/>
      <p:bldP spid="546" grpId="0" animBg="1" advAuto="0"/>
      <p:bldP spid="547" grpId="0" animBg="1" advAuto="0"/>
      <p:bldP spid="548" grpId="0" animBg="1" advAuto="0"/>
      <p:bldP spid="549" grpId="0" animBg="1" advAuto="0"/>
      <p:bldP spid="550" grpId="0" animBg="1" advAuto="0"/>
      <p:bldP spid="551" grpId="0" animBg="1" advAuto="0"/>
      <p:bldP spid="552" grpId="0" animBg="1" advAuto="0"/>
      <p:bldP spid="553" grpId="0" animBg="1" advAuto="0"/>
      <p:bldP spid="554" grpId="0" animBg="1" advAuto="0"/>
      <p:bldP spid="555" grpId="0" animBg="1" advAuto="0"/>
      <p:bldP spid="556" grpId="0" animBg="1" advAuto="0"/>
      <p:bldP spid="557" grpId="0" animBg="1" advAuto="0"/>
      <p:bldP spid="558" grpId="0" animBg="1" advAuto="0"/>
      <p:bldP spid="564" grpId="0" animBg="1" advAuto="0"/>
      <p:bldP spid="565" grpId="0" animBg="1" advAuto="0"/>
      <p:bldP spid="566" grpId="0" animBg="1" advAuto="0"/>
      <p:bldP spid="567" grpId="0" animBg="1" advAuto="0"/>
      <p:bldP spid="568" grpId="0" animBg="1" advAuto="0"/>
      <p:bldP spid="569" grpId="0" animBg="1" advAuto="0"/>
      <p:bldP spid="570" grpId="0" animBg="1" advAuto="0"/>
      <p:bldP spid="571" grpId="0" animBg="1" advAuto="0"/>
      <p:bldP spid="572" grpId="0" animBg="1" advAuto="0"/>
      <p:bldP spid="2"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66" name="组合 7"/>
          <p:cNvGrpSpPr/>
          <p:nvPr/>
        </p:nvGrpSpPr>
        <p:grpSpPr>
          <a:xfrm>
            <a:off x="293052" y="344487"/>
            <a:ext cx="1458279" cy="1457961"/>
            <a:chOff x="0" y="0"/>
            <a:chExt cx="1458277" cy="1457960"/>
          </a:xfrm>
        </p:grpSpPr>
        <p:sp>
          <p:nvSpPr>
            <p:cNvPr id="464"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5"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69" name="组合 8"/>
          <p:cNvGrpSpPr/>
          <p:nvPr/>
        </p:nvGrpSpPr>
        <p:grpSpPr>
          <a:xfrm>
            <a:off x="10541000" y="344487"/>
            <a:ext cx="1458278" cy="1457961"/>
            <a:chOff x="0" y="0"/>
            <a:chExt cx="1458277" cy="1457960"/>
          </a:xfrm>
        </p:grpSpPr>
        <p:sp>
          <p:nvSpPr>
            <p:cNvPr id="467"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68"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72" name="组合 11"/>
          <p:cNvGrpSpPr/>
          <p:nvPr/>
        </p:nvGrpSpPr>
        <p:grpSpPr>
          <a:xfrm>
            <a:off x="293687" y="5150167"/>
            <a:ext cx="1458279" cy="1457961"/>
            <a:chOff x="0" y="0"/>
            <a:chExt cx="1458277" cy="1457960"/>
          </a:xfrm>
        </p:grpSpPr>
        <p:sp>
          <p:nvSpPr>
            <p:cNvPr id="470"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1"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75" name="组合 14"/>
          <p:cNvGrpSpPr/>
          <p:nvPr/>
        </p:nvGrpSpPr>
        <p:grpSpPr>
          <a:xfrm>
            <a:off x="10497819" y="5111432"/>
            <a:ext cx="1458279" cy="1457961"/>
            <a:chOff x="0" y="0"/>
            <a:chExt cx="1458277" cy="1457960"/>
          </a:xfrm>
        </p:grpSpPr>
        <p:sp>
          <p:nvSpPr>
            <p:cNvPr id="473"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4"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76"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9</a:t>
            </a:r>
            <a:endParaRPr lang="en-US" dirty="0"/>
          </a:p>
        </p:txBody>
      </p:sp>
      <p:grpSp>
        <p:nvGrpSpPr>
          <p:cNvPr id="501" name="Группа 66"/>
          <p:cNvGrpSpPr/>
          <p:nvPr/>
        </p:nvGrpSpPr>
        <p:grpSpPr>
          <a:xfrm>
            <a:off x="966823" y="1361167"/>
            <a:ext cx="5443436" cy="3899253"/>
            <a:chOff x="-1" y="58435"/>
            <a:chExt cx="5443434" cy="3899251"/>
          </a:xfrm>
        </p:grpSpPr>
        <p:sp>
          <p:nvSpPr>
            <p:cNvPr id="477" name="Freeform 54"/>
            <p:cNvSpPr/>
            <p:nvPr/>
          </p:nvSpPr>
          <p:spPr>
            <a:xfrm>
              <a:off x="1822835" y="166443"/>
              <a:ext cx="1324199" cy="13344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3" y="21600"/>
                    <a:pt x="5963" y="21600"/>
                    <a:pt x="5963" y="21600"/>
                  </a:cubicBezTo>
                  <a:cubicBezTo>
                    <a:pt x="6891" y="19098"/>
                    <a:pt x="11529" y="11459"/>
                    <a:pt x="12721" y="9351"/>
                  </a:cubicBezTo>
                  <a:cubicBezTo>
                    <a:pt x="16697" y="2107"/>
                    <a:pt x="21600" y="0"/>
                    <a:pt x="21600" y="0"/>
                  </a:cubicBezTo>
                  <a:cubicBezTo>
                    <a:pt x="0" y="0"/>
                    <a:pt x="0" y="0"/>
                    <a:pt x="0" y="0"/>
                  </a:cubicBezTo>
                </a:path>
              </a:pathLst>
            </a:custGeom>
            <a:solidFill>
              <a:srgbClr val="69565B"/>
            </a:solidFill>
            <a:ln w="12700" cap="flat">
              <a:noFill/>
              <a:miter lim="400000"/>
            </a:ln>
            <a:effectLst/>
          </p:spPr>
          <p:txBody>
            <a:bodyPr wrap="square" lIns="45719" tIns="45719" rIns="45719" bIns="45719" numCol="1" anchor="t">
              <a:noAutofit/>
            </a:bodyPr>
            <a:lstStyle/>
            <a:p>
              <a:pPr>
                <a:defRPr sz="2100"/>
              </a:pPr>
            </a:p>
          </p:txBody>
        </p:sp>
        <p:sp>
          <p:nvSpPr>
            <p:cNvPr id="478" name="Freeform 53"/>
            <p:cNvSpPr/>
            <p:nvPr/>
          </p:nvSpPr>
          <p:spPr>
            <a:xfrm>
              <a:off x="1066639" y="662590"/>
              <a:ext cx="3198535" cy="1040197"/>
            </a:xfrm>
            <a:custGeom>
              <a:avLst/>
              <a:gdLst/>
              <a:ahLst/>
              <a:cxnLst>
                <a:cxn ang="0">
                  <a:pos x="wd2" y="hd2"/>
                </a:cxn>
                <a:cxn ang="5400000">
                  <a:pos x="wd2" y="hd2"/>
                </a:cxn>
                <a:cxn ang="10800000">
                  <a:pos x="wd2" y="hd2"/>
                </a:cxn>
                <a:cxn ang="16200000">
                  <a:pos x="wd2" y="hd2"/>
                </a:cxn>
              </a:cxnLst>
              <a:rect l="0" t="0" r="r" b="b"/>
              <a:pathLst>
                <a:path w="21600" h="21600" extrusionOk="0">
                  <a:moveTo>
                    <a:pt x="3457" y="0"/>
                  </a:moveTo>
                  <a:cubicBezTo>
                    <a:pt x="3765" y="0"/>
                    <a:pt x="8918" y="0"/>
                    <a:pt x="12739" y="0"/>
                  </a:cubicBezTo>
                  <a:lnTo>
                    <a:pt x="21600" y="0"/>
                  </a:lnTo>
                  <a:lnTo>
                    <a:pt x="21600" y="13857"/>
                  </a:lnTo>
                  <a:lnTo>
                    <a:pt x="12920" y="13857"/>
                  </a:lnTo>
                  <a:lnTo>
                    <a:pt x="12920" y="13656"/>
                  </a:lnTo>
                  <a:lnTo>
                    <a:pt x="12455" y="16538"/>
                  </a:lnTo>
                  <a:cubicBezTo>
                    <a:pt x="11962" y="20250"/>
                    <a:pt x="494" y="17381"/>
                    <a:pt x="0" y="21600"/>
                  </a:cubicBezTo>
                  <a:cubicBezTo>
                    <a:pt x="0" y="21600"/>
                    <a:pt x="0" y="21600"/>
                    <a:pt x="2798" y="1013"/>
                  </a:cubicBezTo>
                  <a:cubicBezTo>
                    <a:pt x="2798" y="1013"/>
                    <a:pt x="2963" y="0"/>
                    <a:pt x="3457" y="0"/>
                  </a:cubicBezTo>
                  <a:close/>
                </a:path>
              </a:pathLst>
            </a:custGeom>
            <a:solidFill>
              <a:srgbClr val="9F7F92"/>
            </a:solidFill>
            <a:ln w="12700" cap="flat">
              <a:noFill/>
              <a:miter lim="400000"/>
            </a:ln>
            <a:effectLst/>
          </p:spPr>
          <p:txBody>
            <a:bodyPr wrap="square" lIns="45719" tIns="45719" rIns="45719" bIns="45719" numCol="1" anchor="ctr">
              <a:noAutofit/>
            </a:bodyPr>
            <a:lstStyle/>
            <a:p>
              <a:pPr algn="ctr">
                <a:defRPr sz="2100">
                  <a:solidFill>
                    <a:srgbClr val="FFFFFF"/>
                  </a:solidFill>
                </a:defRPr>
              </a:pPr>
              <a:endParaRPr dirty="0"/>
            </a:p>
          </p:txBody>
        </p:sp>
        <p:sp>
          <p:nvSpPr>
            <p:cNvPr id="479" name="Freeform 56"/>
            <p:cNvSpPr/>
            <p:nvPr/>
          </p:nvSpPr>
          <p:spPr>
            <a:xfrm>
              <a:off x="666302" y="1329900"/>
              <a:ext cx="3254037" cy="1033353"/>
            </a:xfrm>
            <a:custGeom>
              <a:avLst/>
              <a:gdLst/>
              <a:ahLst/>
              <a:cxnLst>
                <a:cxn ang="0">
                  <a:pos x="wd2" y="hd2"/>
                </a:cxn>
                <a:cxn ang="5400000">
                  <a:pos x="wd2" y="hd2"/>
                </a:cxn>
                <a:cxn ang="10800000">
                  <a:pos x="wd2" y="hd2"/>
                </a:cxn>
                <a:cxn ang="16200000">
                  <a:pos x="wd2" y="hd2"/>
                </a:cxn>
              </a:cxnLst>
              <a:rect l="0" t="0" r="r" b="b"/>
              <a:pathLst>
                <a:path w="21600" h="21600" extrusionOk="0">
                  <a:moveTo>
                    <a:pt x="2754" y="1020"/>
                  </a:moveTo>
                  <a:cubicBezTo>
                    <a:pt x="0" y="21600"/>
                    <a:pt x="0" y="21600"/>
                    <a:pt x="0" y="21600"/>
                  </a:cubicBezTo>
                  <a:cubicBezTo>
                    <a:pt x="486" y="17348"/>
                    <a:pt x="16794" y="20239"/>
                    <a:pt x="17280" y="16668"/>
                  </a:cubicBezTo>
                  <a:cubicBezTo>
                    <a:pt x="18738" y="5953"/>
                    <a:pt x="21600" y="0"/>
                    <a:pt x="21600" y="0"/>
                  </a:cubicBezTo>
                  <a:cubicBezTo>
                    <a:pt x="21600" y="0"/>
                    <a:pt x="3888" y="0"/>
                    <a:pt x="3402" y="0"/>
                  </a:cubicBezTo>
                  <a:cubicBezTo>
                    <a:pt x="2862" y="0"/>
                    <a:pt x="2754" y="1020"/>
                    <a:pt x="2754" y="1020"/>
                  </a:cubicBezTo>
                  <a:close/>
                </a:path>
              </a:pathLst>
            </a:custGeom>
            <a:solidFill>
              <a:srgbClr val="69565B"/>
            </a:solidFill>
            <a:ln w="12700" cap="flat">
              <a:noFill/>
              <a:miter lim="400000"/>
            </a:ln>
            <a:effectLst/>
          </p:spPr>
          <p:txBody>
            <a:bodyPr wrap="square" lIns="45719" tIns="45719" rIns="45719" bIns="45719" numCol="1" anchor="t">
              <a:noAutofit/>
            </a:bodyPr>
            <a:lstStyle/>
            <a:p>
              <a:pPr>
                <a:defRPr sz="2100"/>
              </a:pPr>
              <a:endParaRPr dirty="0"/>
            </a:p>
          </p:txBody>
        </p:sp>
        <p:sp>
          <p:nvSpPr>
            <p:cNvPr id="480" name="Freeform 86"/>
            <p:cNvSpPr/>
            <p:nvPr/>
          </p:nvSpPr>
          <p:spPr>
            <a:xfrm>
              <a:off x="267973" y="2022485"/>
              <a:ext cx="4523168" cy="1050884"/>
            </a:xfrm>
            <a:custGeom>
              <a:avLst/>
              <a:gdLst/>
              <a:ahLst/>
              <a:cxnLst>
                <a:cxn ang="0">
                  <a:pos x="wd2" y="hd2"/>
                </a:cxn>
                <a:cxn ang="5400000">
                  <a:pos x="wd2" y="hd2"/>
                </a:cxn>
                <a:cxn ang="10800000">
                  <a:pos x="wd2" y="hd2"/>
                </a:cxn>
                <a:cxn ang="16200000">
                  <a:pos x="wd2" y="hd2"/>
                </a:cxn>
              </a:cxnLst>
              <a:rect l="0" t="0" r="r" b="b"/>
              <a:pathLst>
                <a:path w="21600" h="21600" extrusionOk="0">
                  <a:moveTo>
                    <a:pt x="15654" y="0"/>
                  </a:moveTo>
                  <a:lnTo>
                    <a:pt x="21600" y="0"/>
                  </a:lnTo>
                  <a:lnTo>
                    <a:pt x="21600" y="13582"/>
                  </a:lnTo>
                  <a:lnTo>
                    <a:pt x="16224" y="13582"/>
                  </a:lnTo>
                  <a:lnTo>
                    <a:pt x="15881" y="16573"/>
                  </a:lnTo>
                  <a:cubicBezTo>
                    <a:pt x="15531" y="20259"/>
                    <a:pt x="349" y="17410"/>
                    <a:pt x="0" y="21600"/>
                  </a:cubicBezTo>
                  <a:cubicBezTo>
                    <a:pt x="0" y="21600"/>
                    <a:pt x="0" y="21600"/>
                    <a:pt x="1980" y="1155"/>
                  </a:cubicBezTo>
                  <a:cubicBezTo>
                    <a:pt x="1980" y="1155"/>
                    <a:pt x="2058" y="149"/>
                    <a:pt x="2446" y="149"/>
                  </a:cubicBezTo>
                  <a:cubicBezTo>
                    <a:pt x="2686" y="149"/>
                    <a:pt x="10415" y="149"/>
                    <a:pt x="15221" y="149"/>
                  </a:cubicBezTo>
                  <a:lnTo>
                    <a:pt x="15654" y="149"/>
                  </a:lnTo>
                  <a:close/>
                </a:path>
              </a:pathLst>
            </a:custGeom>
            <a:solidFill>
              <a:srgbClr val="9F7F92"/>
            </a:solidFill>
            <a:ln w="12700" cap="flat">
              <a:noFill/>
              <a:miter lim="400000"/>
            </a:ln>
            <a:effectLst/>
          </p:spPr>
          <p:txBody>
            <a:bodyPr wrap="square" lIns="45719" tIns="45719" rIns="45719" bIns="45719" numCol="1" anchor="t">
              <a:noAutofit/>
            </a:bodyPr>
            <a:lstStyle/>
            <a:p>
              <a:pPr>
                <a:defRPr sz="2100"/>
              </a:pPr>
            </a:p>
          </p:txBody>
        </p:sp>
        <p:sp>
          <p:nvSpPr>
            <p:cNvPr id="481" name="Freeform 58"/>
            <p:cNvSpPr/>
            <p:nvPr/>
          </p:nvSpPr>
          <p:spPr>
            <a:xfrm>
              <a:off x="40130" y="2681392"/>
              <a:ext cx="4513221" cy="745931"/>
            </a:xfrm>
            <a:custGeom>
              <a:avLst/>
              <a:gdLst/>
              <a:ahLst/>
              <a:cxnLst>
                <a:cxn ang="0">
                  <a:pos x="wd2" y="hd2"/>
                </a:cxn>
                <a:cxn ang="5400000">
                  <a:pos x="wd2" y="hd2"/>
                </a:cxn>
                <a:cxn ang="10800000">
                  <a:pos x="wd2" y="hd2"/>
                </a:cxn>
                <a:cxn ang="16200000">
                  <a:pos x="wd2" y="hd2"/>
                </a:cxn>
              </a:cxnLst>
              <a:rect l="0" t="0" r="r" b="b"/>
              <a:pathLst>
                <a:path w="21600" h="21600" extrusionOk="0">
                  <a:moveTo>
                    <a:pt x="1790" y="0"/>
                  </a:moveTo>
                  <a:cubicBezTo>
                    <a:pt x="1401" y="0"/>
                    <a:pt x="1323" y="1409"/>
                    <a:pt x="1323" y="1409"/>
                  </a:cubicBezTo>
                  <a:cubicBezTo>
                    <a:pt x="0" y="19722"/>
                    <a:pt x="0" y="19722"/>
                    <a:pt x="0" y="19722"/>
                  </a:cubicBezTo>
                  <a:cubicBezTo>
                    <a:pt x="156" y="16904"/>
                    <a:pt x="5877" y="19722"/>
                    <a:pt x="9263" y="21600"/>
                  </a:cubicBezTo>
                  <a:cubicBezTo>
                    <a:pt x="18603" y="21600"/>
                    <a:pt x="18603" y="21600"/>
                    <a:pt x="18603" y="21600"/>
                  </a:cubicBezTo>
                  <a:cubicBezTo>
                    <a:pt x="19654" y="7748"/>
                    <a:pt x="21600" y="0"/>
                    <a:pt x="21600" y="0"/>
                  </a:cubicBezTo>
                  <a:cubicBezTo>
                    <a:pt x="21600" y="0"/>
                    <a:pt x="2141" y="0"/>
                    <a:pt x="1790" y="0"/>
                  </a:cubicBezTo>
                  <a:close/>
                </a:path>
              </a:pathLst>
            </a:custGeom>
            <a:solidFill>
              <a:srgbClr val="69565B"/>
            </a:solidFill>
            <a:ln w="12700" cap="flat">
              <a:noFill/>
              <a:miter lim="400000"/>
            </a:ln>
            <a:effectLst/>
          </p:spPr>
          <p:txBody>
            <a:bodyPr wrap="square" lIns="45719" tIns="45719" rIns="45719" bIns="45719" numCol="1" anchor="t">
              <a:noAutofit/>
            </a:bodyPr>
            <a:lstStyle/>
            <a:p>
              <a:pPr>
                <a:defRPr sz="2100"/>
              </a:pPr>
            </a:p>
          </p:txBody>
        </p:sp>
        <p:sp>
          <p:nvSpPr>
            <p:cNvPr id="482" name="Freeform 60"/>
            <p:cNvSpPr/>
            <p:nvPr/>
          </p:nvSpPr>
          <p:spPr>
            <a:xfrm>
              <a:off x="2383994" y="1360617"/>
              <a:ext cx="1526078"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cubicBezTo>
                    <a:pt x="21600" y="0"/>
                    <a:pt x="21600" y="0"/>
                    <a:pt x="21600" y="0"/>
                  </a:cubicBezTo>
                  <a:cubicBezTo>
                    <a:pt x="0" y="0"/>
                    <a:pt x="0" y="0"/>
                    <a:pt x="0" y="0"/>
                  </a:cubicBezTo>
                  <a:cubicBezTo>
                    <a:pt x="0" y="0"/>
                    <a:pt x="0" y="0"/>
                    <a:pt x="0" y="0"/>
                  </a:cubicBezTo>
                  <a:lnTo>
                    <a:pt x="21485" y="0"/>
                  </a:lnTo>
                  <a:close/>
                </a:path>
              </a:pathLst>
            </a:custGeom>
            <a:noFill/>
            <a:ln w="12700" cap="flat">
              <a:noFill/>
              <a:miter lim="400000"/>
            </a:ln>
            <a:effectLst/>
          </p:spPr>
          <p:txBody>
            <a:bodyPr wrap="square" lIns="45719" tIns="45719" rIns="45719" bIns="45719" numCol="1" anchor="t">
              <a:noAutofit/>
            </a:bodyPr>
            <a:lstStyle/>
            <a:p>
              <a:pPr>
                <a:defRPr sz="2100"/>
              </a:pPr>
            </a:p>
          </p:txBody>
        </p:sp>
        <p:sp>
          <p:nvSpPr>
            <p:cNvPr id="483" name="Freeform 62"/>
            <p:cNvSpPr/>
            <p:nvPr/>
          </p:nvSpPr>
          <p:spPr>
            <a:xfrm>
              <a:off x="3023850" y="2688236"/>
              <a:ext cx="1529501"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cubicBezTo>
                    <a:pt x="21485" y="0"/>
                    <a:pt x="21600" y="0"/>
                    <a:pt x="21600" y="0"/>
                  </a:cubicBezTo>
                  <a:cubicBezTo>
                    <a:pt x="0" y="0"/>
                    <a:pt x="0" y="0"/>
                    <a:pt x="0" y="0"/>
                  </a:cubicBezTo>
                  <a:cubicBezTo>
                    <a:pt x="0" y="0"/>
                    <a:pt x="0" y="0"/>
                    <a:pt x="0" y="0"/>
                  </a:cubicBezTo>
                  <a:lnTo>
                    <a:pt x="21485" y="0"/>
                  </a:lnTo>
                  <a:close/>
                </a:path>
              </a:pathLst>
            </a:custGeom>
            <a:noFill/>
            <a:ln w="12700" cap="flat">
              <a:noFill/>
              <a:miter lim="400000"/>
            </a:ln>
            <a:effectLst/>
          </p:spPr>
          <p:txBody>
            <a:bodyPr wrap="square" lIns="45719" tIns="45719" rIns="45719" bIns="45719" numCol="1" anchor="t">
              <a:noAutofit/>
            </a:bodyPr>
            <a:lstStyle/>
            <a:p>
              <a:pPr>
                <a:defRPr sz="2100"/>
              </a:pPr>
            </a:p>
          </p:txBody>
        </p:sp>
        <p:sp>
          <p:nvSpPr>
            <p:cNvPr id="484" name="Freeform 63"/>
            <p:cNvSpPr/>
            <p:nvPr/>
          </p:nvSpPr>
          <p:spPr>
            <a:xfrm>
              <a:off x="1822835" y="166443"/>
              <a:ext cx="1324199" cy="1"/>
            </a:xfrm>
            <a:custGeom>
              <a:avLst/>
              <a:gdLst/>
              <a:ahLst/>
              <a:cxnLst>
                <a:cxn ang="0">
                  <a:pos x="wd2" y="hd2"/>
                </a:cxn>
                <a:cxn ang="5400000">
                  <a:pos x="wd2" y="hd2"/>
                </a:cxn>
                <a:cxn ang="10800000">
                  <a:pos x="wd2" y="hd2"/>
                </a:cxn>
                <a:cxn ang="16200000">
                  <a:pos x="wd2" y="hd2"/>
                </a:cxn>
              </a:cxnLst>
              <a:rect l="0" t="0" r="r" b="b"/>
              <a:pathLst>
                <a:path w="21600" extrusionOk="0">
                  <a:moveTo>
                    <a:pt x="21467" y="0"/>
                  </a:moveTo>
                  <a:cubicBezTo>
                    <a:pt x="21600" y="0"/>
                    <a:pt x="21600" y="0"/>
                    <a:pt x="21600" y="0"/>
                  </a:cubicBezTo>
                  <a:cubicBezTo>
                    <a:pt x="0" y="0"/>
                    <a:pt x="0" y="0"/>
                    <a:pt x="0" y="0"/>
                  </a:cubicBezTo>
                  <a:cubicBezTo>
                    <a:pt x="0" y="0"/>
                    <a:pt x="0" y="0"/>
                    <a:pt x="0" y="0"/>
                  </a:cubicBezTo>
                  <a:lnTo>
                    <a:pt x="21467" y="0"/>
                  </a:lnTo>
                  <a:close/>
                </a:path>
              </a:pathLst>
            </a:custGeom>
            <a:noFill/>
            <a:ln w="12700" cap="flat">
              <a:noFill/>
              <a:miter lim="400000"/>
            </a:ln>
            <a:effectLst/>
          </p:spPr>
          <p:txBody>
            <a:bodyPr wrap="square" lIns="45719" tIns="45719" rIns="45719" bIns="45719" numCol="1" anchor="t">
              <a:noAutofit/>
            </a:bodyPr>
            <a:lstStyle/>
            <a:p>
              <a:pPr>
                <a:defRPr sz="2100"/>
              </a:pPr>
            </a:p>
          </p:txBody>
        </p:sp>
        <p:sp>
          <p:nvSpPr>
            <p:cNvPr id="485" name="Freeform 61"/>
            <p:cNvSpPr/>
            <p:nvPr/>
          </p:nvSpPr>
          <p:spPr>
            <a:xfrm>
              <a:off x="2698789" y="2019451"/>
              <a:ext cx="2046984" cy="12701"/>
            </a:xfrm>
            <a:custGeom>
              <a:avLst/>
              <a:gdLst/>
              <a:ahLst/>
              <a:cxnLst>
                <a:cxn ang="0">
                  <a:pos x="wd2" y="hd2"/>
                </a:cxn>
                <a:cxn ang="5400000">
                  <a:pos x="wd2" y="hd2"/>
                </a:cxn>
                <a:cxn ang="10800000">
                  <a:pos x="wd2" y="hd2"/>
                </a:cxn>
                <a:cxn ang="16200000">
                  <a:pos x="wd2" y="hd2"/>
                </a:cxn>
              </a:cxnLst>
              <a:rect l="0" t="0" r="r" b="b"/>
              <a:pathLst>
                <a:path w="21600" h="21600" extrusionOk="0">
                  <a:moveTo>
                    <a:pt x="21485" y="21600"/>
                  </a:moveTo>
                  <a:cubicBezTo>
                    <a:pt x="21600" y="0"/>
                    <a:pt x="21600" y="0"/>
                    <a:pt x="21600" y="0"/>
                  </a:cubicBezTo>
                  <a:cubicBezTo>
                    <a:pt x="0" y="0"/>
                    <a:pt x="0" y="0"/>
                    <a:pt x="0" y="0"/>
                  </a:cubicBezTo>
                  <a:cubicBezTo>
                    <a:pt x="0" y="21600"/>
                    <a:pt x="0" y="21600"/>
                    <a:pt x="0" y="21600"/>
                  </a:cubicBezTo>
                  <a:lnTo>
                    <a:pt x="21485" y="21600"/>
                  </a:lnTo>
                  <a:close/>
                </a:path>
              </a:pathLst>
            </a:custGeom>
            <a:solidFill>
              <a:srgbClr val="FFFFFF">
                <a:alpha val="50000"/>
              </a:srgbClr>
            </a:solidFill>
            <a:ln w="12700" cap="flat">
              <a:noFill/>
              <a:miter lim="400000"/>
            </a:ln>
            <a:effectLst/>
          </p:spPr>
          <p:txBody>
            <a:bodyPr wrap="square" lIns="45719" tIns="45719" rIns="45719" bIns="45719" numCol="1" anchor="t">
              <a:noAutofit/>
            </a:bodyPr>
            <a:lstStyle/>
            <a:p>
              <a:pPr>
                <a:defRPr sz="2100"/>
              </a:pPr>
            </a:p>
          </p:txBody>
        </p:sp>
        <p:sp>
          <p:nvSpPr>
            <p:cNvPr id="486" name="Freeform 59"/>
            <p:cNvSpPr/>
            <p:nvPr/>
          </p:nvSpPr>
          <p:spPr>
            <a:xfrm>
              <a:off x="2048668" y="662944"/>
              <a:ext cx="2358909"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21600"/>
                    <a:pt x="0" y="21600"/>
                    <a:pt x="0" y="21600"/>
                  </a:cubicBezTo>
                  <a:cubicBezTo>
                    <a:pt x="21483" y="21600"/>
                    <a:pt x="21483" y="21600"/>
                    <a:pt x="21483" y="21600"/>
                  </a:cubicBezTo>
                  <a:cubicBezTo>
                    <a:pt x="21483" y="0"/>
                    <a:pt x="21600" y="0"/>
                    <a:pt x="21600" y="0"/>
                  </a:cubicBezTo>
                </a:path>
              </a:pathLst>
            </a:custGeom>
            <a:solidFill>
              <a:srgbClr val="FFFFFF">
                <a:alpha val="50000"/>
              </a:srgbClr>
            </a:solidFill>
            <a:ln w="12700" cap="flat">
              <a:noFill/>
              <a:miter lim="400000"/>
            </a:ln>
            <a:effectLst/>
          </p:spPr>
          <p:txBody>
            <a:bodyPr wrap="square" lIns="45719" tIns="45719" rIns="45719" bIns="45719" numCol="1" anchor="t">
              <a:noAutofit/>
            </a:bodyPr>
            <a:lstStyle/>
            <a:p>
              <a:pPr>
                <a:defRPr sz="2100"/>
              </a:pPr>
            </a:p>
          </p:txBody>
        </p:sp>
        <p:sp>
          <p:nvSpPr>
            <p:cNvPr id="487" name="Oval 93"/>
            <p:cNvSpPr/>
            <p:nvPr/>
          </p:nvSpPr>
          <p:spPr>
            <a:xfrm>
              <a:off x="2640593" y="58435"/>
              <a:ext cx="909361" cy="909361"/>
            </a:xfrm>
            <a:prstGeom prst="ellipse">
              <a:avLst/>
            </a:prstGeom>
            <a:solidFill>
              <a:srgbClr val="FFFFFF"/>
            </a:solidFill>
            <a:ln w="92075" cap="flat">
              <a:solidFill>
                <a:srgbClr val="9F7F92"/>
              </a:solidFill>
              <a:prstDash val="solid"/>
              <a:miter lim="800000"/>
            </a:ln>
            <a:effectLst/>
          </p:spPr>
          <p:txBody>
            <a:bodyPr wrap="square" lIns="45719" tIns="45719" rIns="45719" bIns="45719" numCol="1" anchor="ctr">
              <a:noAutofit/>
            </a:bodyPr>
            <a:lstStyle/>
            <a:p>
              <a:pPr algn="ctr">
                <a:defRPr sz="2100">
                  <a:solidFill>
                    <a:srgbClr val="FFFFFF"/>
                  </a:solidFill>
                </a:defRPr>
              </a:pPr>
              <a:endParaRPr dirty="0"/>
            </a:p>
          </p:txBody>
        </p:sp>
        <p:sp>
          <p:nvSpPr>
            <p:cNvPr id="488" name="Oval 94"/>
            <p:cNvSpPr/>
            <p:nvPr/>
          </p:nvSpPr>
          <p:spPr>
            <a:xfrm>
              <a:off x="3893322" y="645836"/>
              <a:ext cx="909361" cy="909361"/>
            </a:xfrm>
            <a:prstGeom prst="ellipse">
              <a:avLst/>
            </a:prstGeom>
            <a:solidFill>
              <a:srgbClr val="FFFFFF"/>
            </a:solidFill>
            <a:ln w="92075" cap="flat">
              <a:solidFill>
                <a:srgbClr val="9F7F92"/>
              </a:solidFill>
              <a:prstDash val="solid"/>
              <a:miter lim="800000"/>
            </a:ln>
            <a:effectLst/>
          </p:spPr>
          <p:txBody>
            <a:bodyPr wrap="square" lIns="45719" tIns="45719" rIns="45719" bIns="45719" numCol="1" anchor="ctr">
              <a:noAutofit/>
            </a:bodyPr>
            <a:lstStyle/>
            <a:p>
              <a:pPr algn="ctr">
                <a:defRPr sz="2100">
                  <a:solidFill>
                    <a:srgbClr val="FFFFFF"/>
                  </a:solidFill>
                </a:defRPr>
              </a:pPr>
            </a:p>
          </p:txBody>
        </p:sp>
        <p:sp>
          <p:nvSpPr>
            <p:cNvPr id="489" name="Oval 95"/>
            <p:cNvSpPr/>
            <p:nvPr/>
          </p:nvSpPr>
          <p:spPr>
            <a:xfrm>
              <a:off x="3264125" y="1262576"/>
              <a:ext cx="909361" cy="909361"/>
            </a:xfrm>
            <a:prstGeom prst="ellipse">
              <a:avLst/>
            </a:prstGeom>
            <a:solidFill>
              <a:srgbClr val="FFFFFF"/>
            </a:solidFill>
            <a:ln w="92075" cap="flat">
              <a:solidFill>
                <a:srgbClr val="69565B"/>
              </a:solidFill>
              <a:prstDash val="solid"/>
              <a:miter lim="800000"/>
            </a:ln>
            <a:effectLst/>
          </p:spPr>
          <p:txBody>
            <a:bodyPr wrap="square" lIns="45719" tIns="45719" rIns="45719" bIns="45719" numCol="1" anchor="ctr">
              <a:noAutofit/>
            </a:bodyPr>
            <a:lstStyle/>
            <a:p>
              <a:pPr algn="ctr">
                <a:defRPr sz="2100">
                  <a:solidFill>
                    <a:srgbClr val="FFFFFF"/>
                  </a:solidFill>
                </a:defRPr>
              </a:pPr>
            </a:p>
          </p:txBody>
        </p:sp>
        <p:sp>
          <p:nvSpPr>
            <p:cNvPr id="490" name="Oval 96"/>
            <p:cNvSpPr/>
            <p:nvPr/>
          </p:nvSpPr>
          <p:spPr>
            <a:xfrm>
              <a:off x="4534072" y="1971390"/>
              <a:ext cx="909361" cy="909361"/>
            </a:xfrm>
            <a:prstGeom prst="ellipse">
              <a:avLst/>
            </a:prstGeom>
            <a:solidFill>
              <a:srgbClr val="FFFFFF"/>
            </a:solidFill>
            <a:ln w="92075" cap="flat">
              <a:solidFill>
                <a:srgbClr val="9F7F92"/>
              </a:solidFill>
              <a:prstDash val="solid"/>
              <a:miter lim="800000"/>
            </a:ln>
            <a:effectLst/>
          </p:spPr>
          <p:txBody>
            <a:bodyPr wrap="square" lIns="45719" tIns="45719" rIns="45719" bIns="45719" numCol="1" anchor="ctr">
              <a:noAutofit/>
            </a:bodyPr>
            <a:lstStyle/>
            <a:p>
              <a:pPr algn="ctr">
                <a:defRPr sz="2100">
                  <a:solidFill>
                    <a:srgbClr val="FFFFFF"/>
                  </a:solidFill>
                </a:defRPr>
              </a:pPr>
              <a:endParaRPr dirty="0"/>
            </a:p>
          </p:txBody>
        </p:sp>
        <p:sp>
          <p:nvSpPr>
            <p:cNvPr id="491" name="Oval 97"/>
            <p:cNvSpPr/>
            <p:nvPr/>
          </p:nvSpPr>
          <p:spPr>
            <a:xfrm>
              <a:off x="3810492" y="2616784"/>
              <a:ext cx="909361" cy="909361"/>
            </a:xfrm>
            <a:prstGeom prst="ellipse">
              <a:avLst/>
            </a:prstGeom>
            <a:solidFill>
              <a:srgbClr val="FFFFFF"/>
            </a:solidFill>
            <a:ln w="92075" cap="flat">
              <a:solidFill>
                <a:srgbClr val="9F7F92"/>
              </a:solidFill>
              <a:prstDash val="solid"/>
              <a:miter lim="800000"/>
            </a:ln>
            <a:effectLst/>
          </p:spPr>
          <p:txBody>
            <a:bodyPr wrap="square" lIns="45719" tIns="45719" rIns="45719" bIns="45719" numCol="1" anchor="ctr">
              <a:noAutofit/>
            </a:bodyPr>
            <a:lstStyle/>
            <a:p>
              <a:pPr algn="ctr">
                <a:defRPr sz="2100">
                  <a:solidFill>
                    <a:srgbClr val="FFFFFF"/>
                  </a:solidFill>
                </a:defRPr>
              </a:pPr>
              <a:endParaRPr dirty="0"/>
            </a:p>
          </p:txBody>
        </p:sp>
        <p:sp>
          <p:nvSpPr>
            <p:cNvPr id="492" name="Freeform 64"/>
            <p:cNvSpPr/>
            <p:nvPr/>
          </p:nvSpPr>
          <p:spPr>
            <a:xfrm>
              <a:off x="1476090" y="156179"/>
              <a:ext cx="1954944" cy="3630422"/>
            </a:xfrm>
            <a:custGeom>
              <a:avLst/>
              <a:gdLst/>
              <a:ahLst/>
              <a:cxnLst>
                <a:cxn ang="0">
                  <a:pos x="wd2" y="hd2"/>
                </a:cxn>
                <a:cxn ang="5400000">
                  <a:pos x="wd2" y="hd2"/>
                </a:cxn>
                <a:cxn ang="10800000">
                  <a:pos x="wd2" y="hd2"/>
                </a:cxn>
                <a:cxn ang="16200000">
                  <a:pos x="wd2" y="hd2"/>
                </a:cxn>
              </a:cxnLst>
              <a:rect l="0" t="0" r="r" b="b"/>
              <a:pathLst>
                <a:path w="19841" h="21600" extrusionOk="0">
                  <a:moveTo>
                    <a:pt x="19841" y="19614"/>
                  </a:moveTo>
                  <a:cubicBezTo>
                    <a:pt x="3517" y="0"/>
                    <a:pt x="3517" y="0"/>
                    <a:pt x="3517" y="0"/>
                  </a:cubicBezTo>
                  <a:cubicBezTo>
                    <a:pt x="385" y="3778"/>
                    <a:pt x="385" y="3778"/>
                    <a:pt x="385" y="3778"/>
                  </a:cubicBezTo>
                  <a:cubicBezTo>
                    <a:pt x="-357" y="4649"/>
                    <a:pt x="-1759" y="7313"/>
                    <a:pt x="15307" y="21600"/>
                  </a:cubicBezTo>
                  <a:cubicBezTo>
                    <a:pt x="18027" y="21019"/>
                    <a:pt x="19759" y="20292"/>
                    <a:pt x="19841" y="19663"/>
                  </a:cubicBezTo>
                  <a:cubicBezTo>
                    <a:pt x="19841" y="19663"/>
                    <a:pt x="19841" y="19663"/>
                    <a:pt x="19841" y="19663"/>
                  </a:cubicBezTo>
                  <a:cubicBezTo>
                    <a:pt x="19841" y="19663"/>
                    <a:pt x="19841" y="19663"/>
                    <a:pt x="19841" y="19663"/>
                  </a:cubicBezTo>
                  <a:cubicBezTo>
                    <a:pt x="19841" y="19663"/>
                    <a:pt x="19841" y="19663"/>
                    <a:pt x="19841" y="19614"/>
                  </a:cubicBezTo>
                  <a:close/>
                </a:path>
              </a:pathLst>
            </a:custGeom>
            <a:solidFill>
              <a:srgbClr val="69565B"/>
            </a:solidFill>
            <a:ln w="12700" cap="flat">
              <a:noFill/>
              <a:miter lim="400000"/>
            </a:ln>
            <a:effectLst/>
          </p:spPr>
          <p:txBody>
            <a:bodyPr wrap="square" lIns="45719" tIns="45719" rIns="45719" bIns="45719" numCol="1" anchor="t">
              <a:noAutofit/>
            </a:bodyPr>
            <a:lstStyle/>
            <a:p>
              <a:pPr>
                <a:defRPr sz="2100"/>
              </a:pPr>
            </a:p>
          </p:txBody>
        </p:sp>
        <p:sp>
          <p:nvSpPr>
            <p:cNvPr id="493" name="Freeform 65"/>
            <p:cNvSpPr/>
            <p:nvPr/>
          </p:nvSpPr>
          <p:spPr>
            <a:xfrm>
              <a:off x="1074374" y="710494"/>
              <a:ext cx="1908419" cy="3212975"/>
            </a:xfrm>
            <a:custGeom>
              <a:avLst/>
              <a:gdLst/>
              <a:ahLst/>
              <a:cxnLst>
                <a:cxn ang="0">
                  <a:pos x="wd2" y="hd2"/>
                </a:cxn>
                <a:cxn ang="5400000">
                  <a:pos x="wd2" y="hd2"/>
                </a:cxn>
                <a:cxn ang="10800000">
                  <a:pos x="wd2" y="hd2"/>
                </a:cxn>
                <a:cxn ang="16200000">
                  <a:pos x="wd2" y="hd2"/>
                </a:cxn>
              </a:cxnLst>
              <a:rect l="0" t="0" r="r" b="b"/>
              <a:pathLst>
                <a:path w="19525" h="21600" extrusionOk="0">
                  <a:moveTo>
                    <a:pt x="417" y="5031"/>
                  </a:moveTo>
                  <a:cubicBezTo>
                    <a:pt x="-2075" y="8257"/>
                    <a:pt x="7147" y="16077"/>
                    <a:pt x="13211" y="21600"/>
                  </a:cubicBezTo>
                  <a:cubicBezTo>
                    <a:pt x="15620" y="21381"/>
                    <a:pt x="17780" y="20998"/>
                    <a:pt x="19525" y="20616"/>
                  </a:cubicBezTo>
                  <a:cubicBezTo>
                    <a:pt x="6897" y="5359"/>
                    <a:pt x="3325" y="1094"/>
                    <a:pt x="4156" y="0"/>
                  </a:cubicBezTo>
                  <a:lnTo>
                    <a:pt x="417" y="5031"/>
                  </a:lnTo>
                  <a:close/>
                </a:path>
              </a:pathLst>
            </a:custGeom>
            <a:solidFill>
              <a:srgbClr val="9F7F92"/>
            </a:solidFill>
            <a:ln w="12700" cap="flat">
              <a:noFill/>
              <a:miter lim="400000"/>
            </a:ln>
            <a:effectLst/>
          </p:spPr>
          <p:txBody>
            <a:bodyPr wrap="square" lIns="45719" tIns="45719" rIns="45719" bIns="45719" numCol="1" anchor="t">
              <a:noAutofit/>
            </a:bodyPr>
            <a:lstStyle/>
            <a:p>
              <a:pPr>
                <a:defRPr sz="2100"/>
              </a:pPr>
            </a:p>
          </p:txBody>
        </p:sp>
        <p:sp>
          <p:nvSpPr>
            <p:cNvPr id="494" name="Freeform 66"/>
            <p:cNvSpPr/>
            <p:nvPr/>
          </p:nvSpPr>
          <p:spPr>
            <a:xfrm>
              <a:off x="666302" y="1401677"/>
              <a:ext cx="1700586" cy="2556009"/>
            </a:xfrm>
            <a:custGeom>
              <a:avLst/>
              <a:gdLst/>
              <a:ahLst/>
              <a:cxnLst>
                <a:cxn ang="0">
                  <a:pos x="wd2" y="hd2"/>
                </a:cxn>
                <a:cxn ang="5400000">
                  <a:pos x="wd2" y="hd2"/>
                </a:cxn>
                <a:cxn ang="10800000">
                  <a:pos x="wd2" y="hd2"/>
                </a:cxn>
                <a:cxn ang="16200000">
                  <a:pos x="wd2" y="hd2"/>
                </a:cxn>
              </a:cxnLst>
              <a:rect l="0" t="0" r="r" b="b"/>
              <a:pathLst>
                <a:path w="21600" h="21600" extrusionOk="0">
                  <a:moveTo>
                    <a:pt x="0" y="7085"/>
                  </a:moveTo>
                  <a:cubicBezTo>
                    <a:pt x="3204" y="11557"/>
                    <a:pt x="8061" y="15890"/>
                    <a:pt x="13022" y="21600"/>
                  </a:cubicBezTo>
                  <a:cubicBezTo>
                    <a:pt x="13332" y="21600"/>
                    <a:pt x="13745" y="21600"/>
                    <a:pt x="14159" y="21600"/>
                  </a:cubicBezTo>
                  <a:cubicBezTo>
                    <a:pt x="16743" y="21600"/>
                    <a:pt x="19326" y="21531"/>
                    <a:pt x="21600" y="21256"/>
                  </a:cubicBezTo>
                  <a:cubicBezTo>
                    <a:pt x="9095" y="6948"/>
                    <a:pt x="4444" y="1445"/>
                    <a:pt x="5271" y="0"/>
                  </a:cubicBezTo>
                  <a:lnTo>
                    <a:pt x="0" y="7085"/>
                  </a:lnTo>
                  <a:close/>
                </a:path>
              </a:pathLst>
            </a:custGeom>
            <a:solidFill>
              <a:srgbClr val="69565B"/>
            </a:solidFill>
            <a:ln w="12700" cap="flat">
              <a:noFill/>
              <a:miter lim="400000"/>
            </a:ln>
            <a:effectLst/>
          </p:spPr>
          <p:txBody>
            <a:bodyPr wrap="square" lIns="45719" tIns="45719" rIns="45719" bIns="45719" numCol="1" anchor="t">
              <a:noAutofit/>
            </a:bodyPr>
            <a:lstStyle/>
            <a:p>
              <a:pPr>
                <a:defRPr sz="2100"/>
              </a:pPr>
            </a:p>
          </p:txBody>
        </p:sp>
        <p:sp>
          <p:nvSpPr>
            <p:cNvPr id="495" name="Freeform 67"/>
            <p:cNvSpPr/>
            <p:nvPr/>
          </p:nvSpPr>
          <p:spPr>
            <a:xfrm>
              <a:off x="293335" y="2068907"/>
              <a:ext cx="1399478" cy="1888779"/>
            </a:xfrm>
            <a:custGeom>
              <a:avLst/>
              <a:gdLst/>
              <a:ahLst/>
              <a:cxnLst>
                <a:cxn ang="0">
                  <a:pos x="wd2" y="hd2"/>
                </a:cxn>
                <a:cxn ang="5400000">
                  <a:pos x="wd2" y="hd2"/>
                </a:cxn>
                <a:cxn ang="10800000">
                  <a:pos x="wd2" y="hd2"/>
                </a:cxn>
                <a:cxn ang="16200000">
                  <a:pos x="wd2" y="hd2"/>
                </a:cxn>
              </a:cxnLst>
              <a:rect l="0" t="0" r="r" b="b"/>
              <a:pathLst>
                <a:path w="21600" h="21600" extrusionOk="0">
                  <a:moveTo>
                    <a:pt x="0" y="9310"/>
                  </a:moveTo>
                  <a:cubicBezTo>
                    <a:pt x="2763" y="13221"/>
                    <a:pt x="6405" y="16293"/>
                    <a:pt x="9795" y="20669"/>
                  </a:cubicBezTo>
                  <a:cubicBezTo>
                    <a:pt x="13312" y="21228"/>
                    <a:pt x="17330" y="21600"/>
                    <a:pt x="21600" y="21600"/>
                  </a:cubicBezTo>
                  <a:cubicBezTo>
                    <a:pt x="8540" y="5028"/>
                    <a:pt x="5400" y="1210"/>
                    <a:pt x="6153" y="0"/>
                  </a:cubicBezTo>
                  <a:lnTo>
                    <a:pt x="0" y="9310"/>
                  </a:lnTo>
                  <a:close/>
                </a:path>
              </a:pathLst>
            </a:custGeom>
            <a:solidFill>
              <a:srgbClr val="9F7F92"/>
            </a:solidFill>
            <a:ln w="12700" cap="flat">
              <a:noFill/>
              <a:miter lim="400000"/>
            </a:ln>
            <a:effectLst/>
          </p:spPr>
          <p:txBody>
            <a:bodyPr wrap="square" lIns="45719" tIns="45719" rIns="45719" bIns="45719" numCol="1" anchor="t">
              <a:noAutofit/>
            </a:bodyPr>
            <a:lstStyle/>
            <a:p>
              <a:pPr>
                <a:defRPr sz="2100"/>
              </a:pPr>
            </a:p>
          </p:txBody>
        </p:sp>
        <p:sp>
          <p:nvSpPr>
            <p:cNvPr id="496" name="Freeform 68"/>
            <p:cNvSpPr/>
            <p:nvPr/>
          </p:nvSpPr>
          <p:spPr>
            <a:xfrm>
              <a:off x="-1" y="2746403"/>
              <a:ext cx="934126" cy="1129162"/>
            </a:xfrm>
            <a:custGeom>
              <a:avLst/>
              <a:gdLst/>
              <a:ahLst/>
              <a:cxnLst>
                <a:cxn ang="0">
                  <a:pos x="wd2" y="hd2"/>
                </a:cxn>
                <a:cxn ang="5400000">
                  <a:pos x="wd2" y="hd2"/>
                </a:cxn>
                <a:cxn ang="10800000">
                  <a:pos x="wd2" y="hd2"/>
                </a:cxn>
                <a:cxn ang="16200000">
                  <a:pos x="wd2" y="hd2"/>
                </a:cxn>
              </a:cxnLst>
              <a:rect l="0" t="0" r="r" b="b"/>
              <a:pathLst>
                <a:path w="21600" h="21600" extrusionOk="0">
                  <a:moveTo>
                    <a:pt x="0" y="12276"/>
                  </a:moveTo>
                  <a:cubicBezTo>
                    <a:pt x="0" y="12432"/>
                    <a:pt x="0" y="12432"/>
                    <a:pt x="0" y="12587"/>
                  </a:cubicBezTo>
                  <a:cubicBezTo>
                    <a:pt x="0" y="12587"/>
                    <a:pt x="0" y="12587"/>
                    <a:pt x="0" y="12587"/>
                  </a:cubicBezTo>
                  <a:cubicBezTo>
                    <a:pt x="0" y="12587"/>
                    <a:pt x="0" y="12587"/>
                    <a:pt x="0" y="12587"/>
                  </a:cubicBezTo>
                  <a:cubicBezTo>
                    <a:pt x="376" y="15695"/>
                    <a:pt x="9016" y="19424"/>
                    <a:pt x="21600" y="21600"/>
                  </a:cubicBezTo>
                  <a:cubicBezTo>
                    <a:pt x="9016" y="5594"/>
                    <a:pt x="6762" y="1088"/>
                    <a:pt x="7325" y="0"/>
                  </a:cubicBezTo>
                  <a:lnTo>
                    <a:pt x="0" y="12276"/>
                  </a:lnTo>
                  <a:close/>
                </a:path>
              </a:pathLst>
            </a:custGeom>
            <a:solidFill>
              <a:srgbClr val="69565B"/>
            </a:solidFill>
            <a:ln w="12700" cap="flat">
              <a:noFill/>
              <a:miter lim="400000"/>
            </a:ln>
            <a:effectLst/>
          </p:spPr>
          <p:txBody>
            <a:bodyPr wrap="square" lIns="45719" tIns="45719" rIns="45719" bIns="45719" numCol="1" anchor="t">
              <a:noAutofit/>
            </a:bodyPr>
            <a:lstStyle/>
            <a:p>
              <a:pPr>
                <a:defRPr sz="2100"/>
              </a:pPr>
            </a:p>
          </p:txBody>
        </p:sp>
        <p:sp>
          <p:nvSpPr>
            <p:cNvPr id="497" name="Freeform 69"/>
            <p:cNvSpPr/>
            <p:nvPr/>
          </p:nvSpPr>
          <p:spPr>
            <a:xfrm>
              <a:off x="1462449" y="710494"/>
              <a:ext cx="1520344" cy="3069264"/>
            </a:xfrm>
            <a:custGeom>
              <a:avLst/>
              <a:gdLst/>
              <a:ahLst/>
              <a:cxnLst>
                <a:cxn ang="0">
                  <a:pos x="wd2" y="hd2"/>
                </a:cxn>
                <a:cxn ang="5400000">
                  <a:pos x="wd2" y="hd2"/>
                </a:cxn>
                <a:cxn ang="10800000">
                  <a:pos x="wd2" y="hd2"/>
                </a:cxn>
                <a:cxn ang="16200000">
                  <a:pos x="wd2" y="hd2"/>
                </a:cxn>
              </a:cxnLst>
              <a:rect l="0" t="0" r="r" b="b"/>
              <a:pathLst>
                <a:path w="20729" h="21600" extrusionOk="0">
                  <a:moveTo>
                    <a:pt x="126" y="115"/>
                  </a:moveTo>
                  <a:cubicBezTo>
                    <a:pt x="-871" y="1203"/>
                    <a:pt x="3892" y="5672"/>
                    <a:pt x="20618" y="21600"/>
                  </a:cubicBezTo>
                  <a:cubicBezTo>
                    <a:pt x="20729" y="21600"/>
                    <a:pt x="20729" y="21600"/>
                    <a:pt x="20729" y="21600"/>
                  </a:cubicBezTo>
                  <a:cubicBezTo>
                    <a:pt x="3892" y="5615"/>
                    <a:pt x="-871" y="1146"/>
                    <a:pt x="237" y="0"/>
                  </a:cubicBezTo>
                  <a:lnTo>
                    <a:pt x="126" y="115"/>
                  </a:lnTo>
                  <a:close/>
                </a:path>
              </a:pathLst>
            </a:custGeom>
            <a:solidFill>
              <a:srgbClr val="FFFFFF">
                <a:alpha val="50000"/>
              </a:srgbClr>
            </a:solidFill>
            <a:ln w="12700" cap="flat">
              <a:noFill/>
              <a:miter lim="400000"/>
            </a:ln>
            <a:effectLst/>
          </p:spPr>
          <p:txBody>
            <a:bodyPr wrap="square" lIns="45719" tIns="45719" rIns="45719" bIns="45719" numCol="1" anchor="t">
              <a:noAutofit/>
            </a:bodyPr>
            <a:lstStyle/>
            <a:p>
              <a:pPr>
                <a:defRPr sz="2100"/>
              </a:pPr>
            </a:p>
          </p:txBody>
        </p:sp>
        <p:sp>
          <p:nvSpPr>
            <p:cNvPr id="498" name="Freeform 70"/>
            <p:cNvSpPr/>
            <p:nvPr/>
          </p:nvSpPr>
          <p:spPr>
            <a:xfrm>
              <a:off x="1068113" y="1401677"/>
              <a:ext cx="1298774" cy="2521791"/>
            </a:xfrm>
            <a:custGeom>
              <a:avLst/>
              <a:gdLst/>
              <a:ahLst/>
              <a:cxnLst>
                <a:cxn ang="0">
                  <a:pos x="wd2" y="hd2"/>
                </a:cxn>
                <a:cxn ang="5400000">
                  <a:pos x="wd2" y="hd2"/>
                </a:cxn>
                <a:cxn ang="10800000">
                  <a:pos x="wd2" y="hd2"/>
                </a:cxn>
                <a:cxn ang="16200000">
                  <a:pos x="wd2" y="hd2"/>
                </a:cxn>
              </a:cxnLst>
              <a:rect l="0" t="0" r="r" b="b"/>
              <a:pathLst>
                <a:path w="20756" h="21600" extrusionOk="0">
                  <a:moveTo>
                    <a:pt x="67" y="70"/>
                  </a:moveTo>
                  <a:cubicBezTo>
                    <a:pt x="-714" y="1742"/>
                    <a:pt x="5272" y="7316"/>
                    <a:pt x="20756" y="21600"/>
                  </a:cubicBezTo>
                  <a:cubicBezTo>
                    <a:pt x="20756" y="21530"/>
                    <a:pt x="20756" y="21530"/>
                    <a:pt x="20756" y="21530"/>
                  </a:cubicBezTo>
                  <a:cubicBezTo>
                    <a:pt x="5011" y="7037"/>
                    <a:pt x="-844" y="1463"/>
                    <a:pt x="197" y="0"/>
                  </a:cubicBezTo>
                  <a:lnTo>
                    <a:pt x="67" y="70"/>
                  </a:lnTo>
                  <a:close/>
                </a:path>
              </a:pathLst>
            </a:custGeom>
            <a:solidFill>
              <a:srgbClr val="FFFFFF">
                <a:alpha val="50000"/>
              </a:srgbClr>
            </a:solidFill>
            <a:ln w="12700" cap="flat">
              <a:noFill/>
              <a:miter lim="400000"/>
            </a:ln>
            <a:effectLst/>
          </p:spPr>
          <p:txBody>
            <a:bodyPr wrap="square" lIns="45719" tIns="45719" rIns="45719" bIns="45719" numCol="1" anchor="t">
              <a:noAutofit/>
            </a:bodyPr>
            <a:lstStyle/>
            <a:p>
              <a:pPr>
                <a:defRPr sz="2100"/>
              </a:pPr>
            </a:p>
          </p:txBody>
        </p:sp>
        <p:sp>
          <p:nvSpPr>
            <p:cNvPr id="499" name="Freeform 71"/>
            <p:cNvSpPr/>
            <p:nvPr/>
          </p:nvSpPr>
          <p:spPr>
            <a:xfrm>
              <a:off x="684429" y="2068907"/>
              <a:ext cx="1008384" cy="1888779"/>
            </a:xfrm>
            <a:custGeom>
              <a:avLst/>
              <a:gdLst/>
              <a:ahLst/>
              <a:cxnLst>
                <a:cxn ang="0">
                  <a:pos x="wd2" y="hd2"/>
                </a:cxn>
                <a:cxn ang="5400000">
                  <a:pos x="wd2" y="hd2"/>
                </a:cxn>
                <a:cxn ang="10800000">
                  <a:pos x="wd2" y="hd2"/>
                </a:cxn>
                <a:cxn ang="16200000">
                  <a:pos x="wd2" y="hd2"/>
                </a:cxn>
              </a:cxnLst>
              <a:rect l="0" t="0" r="r" b="b"/>
              <a:pathLst>
                <a:path w="20735" h="21600" extrusionOk="0">
                  <a:moveTo>
                    <a:pt x="140" y="93"/>
                  </a:moveTo>
                  <a:cubicBezTo>
                    <a:pt x="-865" y="1303"/>
                    <a:pt x="3321" y="5121"/>
                    <a:pt x="20568" y="21600"/>
                  </a:cubicBezTo>
                  <a:cubicBezTo>
                    <a:pt x="20735" y="21600"/>
                    <a:pt x="20735" y="21600"/>
                    <a:pt x="20735" y="21600"/>
                  </a:cubicBezTo>
                  <a:cubicBezTo>
                    <a:pt x="3321" y="5028"/>
                    <a:pt x="-865" y="1210"/>
                    <a:pt x="140" y="0"/>
                  </a:cubicBezTo>
                  <a:lnTo>
                    <a:pt x="140" y="93"/>
                  </a:lnTo>
                  <a:close/>
                </a:path>
              </a:pathLst>
            </a:custGeom>
            <a:solidFill>
              <a:srgbClr val="FFFFFF">
                <a:alpha val="50000"/>
              </a:srgbClr>
            </a:solidFill>
            <a:ln w="12700" cap="flat">
              <a:noFill/>
              <a:miter lim="400000"/>
            </a:ln>
            <a:effectLst/>
          </p:spPr>
          <p:txBody>
            <a:bodyPr wrap="square" lIns="45719" tIns="45719" rIns="45719" bIns="45719" numCol="1" anchor="t">
              <a:noAutofit/>
            </a:bodyPr>
            <a:lstStyle/>
            <a:p>
              <a:pPr>
                <a:defRPr sz="2100"/>
              </a:pPr>
            </a:p>
          </p:txBody>
        </p:sp>
        <p:sp>
          <p:nvSpPr>
            <p:cNvPr id="500" name="Freeform 72"/>
            <p:cNvSpPr/>
            <p:nvPr/>
          </p:nvSpPr>
          <p:spPr>
            <a:xfrm>
              <a:off x="311299" y="2746403"/>
              <a:ext cx="618939" cy="1129162"/>
            </a:xfrm>
            <a:custGeom>
              <a:avLst/>
              <a:gdLst/>
              <a:ahLst/>
              <a:cxnLst>
                <a:cxn ang="0">
                  <a:pos x="wd2" y="hd2"/>
                </a:cxn>
                <a:cxn ang="5400000">
                  <a:pos x="wd2" y="hd2"/>
                </a:cxn>
                <a:cxn ang="10800000">
                  <a:pos x="wd2" y="hd2"/>
                </a:cxn>
                <a:cxn ang="16200000">
                  <a:pos x="wd2" y="hd2"/>
                </a:cxn>
              </a:cxnLst>
              <a:rect l="0" t="0" r="r" b="b"/>
              <a:pathLst>
                <a:path w="20894" h="21600" extrusionOk="0">
                  <a:moveTo>
                    <a:pt x="114" y="155"/>
                  </a:moveTo>
                  <a:cubicBezTo>
                    <a:pt x="-706" y="1243"/>
                    <a:pt x="2575" y="5750"/>
                    <a:pt x="20621" y="21600"/>
                  </a:cubicBezTo>
                  <a:cubicBezTo>
                    <a:pt x="20894" y="21600"/>
                    <a:pt x="20894" y="21600"/>
                    <a:pt x="20894" y="21600"/>
                  </a:cubicBezTo>
                  <a:cubicBezTo>
                    <a:pt x="2575" y="5594"/>
                    <a:pt x="-706" y="1088"/>
                    <a:pt x="114" y="0"/>
                  </a:cubicBezTo>
                  <a:lnTo>
                    <a:pt x="114" y="155"/>
                  </a:lnTo>
                  <a:close/>
                </a:path>
              </a:pathLst>
            </a:custGeom>
            <a:solidFill>
              <a:srgbClr val="FFFFFF">
                <a:alpha val="50000"/>
              </a:srgbClr>
            </a:solidFill>
            <a:ln w="12700" cap="flat">
              <a:noFill/>
              <a:miter lim="400000"/>
            </a:ln>
            <a:effectLst/>
          </p:spPr>
          <p:txBody>
            <a:bodyPr wrap="square" lIns="45719" tIns="45719" rIns="45719" bIns="45719" numCol="1" anchor="t">
              <a:noAutofit/>
            </a:bodyPr>
            <a:lstStyle/>
            <a:p>
              <a:pPr>
                <a:defRPr sz="2100"/>
              </a:pPr>
            </a:p>
          </p:txBody>
        </p:sp>
      </p:grpSp>
      <p:sp>
        <p:nvSpPr>
          <p:cNvPr id="502" name="Freeform 8"/>
          <p:cNvSpPr/>
          <p:nvPr/>
        </p:nvSpPr>
        <p:spPr>
          <a:xfrm>
            <a:off x="5744888" y="3478169"/>
            <a:ext cx="518375" cy="4546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1" y="0"/>
                  <a:pt x="0" y="4114"/>
                  <a:pt x="0" y="9257"/>
                </a:cubicBezTo>
                <a:cubicBezTo>
                  <a:pt x="0" y="12416"/>
                  <a:pt x="1864" y="15282"/>
                  <a:pt x="4757" y="16898"/>
                </a:cubicBezTo>
                <a:cubicBezTo>
                  <a:pt x="4757" y="16971"/>
                  <a:pt x="4757" y="16971"/>
                  <a:pt x="4757" y="16971"/>
                </a:cubicBezTo>
                <a:cubicBezTo>
                  <a:pt x="4757" y="18367"/>
                  <a:pt x="3793" y="19837"/>
                  <a:pt x="3407" y="20645"/>
                </a:cubicBezTo>
                <a:cubicBezTo>
                  <a:pt x="3407" y="20645"/>
                  <a:pt x="3407" y="20645"/>
                  <a:pt x="3407" y="20645"/>
                </a:cubicBezTo>
                <a:cubicBezTo>
                  <a:pt x="3407" y="20718"/>
                  <a:pt x="3407" y="20792"/>
                  <a:pt x="3407" y="20865"/>
                </a:cubicBezTo>
                <a:cubicBezTo>
                  <a:pt x="3407" y="21306"/>
                  <a:pt x="3664" y="21600"/>
                  <a:pt x="3986" y="21600"/>
                </a:cubicBezTo>
                <a:cubicBezTo>
                  <a:pt x="4050" y="21600"/>
                  <a:pt x="4179" y="21600"/>
                  <a:pt x="4179" y="21600"/>
                </a:cubicBezTo>
                <a:cubicBezTo>
                  <a:pt x="6300" y="21159"/>
                  <a:pt x="8229" y="18955"/>
                  <a:pt x="8743" y="18367"/>
                </a:cubicBezTo>
                <a:cubicBezTo>
                  <a:pt x="9386" y="18441"/>
                  <a:pt x="10093" y="18514"/>
                  <a:pt x="10800" y="18514"/>
                </a:cubicBezTo>
                <a:cubicBezTo>
                  <a:pt x="16779" y="18514"/>
                  <a:pt x="21600" y="14400"/>
                  <a:pt x="21600" y="9257"/>
                </a:cubicBezTo>
                <a:cubicBezTo>
                  <a:pt x="21600" y="4114"/>
                  <a:pt x="16779" y="0"/>
                  <a:pt x="10800" y="0"/>
                </a:cubicBezTo>
                <a:close/>
                <a:moveTo>
                  <a:pt x="10800" y="16971"/>
                </a:moveTo>
                <a:cubicBezTo>
                  <a:pt x="10157" y="16971"/>
                  <a:pt x="9514" y="16898"/>
                  <a:pt x="8936" y="16824"/>
                </a:cubicBezTo>
                <a:cubicBezTo>
                  <a:pt x="8871" y="16824"/>
                  <a:pt x="8807" y="16824"/>
                  <a:pt x="8743" y="16824"/>
                </a:cubicBezTo>
                <a:cubicBezTo>
                  <a:pt x="8293" y="16824"/>
                  <a:pt x="7907" y="16971"/>
                  <a:pt x="7650" y="17339"/>
                </a:cubicBezTo>
                <a:cubicBezTo>
                  <a:pt x="7393" y="17780"/>
                  <a:pt x="6557" y="18661"/>
                  <a:pt x="5593" y="19322"/>
                </a:cubicBezTo>
                <a:cubicBezTo>
                  <a:pt x="5850" y="18661"/>
                  <a:pt x="6043" y="17853"/>
                  <a:pt x="6043" y="17045"/>
                </a:cubicBezTo>
                <a:cubicBezTo>
                  <a:pt x="6107" y="16971"/>
                  <a:pt x="6107" y="16971"/>
                  <a:pt x="6107" y="16898"/>
                </a:cubicBezTo>
                <a:cubicBezTo>
                  <a:pt x="6107" y="16310"/>
                  <a:pt x="5786" y="15796"/>
                  <a:pt x="5336" y="15576"/>
                </a:cubicBezTo>
                <a:cubicBezTo>
                  <a:pt x="2829" y="14106"/>
                  <a:pt x="1350" y="11755"/>
                  <a:pt x="1350" y="9257"/>
                </a:cubicBezTo>
                <a:cubicBezTo>
                  <a:pt x="1350" y="4996"/>
                  <a:pt x="5593" y="1543"/>
                  <a:pt x="10800" y="1543"/>
                </a:cubicBezTo>
                <a:cubicBezTo>
                  <a:pt x="16007" y="1543"/>
                  <a:pt x="20250" y="4996"/>
                  <a:pt x="20250" y="9257"/>
                </a:cubicBezTo>
                <a:cubicBezTo>
                  <a:pt x="20250" y="13518"/>
                  <a:pt x="16007" y="16971"/>
                  <a:pt x="10800" y="16971"/>
                </a:cubicBezTo>
                <a:close/>
              </a:path>
            </a:pathLst>
          </a:custGeom>
          <a:solidFill>
            <a:srgbClr val="9F7F92"/>
          </a:solidFill>
          <a:ln w="12700">
            <a:miter lim="400000"/>
          </a:ln>
        </p:spPr>
        <p:txBody>
          <a:bodyPr lIns="45719" rIns="45719"/>
          <a:lstStyle/>
          <a:p>
            <a:pPr>
              <a:defRPr sz="2100"/>
            </a:pPr>
          </a:p>
        </p:txBody>
      </p:sp>
      <p:grpSp>
        <p:nvGrpSpPr>
          <p:cNvPr id="505" name="Group 239"/>
          <p:cNvGrpSpPr/>
          <p:nvPr/>
        </p:nvGrpSpPr>
        <p:grpSpPr>
          <a:xfrm>
            <a:off x="5030510" y="4142233"/>
            <a:ext cx="484972" cy="484875"/>
            <a:chOff x="0" y="0"/>
            <a:chExt cx="484970" cy="484874"/>
          </a:xfrm>
        </p:grpSpPr>
        <p:sp>
          <p:nvSpPr>
            <p:cNvPr id="503" name="Freeform 23"/>
            <p:cNvSpPr/>
            <p:nvPr/>
          </p:nvSpPr>
          <p:spPr>
            <a:xfrm>
              <a:off x="0" y="0"/>
              <a:ext cx="484970" cy="484874"/>
            </a:xfrm>
            <a:custGeom>
              <a:avLst/>
              <a:gdLst/>
              <a:ahLst/>
              <a:cxnLst>
                <a:cxn ang="0">
                  <a:pos x="wd2" y="hd2"/>
                </a:cxn>
                <a:cxn ang="5400000">
                  <a:pos x="wd2" y="hd2"/>
                </a:cxn>
                <a:cxn ang="10800000">
                  <a:pos x="wd2" y="hd2"/>
                </a:cxn>
                <a:cxn ang="16200000">
                  <a:pos x="wd2" y="hd2"/>
                </a:cxn>
              </a:cxnLst>
              <a:rect l="0" t="0" r="r" b="b"/>
              <a:pathLst>
                <a:path w="21600" h="21600" extrusionOk="0">
                  <a:moveTo>
                    <a:pt x="8264" y="16518"/>
                  </a:moveTo>
                  <a:cubicBezTo>
                    <a:pt x="8264" y="16518"/>
                    <a:pt x="8264" y="16518"/>
                    <a:pt x="8264" y="16518"/>
                  </a:cubicBezTo>
                  <a:cubicBezTo>
                    <a:pt x="9850" y="16518"/>
                    <a:pt x="11376" y="16064"/>
                    <a:pt x="12699" y="15225"/>
                  </a:cubicBezTo>
                  <a:cubicBezTo>
                    <a:pt x="13144" y="15659"/>
                    <a:pt x="13144" y="15659"/>
                    <a:pt x="13144" y="15659"/>
                  </a:cubicBezTo>
                  <a:cubicBezTo>
                    <a:pt x="12619" y="16185"/>
                    <a:pt x="12619" y="16185"/>
                    <a:pt x="12619" y="16185"/>
                  </a:cubicBezTo>
                  <a:cubicBezTo>
                    <a:pt x="17286" y="20852"/>
                    <a:pt x="17286" y="20852"/>
                    <a:pt x="17286" y="20852"/>
                  </a:cubicBezTo>
                  <a:cubicBezTo>
                    <a:pt x="17761" y="21337"/>
                    <a:pt x="18397" y="21600"/>
                    <a:pt x="19074" y="21600"/>
                  </a:cubicBezTo>
                  <a:cubicBezTo>
                    <a:pt x="19751" y="21600"/>
                    <a:pt x="20388" y="21337"/>
                    <a:pt x="20862" y="20852"/>
                  </a:cubicBezTo>
                  <a:cubicBezTo>
                    <a:pt x="21337" y="20378"/>
                    <a:pt x="21600" y="19741"/>
                    <a:pt x="21600" y="19074"/>
                  </a:cubicBezTo>
                  <a:cubicBezTo>
                    <a:pt x="21600" y="18397"/>
                    <a:pt x="21337" y="17761"/>
                    <a:pt x="20862" y="17286"/>
                  </a:cubicBezTo>
                  <a:cubicBezTo>
                    <a:pt x="16195" y="12608"/>
                    <a:pt x="16195" y="12608"/>
                    <a:pt x="16195" y="12608"/>
                  </a:cubicBezTo>
                  <a:cubicBezTo>
                    <a:pt x="15670" y="13134"/>
                    <a:pt x="15670" y="13134"/>
                    <a:pt x="15670" y="13134"/>
                  </a:cubicBezTo>
                  <a:cubicBezTo>
                    <a:pt x="15225" y="12699"/>
                    <a:pt x="15225" y="12699"/>
                    <a:pt x="15225" y="12699"/>
                  </a:cubicBezTo>
                  <a:cubicBezTo>
                    <a:pt x="16175" y="11214"/>
                    <a:pt x="16619" y="9446"/>
                    <a:pt x="16498" y="7678"/>
                  </a:cubicBezTo>
                  <a:cubicBezTo>
                    <a:pt x="16357" y="5688"/>
                    <a:pt x="15508" y="3829"/>
                    <a:pt x="14104" y="2415"/>
                  </a:cubicBezTo>
                  <a:cubicBezTo>
                    <a:pt x="12538" y="859"/>
                    <a:pt x="10467" y="0"/>
                    <a:pt x="8264" y="0"/>
                  </a:cubicBezTo>
                  <a:cubicBezTo>
                    <a:pt x="6052" y="0"/>
                    <a:pt x="3981" y="859"/>
                    <a:pt x="2425" y="2415"/>
                  </a:cubicBezTo>
                  <a:cubicBezTo>
                    <a:pt x="859" y="3981"/>
                    <a:pt x="0" y="6052"/>
                    <a:pt x="0" y="8254"/>
                  </a:cubicBezTo>
                  <a:cubicBezTo>
                    <a:pt x="0" y="10467"/>
                    <a:pt x="859" y="12538"/>
                    <a:pt x="2425" y="14094"/>
                  </a:cubicBezTo>
                  <a:cubicBezTo>
                    <a:pt x="3981" y="15659"/>
                    <a:pt x="6052" y="16518"/>
                    <a:pt x="8264" y="16518"/>
                  </a:cubicBezTo>
                  <a:close/>
                  <a:moveTo>
                    <a:pt x="20297" y="19074"/>
                  </a:moveTo>
                  <a:cubicBezTo>
                    <a:pt x="20297" y="19398"/>
                    <a:pt x="20165" y="19701"/>
                    <a:pt x="19933" y="19933"/>
                  </a:cubicBezTo>
                  <a:cubicBezTo>
                    <a:pt x="19701" y="20165"/>
                    <a:pt x="19398" y="20287"/>
                    <a:pt x="19074" y="20287"/>
                  </a:cubicBezTo>
                  <a:cubicBezTo>
                    <a:pt x="18751" y="20287"/>
                    <a:pt x="18448" y="20165"/>
                    <a:pt x="18216" y="19933"/>
                  </a:cubicBezTo>
                  <a:cubicBezTo>
                    <a:pt x="14589" y="16306"/>
                    <a:pt x="14589" y="16306"/>
                    <a:pt x="14589" y="16306"/>
                  </a:cubicBezTo>
                  <a:cubicBezTo>
                    <a:pt x="16306" y="14589"/>
                    <a:pt x="16306" y="14589"/>
                    <a:pt x="16306" y="14589"/>
                  </a:cubicBezTo>
                  <a:cubicBezTo>
                    <a:pt x="19933" y="18205"/>
                    <a:pt x="19933" y="18205"/>
                    <a:pt x="19933" y="18205"/>
                  </a:cubicBezTo>
                  <a:cubicBezTo>
                    <a:pt x="20165" y="18438"/>
                    <a:pt x="20297" y="18741"/>
                    <a:pt x="20297" y="19074"/>
                  </a:cubicBezTo>
                  <a:close/>
                  <a:moveTo>
                    <a:pt x="14063" y="14740"/>
                  </a:moveTo>
                  <a:cubicBezTo>
                    <a:pt x="13750" y="14417"/>
                    <a:pt x="13750" y="14417"/>
                    <a:pt x="13750" y="14417"/>
                  </a:cubicBezTo>
                  <a:cubicBezTo>
                    <a:pt x="13750" y="14417"/>
                    <a:pt x="13760" y="14417"/>
                    <a:pt x="13760" y="14417"/>
                  </a:cubicBezTo>
                  <a:cubicBezTo>
                    <a:pt x="13811" y="14366"/>
                    <a:pt x="13861" y="14326"/>
                    <a:pt x="13912" y="14275"/>
                  </a:cubicBezTo>
                  <a:cubicBezTo>
                    <a:pt x="13922" y="14265"/>
                    <a:pt x="13932" y="14255"/>
                    <a:pt x="13942" y="14245"/>
                  </a:cubicBezTo>
                  <a:cubicBezTo>
                    <a:pt x="13993" y="14195"/>
                    <a:pt x="14053" y="14144"/>
                    <a:pt x="14104" y="14094"/>
                  </a:cubicBezTo>
                  <a:cubicBezTo>
                    <a:pt x="14154" y="14043"/>
                    <a:pt x="14205" y="13993"/>
                    <a:pt x="14255" y="13942"/>
                  </a:cubicBezTo>
                  <a:cubicBezTo>
                    <a:pt x="14255" y="13932"/>
                    <a:pt x="14265" y="13922"/>
                    <a:pt x="14275" y="13912"/>
                  </a:cubicBezTo>
                  <a:cubicBezTo>
                    <a:pt x="14326" y="13861"/>
                    <a:pt x="14376" y="13801"/>
                    <a:pt x="14427" y="13750"/>
                  </a:cubicBezTo>
                  <a:cubicBezTo>
                    <a:pt x="14427" y="13750"/>
                    <a:pt x="14427" y="13750"/>
                    <a:pt x="14427" y="13750"/>
                  </a:cubicBezTo>
                  <a:cubicBezTo>
                    <a:pt x="14740" y="14063"/>
                    <a:pt x="14740" y="14063"/>
                    <a:pt x="14740" y="14063"/>
                  </a:cubicBezTo>
                  <a:lnTo>
                    <a:pt x="14063" y="14740"/>
                  </a:lnTo>
                  <a:close/>
                  <a:moveTo>
                    <a:pt x="3344" y="3344"/>
                  </a:moveTo>
                  <a:cubicBezTo>
                    <a:pt x="4657" y="2031"/>
                    <a:pt x="6405" y="1303"/>
                    <a:pt x="8264" y="1303"/>
                  </a:cubicBezTo>
                  <a:cubicBezTo>
                    <a:pt x="10113" y="1303"/>
                    <a:pt x="11861" y="2031"/>
                    <a:pt x="13174" y="3344"/>
                  </a:cubicBezTo>
                  <a:cubicBezTo>
                    <a:pt x="14356" y="4526"/>
                    <a:pt x="15074" y="6102"/>
                    <a:pt x="15195" y="7769"/>
                  </a:cubicBezTo>
                  <a:cubicBezTo>
                    <a:pt x="15306" y="9416"/>
                    <a:pt x="14831" y="11063"/>
                    <a:pt x="13851" y="12386"/>
                  </a:cubicBezTo>
                  <a:cubicBezTo>
                    <a:pt x="13851" y="12386"/>
                    <a:pt x="13851" y="12386"/>
                    <a:pt x="13851" y="12386"/>
                  </a:cubicBezTo>
                  <a:cubicBezTo>
                    <a:pt x="13649" y="12659"/>
                    <a:pt x="13417" y="12922"/>
                    <a:pt x="13174" y="13164"/>
                  </a:cubicBezTo>
                  <a:cubicBezTo>
                    <a:pt x="13093" y="13245"/>
                    <a:pt x="13013" y="13326"/>
                    <a:pt x="12932" y="13396"/>
                  </a:cubicBezTo>
                  <a:cubicBezTo>
                    <a:pt x="12760" y="13558"/>
                    <a:pt x="12578" y="13710"/>
                    <a:pt x="12386" y="13841"/>
                  </a:cubicBezTo>
                  <a:cubicBezTo>
                    <a:pt x="11184" y="14730"/>
                    <a:pt x="9759" y="15205"/>
                    <a:pt x="8264" y="15205"/>
                  </a:cubicBezTo>
                  <a:cubicBezTo>
                    <a:pt x="6405" y="15205"/>
                    <a:pt x="4657" y="14477"/>
                    <a:pt x="3344" y="13164"/>
                  </a:cubicBezTo>
                  <a:cubicBezTo>
                    <a:pt x="636" y="10457"/>
                    <a:pt x="636" y="6052"/>
                    <a:pt x="3344" y="3344"/>
                  </a:cubicBezTo>
                  <a:close/>
                </a:path>
              </a:pathLst>
            </a:custGeom>
            <a:solidFill>
              <a:srgbClr val="69565B"/>
            </a:solidFill>
            <a:ln w="12700" cap="flat">
              <a:noFill/>
              <a:miter lim="400000"/>
            </a:ln>
            <a:effectLst/>
          </p:spPr>
          <p:txBody>
            <a:bodyPr wrap="square" lIns="45719" tIns="45719" rIns="45719" bIns="45719" numCol="1" anchor="t">
              <a:noAutofit/>
            </a:bodyPr>
            <a:lstStyle/>
            <a:p>
              <a:pPr>
                <a:defRPr sz="2100"/>
              </a:pPr>
              <a:endParaRPr dirty="0"/>
            </a:p>
          </p:txBody>
        </p:sp>
        <p:sp>
          <p:nvSpPr>
            <p:cNvPr id="504" name="Freeform 24"/>
            <p:cNvSpPr/>
            <p:nvPr/>
          </p:nvSpPr>
          <p:spPr>
            <a:xfrm>
              <a:off x="59479" y="59158"/>
              <a:ext cx="251897" cy="252266"/>
            </a:xfrm>
            <a:custGeom>
              <a:avLst/>
              <a:gdLst/>
              <a:ahLst/>
              <a:cxnLst>
                <a:cxn ang="0">
                  <a:pos x="wd2" y="hd2"/>
                </a:cxn>
                <a:cxn ang="5400000">
                  <a:pos x="wd2" y="hd2"/>
                </a:cxn>
                <a:cxn ang="10800000">
                  <a:pos x="wd2" y="hd2"/>
                </a:cxn>
                <a:cxn ang="16200000">
                  <a:pos x="wd2" y="hd2"/>
                </a:cxn>
              </a:cxnLst>
              <a:rect l="0" t="0" r="r" b="b"/>
              <a:pathLst>
                <a:path w="19676" h="21600" extrusionOk="0">
                  <a:moveTo>
                    <a:pt x="9263" y="21581"/>
                  </a:moveTo>
                  <a:cubicBezTo>
                    <a:pt x="9263" y="21600"/>
                    <a:pt x="9263" y="21600"/>
                    <a:pt x="9263" y="21600"/>
                  </a:cubicBezTo>
                  <a:cubicBezTo>
                    <a:pt x="9848" y="21600"/>
                    <a:pt x="9848" y="21600"/>
                    <a:pt x="9848" y="21600"/>
                  </a:cubicBezTo>
                  <a:cubicBezTo>
                    <a:pt x="11974" y="21600"/>
                    <a:pt x="13994" y="20862"/>
                    <a:pt x="15695" y="19483"/>
                  </a:cubicBezTo>
                  <a:cubicBezTo>
                    <a:pt x="16085" y="19172"/>
                    <a:pt x="16457" y="18822"/>
                    <a:pt x="16794" y="18434"/>
                  </a:cubicBezTo>
                  <a:cubicBezTo>
                    <a:pt x="17148" y="18065"/>
                    <a:pt x="17467" y="17637"/>
                    <a:pt x="17768" y="17210"/>
                  </a:cubicBezTo>
                  <a:cubicBezTo>
                    <a:pt x="20639" y="12956"/>
                    <a:pt x="20231" y="6915"/>
                    <a:pt x="16812" y="3166"/>
                  </a:cubicBezTo>
                  <a:cubicBezTo>
                    <a:pt x="14951" y="1127"/>
                    <a:pt x="12470" y="0"/>
                    <a:pt x="9848" y="0"/>
                  </a:cubicBezTo>
                  <a:cubicBezTo>
                    <a:pt x="7208" y="0"/>
                    <a:pt x="4745" y="1127"/>
                    <a:pt x="2884" y="3166"/>
                  </a:cubicBezTo>
                  <a:cubicBezTo>
                    <a:pt x="-961" y="7381"/>
                    <a:pt x="-961" y="14219"/>
                    <a:pt x="2884" y="18434"/>
                  </a:cubicBezTo>
                  <a:cubicBezTo>
                    <a:pt x="4603" y="20318"/>
                    <a:pt x="6853" y="21425"/>
                    <a:pt x="9263" y="21581"/>
                  </a:cubicBezTo>
                  <a:close/>
                  <a:moveTo>
                    <a:pt x="3681" y="4060"/>
                  </a:moveTo>
                  <a:cubicBezTo>
                    <a:pt x="5329" y="2253"/>
                    <a:pt x="7509" y="1263"/>
                    <a:pt x="9848" y="1263"/>
                  </a:cubicBezTo>
                  <a:cubicBezTo>
                    <a:pt x="12169" y="1263"/>
                    <a:pt x="14349" y="2253"/>
                    <a:pt x="15997" y="4060"/>
                  </a:cubicBezTo>
                  <a:cubicBezTo>
                    <a:pt x="19009" y="7381"/>
                    <a:pt x="19381" y="12704"/>
                    <a:pt x="16847" y="16472"/>
                  </a:cubicBezTo>
                  <a:cubicBezTo>
                    <a:pt x="16581" y="16841"/>
                    <a:pt x="16298" y="17210"/>
                    <a:pt x="15997" y="17540"/>
                  </a:cubicBezTo>
                  <a:cubicBezTo>
                    <a:pt x="15678" y="17890"/>
                    <a:pt x="15359" y="18201"/>
                    <a:pt x="15004" y="18473"/>
                  </a:cubicBezTo>
                  <a:cubicBezTo>
                    <a:pt x="13516" y="19677"/>
                    <a:pt x="11744" y="20318"/>
                    <a:pt x="9883" y="20337"/>
                  </a:cubicBezTo>
                  <a:cubicBezTo>
                    <a:pt x="9848" y="20337"/>
                    <a:pt x="9848" y="20337"/>
                    <a:pt x="9848" y="20337"/>
                  </a:cubicBezTo>
                  <a:cubicBezTo>
                    <a:pt x="7509" y="20337"/>
                    <a:pt x="5329" y="19347"/>
                    <a:pt x="3681" y="17540"/>
                  </a:cubicBezTo>
                  <a:cubicBezTo>
                    <a:pt x="297" y="13830"/>
                    <a:pt x="297" y="7770"/>
                    <a:pt x="3681" y="4060"/>
                  </a:cubicBezTo>
                  <a:close/>
                </a:path>
              </a:pathLst>
            </a:custGeom>
            <a:solidFill>
              <a:srgbClr val="69565B"/>
            </a:solidFill>
            <a:ln w="12700" cap="flat">
              <a:noFill/>
              <a:miter lim="400000"/>
            </a:ln>
            <a:effectLst/>
          </p:spPr>
          <p:txBody>
            <a:bodyPr wrap="square" lIns="45719" tIns="45719" rIns="45719" bIns="45719" numCol="1" anchor="t">
              <a:noAutofit/>
            </a:bodyPr>
            <a:lstStyle/>
            <a:p>
              <a:pPr>
                <a:defRPr sz="2100"/>
              </a:pPr>
              <a:endParaRPr dirty="0"/>
            </a:p>
          </p:txBody>
        </p:sp>
      </p:grpSp>
      <p:sp>
        <p:nvSpPr>
          <p:cNvPr id="506" name="Freeform 15"/>
          <p:cNvSpPr/>
          <p:nvPr/>
        </p:nvSpPr>
        <p:spPr>
          <a:xfrm>
            <a:off x="3810788" y="1605246"/>
            <a:ext cx="523083" cy="400321"/>
          </a:xfrm>
          <a:custGeom>
            <a:avLst/>
            <a:gdLst/>
            <a:ahLst/>
            <a:cxnLst>
              <a:cxn ang="0">
                <a:pos x="wd2" y="hd2"/>
              </a:cxn>
              <a:cxn ang="5400000">
                <a:pos x="wd2" y="hd2"/>
              </a:cxn>
              <a:cxn ang="10800000">
                <a:pos x="wd2" y="hd2"/>
              </a:cxn>
              <a:cxn ang="16200000">
                <a:pos x="wd2" y="hd2"/>
              </a:cxn>
            </a:cxnLst>
            <a:rect l="0" t="0" r="r" b="b"/>
            <a:pathLst>
              <a:path w="21600" h="21600" extrusionOk="0">
                <a:moveTo>
                  <a:pt x="19057" y="0"/>
                </a:moveTo>
                <a:cubicBezTo>
                  <a:pt x="17659" y="0"/>
                  <a:pt x="16523" y="1485"/>
                  <a:pt x="16523" y="3324"/>
                </a:cubicBezTo>
                <a:cubicBezTo>
                  <a:pt x="16523" y="4318"/>
                  <a:pt x="16873" y="5209"/>
                  <a:pt x="17406" y="5814"/>
                </a:cubicBezTo>
                <a:cubicBezTo>
                  <a:pt x="14313" y="11879"/>
                  <a:pt x="14313" y="11879"/>
                  <a:pt x="14313" y="11879"/>
                </a:cubicBezTo>
                <a:cubicBezTo>
                  <a:pt x="14007" y="11720"/>
                  <a:pt x="13683" y="11628"/>
                  <a:pt x="13343" y="11628"/>
                </a:cubicBezTo>
                <a:cubicBezTo>
                  <a:pt x="12373" y="11628"/>
                  <a:pt x="11543" y="12348"/>
                  <a:pt x="11106" y="13387"/>
                </a:cubicBezTo>
                <a:cubicBezTo>
                  <a:pt x="9350" y="12005"/>
                  <a:pt x="9350" y="12005"/>
                  <a:pt x="9350" y="12005"/>
                </a:cubicBezTo>
                <a:cubicBezTo>
                  <a:pt x="9454" y="11628"/>
                  <a:pt x="9524" y="11228"/>
                  <a:pt x="9524" y="10806"/>
                </a:cubicBezTo>
                <a:cubicBezTo>
                  <a:pt x="9524" y="8978"/>
                  <a:pt x="8380" y="7493"/>
                  <a:pt x="6982" y="7493"/>
                </a:cubicBezTo>
                <a:cubicBezTo>
                  <a:pt x="5575" y="7493"/>
                  <a:pt x="4439" y="8978"/>
                  <a:pt x="4439" y="10806"/>
                </a:cubicBezTo>
                <a:cubicBezTo>
                  <a:pt x="4439" y="11799"/>
                  <a:pt x="4780" y="12679"/>
                  <a:pt x="5313" y="13284"/>
                </a:cubicBezTo>
                <a:cubicBezTo>
                  <a:pt x="3993" y="15580"/>
                  <a:pt x="3993" y="15580"/>
                  <a:pt x="3993" y="15580"/>
                </a:cubicBezTo>
                <a:cubicBezTo>
                  <a:pt x="3583" y="15192"/>
                  <a:pt x="3076" y="14952"/>
                  <a:pt x="2534" y="14952"/>
                </a:cubicBezTo>
                <a:cubicBezTo>
                  <a:pt x="1136" y="14952"/>
                  <a:pt x="0" y="16448"/>
                  <a:pt x="0" y="18276"/>
                </a:cubicBezTo>
                <a:cubicBezTo>
                  <a:pt x="0" y="20115"/>
                  <a:pt x="1136" y="21600"/>
                  <a:pt x="2534" y="21600"/>
                </a:cubicBezTo>
                <a:cubicBezTo>
                  <a:pt x="3923" y="21600"/>
                  <a:pt x="5059" y="20115"/>
                  <a:pt x="5059" y="18276"/>
                </a:cubicBezTo>
                <a:cubicBezTo>
                  <a:pt x="5059" y="17465"/>
                  <a:pt x="4832" y="16734"/>
                  <a:pt x="4465" y="16163"/>
                </a:cubicBezTo>
                <a:cubicBezTo>
                  <a:pt x="5846" y="13753"/>
                  <a:pt x="5846" y="13753"/>
                  <a:pt x="5846" y="13753"/>
                </a:cubicBezTo>
                <a:cubicBezTo>
                  <a:pt x="6186" y="13981"/>
                  <a:pt x="6571" y="14118"/>
                  <a:pt x="6982" y="14118"/>
                </a:cubicBezTo>
                <a:cubicBezTo>
                  <a:pt x="7829" y="14118"/>
                  <a:pt x="8581" y="13570"/>
                  <a:pt x="9044" y="12736"/>
                </a:cubicBezTo>
                <a:cubicBezTo>
                  <a:pt x="10870" y="14175"/>
                  <a:pt x="10870" y="14175"/>
                  <a:pt x="10870" y="14175"/>
                </a:cubicBezTo>
                <a:cubicBezTo>
                  <a:pt x="10826" y="14427"/>
                  <a:pt x="10791" y="14678"/>
                  <a:pt x="10791" y="14952"/>
                </a:cubicBezTo>
                <a:cubicBezTo>
                  <a:pt x="10791" y="16780"/>
                  <a:pt x="11936" y="18276"/>
                  <a:pt x="13343" y="18276"/>
                </a:cubicBezTo>
                <a:cubicBezTo>
                  <a:pt x="14741" y="18276"/>
                  <a:pt x="15885" y="16780"/>
                  <a:pt x="15885" y="14952"/>
                </a:cubicBezTo>
                <a:cubicBezTo>
                  <a:pt x="15885" y="13867"/>
                  <a:pt x="15475" y="12907"/>
                  <a:pt x="14854" y="12302"/>
                </a:cubicBezTo>
                <a:cubicBezTo>
                  <a:pt x="17930" y="6282"/>
                  <a:pt x="17930" y="6282"/>
                  <a:pt x="17930" y="6282"/>
                </a:cubicBezTo>
                <a:cubicBezTo>
                  <a:pt x="18271" y="6511"/>
                  <a:pt x="18655" y="6648"/>
                  <a:pt x="19057" y="6648"/>
                </a:cubicBezTo>
                <a:cubicBezTo>
                  <a:pt x="20455" y="6648"/>
                  <a:pt x="21600" y="5152"/>
                  <a:pt x="21600" y="3324"/>
                </a:cubicBezTo>
                <a:cubicBezTo>
                  <a:pt x="21600" y="1485"/>
                  <a:pt x="20455" y="0"/>
                  <a:pt x="19057" y="0"/>
                </a:cubicBezTo>
                <a:close/>
                <a:moveTo>
                  <a:pt x="2534" y="19944"/>
                </a:moveTo>
                <a:cubicBezTo>
                  <a:pt x="1835" y="19944"/>
                  <a:pt x="1267" y="19201"/>
                  <a:pt x="1267" y="18276"/>
                </a:cubicBezTo>
                <a:cubicBezTo>
                  <a:pt x="1267" y="17362"/>
                  <a:pt x="1835" y="16620"/>
                  <a:pt x="2534" y="16620"/>
                </a:cubicBezTo>
                <a:cubicBezTo>
                  <a:pt x="3224" y="16620"/>
                  <a:pt x="3792" y="17362"/>
                  <a:pt x="3792" y="18276"/>
                </a:cubicBezTo>
                <a:cubicBezTo>
                  <a:pt x="3792" y="19201"/>
                  <a:pt x="3224" y="19944"/>
                  <a:pt x="2534" y="19944"/>
                </a:cubicBezTo>
                <a:close/>
                <a:moveTo>
                  <a:pt x="6982" y="12462"/>
                </a:moveTo>
                <a:cubicBezTo>
                  <a:pt x="6283" y="12462"/>
                  <a:pt x="5706" y="11720"/>
                  <a:pt x="5706" y="10806"/>
                </a:cubicBezTo>
                <a:cubicBezTo>
                  <a:pt x="5706" y="9892"/>
                  <a:pt x="6283" y="9149"/>
                  <a:pt x="6982" y="9149"/>
                </a:cubicBezTo>
                <a:cubicBezTo>
                  <a:pt x="7681" y="9149"/>
                  <a:pt x="8257" y="9892"/>
                  <a:pt x="8257" y="10806"/>
                </a:cubicBezTo>
                <a:cubicBezTo>
                  <a:pt x="8257" y="11720"/>
                  <a:pt x="7681" y="12462"/>
                  <a:pt x="6982" y="12462"/>
                </a:cubicBezTo>
                <a:close/>
                <a:moveTo>
                  <a:pt x="13343" y="16608"/>
                </a:moveTo>
                <a:cubicBezTo>
                  <a:pt x="12635" y="16608"/>
                  <a:pt x="12067" y="15866"/>
                  <a:pt x="12067" y="14952"/>
                </a:cubicBezTo>
                <a:cubicBezTo>
                  <a:pt x="12067" y="14038"/>
                  <a:pt x="12635" y="13296"/>
                  <a:pt x="13343" y="13296"/>
                </a:cubicBezTo>
                <a:cubicBezTo>
                  <a:pt x="14042" y="13296"/>
                  <a:pt x="14610" y="14038"/>
                  <a:pt x="14610" y="14952"/>
                </a:cubicBezTo>
                <a:cubicBezTo>
                  <a:pt x="14610" y="15866"/>
                  <a:pt x="14042" y="16608"/>
                  <a:pt x="13343" y="16608"/>
                </a:cubicBezTo>
                <a:close/>
                <a:moveTo>
                  <a:pt x="19057" y="4980"/>
                </a:moveTo>
                <a:cubicBezTo>
                  <a:pt x="18358" y="4980"/>
                  <a:pt x="17799" y="4238"/>
                  <a:pt x="17799" y="3324"/>
                </a:cubicBezTo>
                <a:cubicBezTo>
                  <a:pt x="17799" y="2399"/>
                  <a:pt x="18358" y="1656"/>
                  <a:pt x="19057" y="1656"/>
                </a:cubicBezTo>
                <a:cubicBezTo>
                  <a:pt x="19756" y="1656"/>
                  <a:pt x="20324" y="2399"/>
                  <a:pt x="20324" y="3324"/>
                </a:cubicBezTo>
                <a:cubicBezTo>
                  <a:pt x="20324" y="4238"/>
                  <a:pt x="19756" y="4980"/>
                  <a:pt x="19057" y="4980"/>
                </a:cubicBezTo>
                <a:close/>
              </a:path>
            </a:pathLst>
          </a:custGeom>
          <a:solidFill>
            <a:srgbClr val="9F7F92"/>
          </a:solidFill>
          <a:ln w="12700">
            <a:miter lim="400000"/>
          </a:ln>
        </p:spPr>
        <p:txBody>
          <a:bodyPr lIns="45719" rIns="45719"/>
          <a:lstStyle/>
          <a:p>
            <a:pPr>
              <a:defRPr sz="2100"/>
            </a:pPr>
            <a:endParaRPr dirty="0"/>
          </a:p>
        </p:txBody>
      </p:sp>
      <p:grpSp>
        <p:nvGrpSpPr>
          <p:cNvPr id="514" name="Группа 38"/>
          <p:cNvGrpSpPr/>
          <p:nvPr/>
        </p:nvGrpSpPr>
        <p:grpSpPr>
          <a:xfrm>
            <a:off x="5122922" y="2195780"/>
            <a:ext cx="472928" cy="412013"/>
            <a:chOff x="0" y="0"/>
            <a:chExt cx="472927" cy="412012"/>
          </a:xfrm>
        </p:grpSpPr>
        <p:sp>
          <p:nvSpPr>
            <p:cNvPr id="507" name="Freeform 449"/>
            <p:cNvSpPr/>
            <p:nvPr/>
          </p:nvSpPr>
          <p:spPr>
            <a:xfrm>
              <a:off x="-1" y="0"/>
              <a:ext cx="314548" cy="1209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644" y="20"/>
                  </a:lnTo>
                  <a:lnTo>
                    <a:pt x="12466" y="119"/>
                  </a:lnTo>
                  <a:lnTo>
                    <a:pt x="13272" y="277"/>
                  </a:lnTo>
                  <a:lnTo>
                    <a:pt x="14063" y="475"/>
                  </a:lnTo>
                  <a:lnTo>
                    <a:pt x="14816" y="772"/>
                  </a:lnTo>
                  <a:lnTo>
                    <a:pt x="15546" y="1089"/>
                  </a:lnTo>
                  <a:lnTo>
                    <a:pt x="16246" y="1465"/>
                  </a:lnTo>
                  <a:lnTo>
                    <a:pt x="16915" y="1901"/>
                  </a:lnTo>
                  <a:lnTo>
                    <a:pt x="17554" y="2356"/>
                  </a:lnTo>
                  <a:lnTo>
                    <a:pt x="18147" y="2891"/>
                  </a:lnTo>
                  <a:lnTo>
                    <a:pt x="18710" y="3425"/>
                  </a:lnTo>
                  <a:lnTo>
                    <a:pt x="19227" y="4039"/>
                  </a:lnTo>
                  <a:lnTo>
                    <a:pt x="19699" y="4653"/>
                  </a:lnTo>
                  <a:lnTo>
                    <a:pt x="20125" y="5346"/>
                  </a:lnTo>
                  <a:lnTo>
                    <a:pt x="20497" y="6038"/>
                  </a:lnTo>
                  <a:lnTo>
                    <a:pt x="20824" y="6771"/>
                  </a:lnTo>
                  <a:lnTo>
                    <a:pt x="21098" y="7523"/>
                  </a:lnTo>
                  <a:lnTo>
                    <a:pt x="21319" y="8335"/>
                  </a:lnTo>
                  <a:lnTo>
                    <a:pt x="21471" y="9127"/>
                  </a:lnTo>
                  <a:lnTo>
                    <a:pt x="21562" y="9939"/>
                  </a:lnTo>
                  <a:lnTo>
                    <a:pt x="21600" y="10790"/>
                  </a:lnTo>
                  <a:lnTo>
                    <a:pt x="21562" y="11641"/>
                  </a:lnTo>
                  <a:lnTo>
                    <a:pt x="21471" y="12453"/>
                  </a:lnTo>
                  <a:lnTo>
                    <a:pt x="21319" y="13265"/>
                  </a:lnTo>
                  <a:lnTo>
                    <a:pt x="21098" y="14077"/>
                  </a:lnTo>
                  <a:lnTo>
                    <a:pt x="20824" y="14809"/>
                  </a:lnTo>
                  <a:lnTo>
                    <a:pt x="20497" y="15562"/>
                  </a:lnTo>
                  <a:lnTo>
                    <a:pt x="20125" y="16254"/>
                  </a:lnTo>
                  <a:lnTo>
                    <a:pt x="19699" y="16908"/>
                  </a:lnTo>
                  <a:lnTo>
                    <a:pt x="19227" y="17561"/>
                  </a:lnTo>
                  <a:lnTo>
                    <a:pt x="18710" y="18135"/>
                  </a:lnTo>
                  <a:lnTo>
                    <a:pt x="18147" y="18709"/>
                  </a:lnTo>
                  <a:lnTo>
                    <a:pt x="17554" y="19224"/>
                  </a:lnTo>
                  <a:lnTo>
                    <a:pt x="16915" y="19699"/>
                  </a:lnTo>
                  <a:lnTo>
                    <a:pt x="16246" y="20115"/>
                  </a:lnTo>
                  <a:lnTo>
                    <a:pt x="15546" y="20491"/>
                  </a:lnTo>
                  <a:lnTo>
                    <a:pt x="14816" y="20828"/>
                  </a:lnTo>
                  <a:lnTo>
                    <a:pt x="14063" y="21085"/>
                  </a:lnTo>
                  <a:lnTo>
                    <a:pt x="13272" y="21323"/>
                  </a:lnTo>
                  <a:lnTo>
                    <a:pt x="12466" y="21481"/>
                  </a:lnTo>
                  <a:lnTo>
                    <a:pt x="11644" y="21560"/>
                  </a:lnTo>
                  <a:lnTo>
                    <a:pt x="10800" y="21600"/>
                  </a:lnTo>
                  <a:lnTo>
                    <a:pt x="9956" y="21560"/>
                  </a:lnTo>
                  <a:lnTo>
                    <a:pt x="9127" y="21481"/>
                  </a:lnTo>
                  <a:lnTo>
                    <a:pt x="8321" y="21323"/>
                  </a:lnTo>
                  <a:lnTo>
                    <a:pt x="7545" y="21085"/>
                  </a:lnTo>
                  <a:lnTo>
                    <a:pt x="6784" y="20828"/>
                  </a:lnTo>
                  <a:lnTo>
                    <a:pt x="6046" y="20491"/>
                  </a:lnTo>
                  <a:lnTo>
                    <a:pt x="5347" y="20115"/>
                  </a:lnTo>
                  <a:lnTo>
                    <a:pt x="4677" y="19699"/>
                  </a:lnTo>
                  <a:lnTo>
                    <a:pt x="4046" y="19224"/>
                  </a:lnTo>
                  <a:lnTo>
                    <a:pt x="3445" y="18709"/>
                  </a:lnTo>
                  <a:lnTo>
                    <a:pt x="2883" y="18135"/>
                  </a:lnTo>
                  <a:lnTo>
                    <a:pt x="2373" y="17561"/>
                  </a:lnTo>
                  <a:lnTo>
                    <a:pt x="1901" y="16908"/>
                  </a:lnTo>
                  <a:lnTo>
                    <a:pt x="1475" y="16254"/>
                  </a:lnTo>
                  <a:lnTo>
                    <a:pt x="1095" y="15562"/>
                  </a:lnTo>
                  <a:lnTo>
                    <a:pt x="768" y="14809"/>
                  </a:lnTo>
                  <a:lnTo>
                    <a:pt x="502" y="14077"/>
                  </a:lnTo>
                  <a:lnTo>
                    <a:pt x="289" y="13265"/>
                  </a:lnTo>
                  <a:lnTo>
                    <a:pt x="129" y="12453"/>
                  </a:lnTo>
                  <a:lnTo>
                    <a:pt x="30" y="11641"/>
                  </a:lnTo>
                  <a:lnTo>
                    <a:pt x="0" y="10790"/>
                  </a:lnTo>
                  <a:lnTo>
                    <a:pt x="30" y="9939"/>
                  </a:lnTo>
                  <a:lnTo>
                    <a:pt x="129" y="9127"/>
                  </a:lnTo>
                  <a:lnTo>
                    <a:pt x="289" y="8335"/>
                  </a:lnTo>
                  <a:lnTo>
                    <a:pt x="502" y="7523"/>
                  </a:lnTo>
                  <a:lnTo>
                    <a:pt x="768" y="6771"/>
                  </a:lnTo>
                  <a:lnTo>
                    <a:pt x="1095" y="6038"/>
                  </a:lnTo>
                  <a:lnTo>
                    <a:pt x="1475" y="5346"/>
                  </a:lnTo>
                  <a:lnTo>
                    <a:pt x="1901" y="4653"/>
                  </a:lnTo>
                  <a:lnTo>
                    <a:pt x="2373" y="4039"/>
                  </a:lnTo>
                  <a:lnTo>
                    <a:pt x="2883" y="3425"/>
                  </a:lnTo>
                  <a:lnTo>
                    <a:pt x="3445" y="2891"/>
                  </a:lnTo>
                  <a:lnTo>
                    <a:pt x="4046" y="2356"/>
                  </a:lnTo>
                  <a:lnTo>
                    <a:pt x="4677" y="1901"/>
                  </a:lnTo>
                  <a:lnTo>
                    <a:pt x="5347" y="1465"/>
                  </a:lnTo>
                  <a:lnTo>
                    <a:pt x="6046" y="1089"/>
                  </a:lnTo>
                  <a:lnTo>
                    <a:pt x="6784" y="772"/>
                  </a:lnTo>
                  <a:lnTo>
                    <a:pt x="7545" y="475"/>
                  </a:lnTo>
                  <a:lnTo>
                    <a:pt x="8321" y="277"/>
                  </a:lnTo>
                  <a:lnTo>
                    <a:pt x="9127" y="119"/>
                  </a:lnTo>
                  <a:lnTo>
                    <a:pt x="9956" y="20"/>
                  </a:lnTo>
                  <a:lnTo>
                    <a:pt x="10800" y="0"/>
                  </a:lnTo>
                  <a:close/>
                </a:path>
              </a:pathLst>
            </a:custGeom>
            <a:solidFill>
              <a:srgbClr val="69565B"/>
            </a:solidFill>
            <a:ln w="12700" cap="flat">
              <a:noFill/>
              <a:miter lim="400000"/>
            </a:ln>
            <a:effectLst/>
          </p:spPr>
          <p:txBody>
            <a:bodyPr wrap="square" lIns="45719" tIns="45719" rIns="45719" bIns="45719" numCol="1" anchor="t">
              <a:noAutofit/>
            </a:bodyPr>
            <a:lstStyle/>
            <a:p/>
          </p:txBody>
        </p:sp>
        <p:sp>
          <p:nvSpPr>
            <p:cNvPr id="508" name="Freeform 450"/>
            <p:cNvSpPr/>
            <p:nvPr/>
          </p:nvSpPr>
          <p:spPr>
            <a:xfrm>
              <a:off x="-1" y="103224"/>
              <a:ext cx="314548" cy="77309"/>
            </a:xfrm>
            <a:custGeom>
              <a:avLst/>
              <a:gdLst/>
              <a:ahLst/>
              <a:cxnLst>
                <a:cxn ang="0">
                  <a:pos x="wd2" y="hd2"/>
                </a:cxn>
                <a:cxn ang="5400000">
                  <a:pos x="wd2" y="hd2"/>
                </a:cxn>
                <a:cxn ang="10800000">
                  <a:pos x="wd2" y="hd2"/>
                </a:cxn>
                <a:cxn ang="16200000">
                  <a:pos x="wd2" y="hd2"/>
                </a:cxn>
              </a:cxnLst>
              <a:rect l="0" t="0" r="r" b="b"/>
              <a:pathLst>
                <a:path w="21600" h="21600" extrusionOk="0">
                  <a:moveTo>
                    <a:pt x="525" y="0"/>
                  </a:moveTo>
                  <a:lnTo>
                    <a:pt x="593" y="124"/>
                  </a:lnTo>
                  <a:lnTo>
                    <a:pt x="966" y="1205"/>
                  </a:lnTo>
                  <a:lnTo>
                    <a:pt x="1361" y="2163"/>
                  </a:lnTo>
                  <a:lnTo>
                    <a:pt x="1780" y="3090"/>
                  </a:lnTo>
                  <a:lnTo>
                    <a:pt x="2251" y="3924"/>
                  </a:lnTo>
                  <a:lnTo>
                    <a:pt x="2776" y="4790"/>
                  </a:lnTo>
                  <a:lnTo>
                    <a:pt x="3521" y="5871"/>
                  </a:lnTo>
                  <a:lnTo>
                    <a:pt x="4312" y="6798"/>
                  </a:lnTo>
                  <a:lnTo>
                    <a:pt x="5149" y="7633"/>
                  </a:lnTo>
                  <a:lnTo>
                    <a:pt x="6024" y="8343"/>
                  </a:lnTo>
                  <a:lnTo>
                    <a:pt x="6929" y="8961"/>
                  </a:lnTo>
                  <a:lnTo>
                    <a:pt x="7857" y="9394"/>
                  </a:lnTo>
                  <a:lnTo>
                    <a:pt x="8823" y="9765"/>
                  </a:lnTo>
                  <a:lnTo>
                    <a:pt x="9804" y="9950"/>
                  </a:lnTo>
                  <a:lnTo>
                    <a:pt x="10800" y="10043"/>
                  </a:lnTo>
                  <a:lnTo>
                    <a:pt x="11796" y="9950"/>
                  </a:lnTo>
                  <a:lnTo>
                    <a:pt x="12777" y="9765"/>
                  </a:lnTo>
                  <a:lnTo>
                    <a:pt x="13736" y="9394"/>
                  </a:lnTo>
                  <a:lnTo>
                    <a:pt x="14671" y="8961"/>
                  </a:lnTo>
                  <a:lnTo>
                    <a:pt x="15576" y="8343"/>
                  </a:lnTo>
                  <a:lnTo>
                    <a:pt x="16451" y="7633"/>
                  </a:lnTo>
                  <a:lnTo>
                    <a:pt x="17280" y="6798"/>
                  </a:lnTo>
                  <a:lnTo>
                    <a:pt x="18079" y="5871"/>
                  </a:lnTo>
                  <a:lnTo>
                    <a:pt x="18816" y="4790"/>
                  </a:lnTo>
                  <a:lnTo>
                    <a:pt x="19250" y="4110"/>
                  </a:lnTo>
                  <a:lnTo>
                    <a:pt x="19630" y="3430"/>
                  </a:lnTo>
                  <a:lnTo>
                    <a:pt x="19988" y="2750"/>
                  </a:lnTo>
                  <a:lnTo>
                    <a:pt x="20299" y="2039"/>
                  </a:lnTo>
                  <a:lnTo>
                    <a:pt x="20604" y="1267"/>
                  </a:lnTo>
                  <a:lnTo>
                    <a:pt x="20900" y="402"/>
                  </a:lnTo>
                  <a:lnTo>
                    <a:pt x="20999" y="185"/>
                  </a:lnTo>
                  <a:lnTo>
                    <a:pt x="21068" y="124"/>
                  </a:lnTo>
                  <a:lnTo>
                    <a:pt x="21136" y="155"/>
                  </a:lnTo>
                  <a:lnTo>
                    <a:pt x="21189" y="247"/>
                  </a:lnTo>
                  <a:lnTo>
                    <a:pt x="21227" y="371"/>
                  </a:lnTo>
                  <a:lnTo>
                    <a:pt x="21258" y="525"/>
                  </a:lnTo>
                  <a:lnTo>
                    <a:pt x="21402" y="1514"/>
                  </a:lnTo>
                  <a:lnTo>
                    <a:pt x="21516" y="2565"/>
                  </a:lnTo>
                  <a:lnTo>
                    <a:pt x="21570" y="3646"/>
                  </a:lnTo>
                  <a:lnTo>
                    <a:pt x="21600" y="4728"/>
                  </a:lnTo>
                  <a:lnTo>
                    <a:pt x="21562" y="6026"/>
                  </a:lnTo>
                  <a:lnTo>
                    <a:pt x="21471" y="7324"/>
                  </a:lnTo>
                  <a:lnTo>
                    <a:pt x="21319" y="8591"/>
                  </a:lnTo>
                  <a:lnTo>
                    <a:pt x="21098" y="9796"/>
                  </a:lnTo>
                  <a:lnTo>
                    <a:pt x="20824" y="11001"/>
                  </a:lnTo>
                  <a:lnTo>
                    <a:pt x="20497" y="12144"/>
                  </a:lnTo>
                  <a:lnTo>
                    <a:pt x="20125" y="13226"/>
                  </a:lnTo>
                  <a:lnTo>
                    <a:pt x="19699" y="14276"/>
                  </a:lnTo>
                  <a:lnTo>
                    <a:pt x="19227" y="15265"/>
                  </a:lnTo>
                  <a:lnTo>
                    <a:pt x="18710" y="16192"/>
                  </a:lnTo>
                  <a:lnTo>
                    <a:pt x="18147" y="17088"/>
                  </a:lnTo>
                  <a:lnTo>
                    <a:pt x="17554" y="17892"/>
                  </a:lnTo>
                  <a:lnTo>
                    <a:pt x="16915" y="18603"/>
                  </a:lnTo>
                  <a:lnTo>
                    <a:pt x="16246" y="19282"/>
                  </a:lnTo>
                  <a:lnTo>
                    <a:pt x="15546" y="19870"/>
                  </a:lnTo>
                  <a:lnTo>
                    <a:pt x="14816" y="20364"/>
                  </a:lnTo>
                  <a:lnTo>
                    <a:pt x="14063" y="20797"/>
                  </a:lnTo>
                  <a:lnTo>
                    <a:pt x="13272" y="21106"/>
                  </a:lnTo>
                  <a:lnTo>
                    <a:pt x="12466" y="21384"/>
                  </a:lnTo>
                  <a:lnTo>
                    <a:pt x="11644" y="21507"/>
                  </a:lnTo>
                  <a:lnTo>
                    <a:pt x="10800" y="21600"/>
                  </a:lnTo>
                  <a:lnTo>
                    <a:pt x="9956" y="21507"/>
                  </a:lnTo>
                  <a:lnTo>
                    <a:pt x="9127" y="21384"/>
                  </a:lnTo>
                  <a:lnTo>
                    <a:pt x="8321" y="21106"/>
                  </a:lnTo>
                  <a:lnTo>
                    <a:pt x="7545" y="20797"/>
                  </a:lnTo>
                  <a:lnTo>
                    <a:pt x="6784" y="20364"/>
                  </a:lnTo>
                  <a:lnTo>
                    <a:pt x="6046" y="19870"/>
                  </a:lnTo>
                  <a:lnTo>
                    <a:pt x="5347" y="19282"/>
                  </a:lnTo>
                  <a:lnTo>
                    <a:pt x="4677" y="18603"/>
                  </a:lnTo>
                  <a:lnTo>
                    <a:pt x="4046" y="17892"/>
                  </a:lnTo>
                  <a:lnTo>
                    <a:pt x="3445" y="17088"/>
                  </a:lnTo>
                  <a:lnTo>
                    <a:pt x="2883" y="16192"/>
                  </a:lnTo>
                  <a:lnTo>
                    <a:pt x="2373" y="15265"/>
                  </a:lnTo>
                  <a:lnTo>
                    <a:pt x="1901" y="14276"/>
                  </a:lnTo>
                  <a:lnTo>
                    <a:pt x="1475" y="13226"/>
                  </a:lnTo>
                  <a:lnTo>
                    <a:pt x="1095" y="12144"/>
                  </a:lnTo>
                  <a:lnTo>
                    <a:pt x="768" y="11001"/>
                  </a:lnTo>
                  <a:lnTo>
                    <a:pt x="502" y="9796"/>
                  </a:lnTo>
                  <a:lnTo>
                    <a:pt x="289" y="8591"/>
                  </a:lnTo>
                  <a:lnTo>
                    <a:pt x="129" y="7324"/>
                  </a:lnTo>
                  <a:lnTo>
                    <a:pt x="30" y="6026"/>
                  </a:lnTo>
                  <a:lnTo>
                    <a:pt x="0" y="4728"/>
                  </a:lnTo>
                  <a:lnTo>
                    <a:pt x="23" y="3646"/>
                  </a:lnTo>
                  <a:lnTo>
                    <a:pt x="91" y="2596"/>
                  </a:lnTo>
                  <a:lnTo>
                    <a:pt x="190" y="1545"/>
                  </a:lnTo>
                  <a:lnTo>
                    <a:pt x="335" y="525"/>
                  </a:lnTo>
                  <a:lnTo>
                    <a:pt x="365" y="371"/>
                  </a:lnTo>
                  <a:lnTo>
                    <a:pt x="411" y="155"/>
                  </a:lnTo>
                  <a:lnTo>
                    <a:pt x="464" y="31"/>
                  </a:lnTo>
                  <a:lnTo>
                    <a:pt x="525" y="0"/>
                  </a:lnTo>
                  <a:close/>
                </a:path>
              </a:pathLst>
            </a:custGeom>
            <a:solidFill>
              <a:srgbClr val="69565B"/>
            </a:solidFill>
            <a:ln w="12700" cap="flat">
              <a:noFill/>
              <a:miter lim="400000"/>
            </a:ln>
            <a:effectLst/>
          </p:spPr>
          <p:txBody>
            <a:bodyPr wrap="square" lIns="45719" tIns="45719" rIns="45719" bIns="45719" numCol="1" anchor="t">
              <a:noAutofit/>
            </a:bodyPr>
            <a:lstStyle/>
            <a:p/>
          </p:txBody>
        </p:sp>
        <p:sp>
          <p:nvSpPr>
            <p:cNvPr id="509" name="Freeform 451"/>
            <p:cNvSpPr/>
            <p:nvPr/>
          </p:nvSpPr>
          <p:spPr>
            <a:xfrm>
              <a:off x="-1" y="283756"/>
              <a:ext cx="217304" cy="76201"/>
            </a:xfrm>
            <a:custGeom>
              <a:avLst/>
              <a:gdLst/>
              <a:ahLst/>
              <a:cxnLst>
                <a:cxn ang="0">
                  <a:pos x="wd2" y="hd2"/>
                </a:cxn>
                <a:cxn ang="5400000">
                  <a:pos x="wd2" y="hd2"/>
                </a:cxn>
                <a:cxn ang="10800000">
                  <a:pos x="wd2" y="hd2"/>
                </a:cxn>
                <a:cxn ang="16200000">
                  <a:pos x="wd2" y="hd2"/>
                </a:cxn>
              </a:cxnLst>
              <a:rect l="0" t="0" r="r" b="b"/>
              <a:pathLst>
                <a:path w="21600" h="21600" extrusionOk="0">
                  <a:moveTo>
                    <a:pt x="880" y="0"/>
                  </a:moveTo>
                  <a:lnTo>
                    <a:pt x="1045" y="157"/>
                  </a:lnTo>
                  <a:lnTo>
                    <a:pt x="1408" y="943"/>
                  </a:lnTo>
                  <a:lnTo>
                    <a:pt x="1783" y="1572"/>
                  </a:lnTo>
                  <a:lnTo>
                    <a:pt x="2168" y="2232"/>
                  </a:lnTo>
                  <a:lnTo>
                    <a:pt x="2564" y="2798"/>
                  </a:lnTo>
                  <a:lnTo>
                    <a:pt x="3004" y="3364"/>
                  </a:lnTo>
                  <a:lnTo>
                    <a:pt x="3477" y="3930"/>
                  </a:lnTo>
                  <a:lnTo>
                    <a:pt x="4016" y="4559"/>
                  </a:lnTo>
                  <a:lnTo>
                    <a:pt x="5095" y="5597"/>
                  </a:lnTo>
                  <a:lnTo>
                    <a:pt x="6239" y="6603"/>
                  </a:lnTo>
                  <a:lnTo>
                    <a:pt x="7449" y="7452"/>
                  </a:lnTo>
                  <a:lnTo>
                    <a:pt x="8715" y="8175"/>
                  </a:lnTo>
                  <a:lnTo>
                    <a:pt x="10024" y="8772"/>
                  </a:lnTo>
                  <a:lnTo>
                    <a:pt x="11367" y="9244"/>
                  </a:lnTo>
                  <a:lnTo>
                    <a:pt x="12764" y="9558"/>
                  </a:lnTo>
                  <a:lnTo>
                    <a:pt x="14184" y="9810"/>
                  </a:lnTo>
                  <a:lnTo>
                    <a:pt x="15625" y="9841"/>
                  </a:lnTo>
                  <a:lnTo>
                    <a:pt x="16692" y="9810"/>
                  </a:lnTo>
                  <a:lnTo>
                    <a:pt x="17793" y="9715"/>
                  </a:lnTo>
                  <a:lnTo>
                    <a:pt x="18860" y="9558"/>
                  </a:lnTo>
                  <a:lnTo>
                    <a:pt x="19894" y="9307"/>
                  </a:lnTo>
                  <a:lnTo>
                    <a:pt x="19982" y="9307"/>
                  </a:lnTo>
                  <a:lnTo>
                    <a:pt x="20015" y="9401"/>
                  </a:lnTo>
                  <a:lnTo>
                    <a:pt x="20037" y="9432"/>
                  </a:lnTo>
                  <a:lnTo>
                    <a:pt x="20060" y="9527"/>
                  </a:lnTo>
                  <a:lnTo>
                    <a:pt x="20060" y="9590"/>
                  </a:lnTo>
                  <a:lnTo>
                    <a:pt x="20071" y="9684"/>
                  </a:lnTo>
                  <a:lnTo>
                    <a:pt x="20071" y="9715"/>
                  </a:lnTo>
                  <a:lnTo>
                    <a:pt x="20203" y="11539"/>
                  </a:lnTo>
                  <a:lnTo>
                    <a:pt x="20401" y="13394"/>
                  </a:lnTo>
                  <a:lnTo>
                    <a:pt x="20654" y="15217"/>
                  </a:lnTo>
                  <a:lnTo>
                    <a:pt x="20940" y="16915"/>
                  </a:lnTo>
                  <a:lnTo>
                    <a:pt x="21237" y="18550"/>
                  </a:lnTo>
                  <a:lnTo>
                    <a:pt x="21556" y="20028"/>
                  </a:lnTo>
                  <a:lnTo>
                    <a:pt x="21600" y="20342"/>
                  </a:lnTo>
                  <a:lnTo>
                    <a:pt x="21567" y="20562"/>
                  </a:lnTo>
                  <a:lnTo>
                    <a:pt x="21479" y="20657"/>
                  </a:lnTo>
                  <a:lnTo>
                    <a:pt x="20742" y="20908"/>
                  </a:lnTo>
                  <a:lnTo>
                    <a:pt x="19927" y="21160"/>
                  </a:lnTo>
                  <a:lnTo>
                    <a:pt x="19069" y="21317"/>
                  </a:lnTo>
                  <a:lnTo>
                    <a:pt x="17309" y="21569"/>
                  </a:lnTo>
                  <a:lnTo>
                    <a:pt x="16450" y="21600"/>
                  </a:lnTo>
                  <a:lnTo>
                    <a:pt x="15625" y="21600"/>
                  </a:lnTo>
                  <a:lnTo>
                    <a:pt x="14404" y="21569"/>
                  </a:lnTo>
                  <a:lnTo>
                    <a:pt x="13204" y="21411"/>
                  </a:lnTo>
                  <a:lnTo>
                    <a:pt x="12038" y="21160"/>
                  </a:lnTo>
                  <a:lnTo>
                    <a:pt x="10916" y="20845"/>
                  </a:lnTo>
                  <a:lnTo>
                    <a:pt x="9815" y="20374"/>
                  </a:lnTo>
                  <a:lnTo>
                    <a:pt x="8748" y="19902"/>
                  </a:lnTo>
                  <a:lnTo>
                    <a:pt x="7736" y="19273"/>
                  </a:lnTo>
                  <a:lnTo>
                    <a:pt x="6767" y="18582"/>
                  </a:lnTo>
                  <a:lnTo>
                    <a:pt x="5854" y="17859"/>
                  </a:lnTo>
                  <a:lnTo>
                    <a:pt x="4985" y="17041"/>
                  </a:lnTo>
                  <a:lnTo>
                    <a:pt x="4170" y="16161"/>
                  </a:lnTo>
                  <a:lnTo>
                    <a:pt x="3433" y="15217"/>
                  </a:lnTo>
                  <a:lnTo>
                    <a:pt x="2751" y="14211"/>
                  </a:lnTo>
                  <a:lnTo>
                    <a:pt x="2135" y="13142"/>
                  </a:lnTo>
                  <a:lnTo>
                    <a:pt x="1585" y="12010"/>
                  </a:lnTo>
                  <a:lnTo>
                    <a:pt x="1111" y="10847"/>
                  </a:lnTo>
                  <a:lnTo>
                    <a:pt x="726" y="9652"/>
                  </a:lnTo>
                  <a:lnTo>
                    <a:pt x="418" y="8426"/>
                  </a:lnTo>
                  <a:lnTo>
                    <a:pt x="187" y="7106"/>
                  </a:lnTo>
                  <a:lnTo>
                    <a:pt x="44" y="5817"/>
                  </a:lnTo>
                  <a:lnTo>
                    <a:pt x="0" y="4465"/>
                  </a:lnTo>
                  <a:lnTo>
                    <a:pt x="44" y="3176"/>
                  </a:lnTo>
                  <a:lnTo>
                    <a:pt x="176" y="1855"/>
                  </a:lnTo>
                  <a:lnTo>
                    <a:pt x="396" y="597"/>
                  </a:lnTo>
                  <a:lnTo>
                    <a:pt x="473" y="346"/>
                  </a:lnTo>
                  <a:lnTo>
                    <a:pt x="583" y="157"/>
                  </a:lnTo>
                  <a:lnTo>
                    <a:pt x="726" y="0"/>
                  </a:lnTo>
                  <a:lnTo>
                    <a:pt x="880" y="0"/>
                  </a:lnTo>
                  <a:close/>
                </a:path>
              </a:pathLst>
            </a:custGeom>
            <a:solidFill>
              <a:srgbClr val="69565B"/>
            </a:solidFill>
            <a:ln w="12700" cap="flat">
              <a:noFill/>
              <a:miter lim="400000"/>
            </a:ln>
            <a:effectLst/>
          </p:spPr>
          <p:txBody>
            <a:bodyPr wrap="square" lIns="45719" tIns="45719" rIns="45719" bIns="45719" numCol="1" anchor="t">
              <a:noAutofit/>
            </a:bodyPr>
            <a:lstStyle/>
            <a:p/>
          </p:txBody>
        </p:sp>
        <p:sp>
          <p:nvSpPr>
            <p:cNvPr id="510" name="Freeform 452"/>
            <p:cNvSpPr/>
            <p:nvPr/>
          </p:nvSpPr>
          <p:spPr>
            <a:xfrm>
              <a:off x="0" y="223505"/>
              <a:ext cx="203127" cy="76644"/>
            </a:xfrm>
            <a:custGeom>
              <a:avLst/>
              <a:gdLst/>
              <a:ahLst/>
              <a:cxnLst>
                <a:cxn ang="0">
                  <a:pos x="wd2" y="hd2"/>
                </a:cxn>
                <a:cxn ang="5400000">
                  <a:pos x="wd2" y="hd2"/>
                </a:cxn>
                <a:cxn ang="10800000">
                  <a:pos x="wd2" y="hd2"/>
                </a:cxn>
                <a:cxn ang="16200000">
                  <a:pos x="wd2" y="hd2"/>
                </a:cxn>
              </a:cxnLst>
              <a:rect l="0" t="0" r="r" b="b"/>
              <a:pathLst>
                <a:path w="21600" h="21600" extrusionOk="0">
                  <a:moveTo>
                    <a:pt x="837" y="0"/>
                  </a:moveTo>
                  <a:lnTo>
                    <a:pt x="990" y="94"/>
                  </a:lnTo>
                  <a:lnTo>
                    <a:pt x="1155" y="375"/>
                  </a:lnTo>
                  <a:lnTo>
                    <a:pt x="1555" y="1125"/>
                  </a:lnTo>
                  <a:lnTo>
                    <a:pt x="1933" y="1782"/>
                  </a:lnTo>
                  <a:lnTo>
                    <a:pt x="2333" y="2376"/>
                  </a:lnTo>
                  <a:lnTo>
                    <a:pt x="2757" y="2970"/>
                  </a:lnTo>
                  <a:lnTo>
                    <a:pt x="3217" y="3470"/>
                  </a:lnTo>
                  <a:lnTo>
                    <a:pt x="3736" y="4064"/>
                  </a:lnTo>
                  <a:lnTo>
                    <a:pt x="4301" y="4658"/>
                  </a:lnTo>
                  <a:lnTo>
                    <a:pt x="5456" y="5720"/>
                  </a:lnTo>
                  <a:lnTo>
                    <a:pt x="6682" y="6689"/>
                  </a:lnTo>
                  <a:lnTo>
                    <a:pt x="7978" y="7533"/>
                  </a:lnTo>
                  <a:lnTo>
                    <a:pt x="9333" y="8252"/>
                  </a:lnTo>
                  <a:lnTo>
                    <a:pt x="10735" y="8878"/>
                  </a:lnTo>
                  <a:lnTo>
                    <a:pt x="12173" y="9315"/>
                  </a:lnTo>
                  <a:lnTo>
                    <a:pt x="13669" y="9659"/>
                  </a:lnTo>
                  <a:lnTo>
                    <a:pt x="15190" y="9878"/>
                  </a:lnTo>
                  <a:lnTo>
                    <a:pt x="16733" y="9909"/>
                  </a:lnTo>
                  <a:lnTo>
                    <a:pt x="17711" y="9909"/>
                  </a:lnTo>
                  <a:lnTo>
                    <a:pt x="18642" y="9847"/>
                  </a:lnTo>
                  <a:lnTo>
                    <a:pt x="19561" y="9722"/>
                  </a:lnTo>
                  <a:lnTo>
                    <a:pt x="20457" y="9565"/>
                  </a:lnTo>
                  <a:lnTo>
                    <a:pt x="21388" y="9284"/>
                  </a:lnTo>
                  <a:lnTo>
                    <a:pt x="21506" y="9315"/>
                  </a:lnTo>
                  <a:lnTo>
                    <a:pt x="21588" y="9440"/>
                  </a:lnTo>
                  <a:lnTo>
                    <a:pt x="21600" y="9628"/>
                  </a:lnTo>
                  <a:lnTo>
                    <a:pt x="21600" y="9878"/>
                  </a:lnTo>
                  <a:lnTo>
                    <a:pt x="21565" y="10128"/>
                  </a:lnTo>
                  <a:lnTo>
                    <a:pt x="21553" y="10315"/>
                  </a:lnTo>
                  <a:lnTo>
                    <a:pt x="21329" y="12754"/>
                  </a:lnTo>
                  <a:lnTo>
                    <a:pt x="21176" y="15254"/>
                  </a:lnTo>
                  <a:lnTo>
                    <a:pt x="21082" y="17818"/>
                  </a:lnTo>
                  <a:lnTo>
                    <a:pt x="21034" y="20412"/>
                  </a:lnTo>
                  <a:lnTo>
                    <a:pt x="21034" y="20506"/>
                  </a:lnTo>
                  <a:lnTo>
                    <a:pt x="21023" y="20725"/>
                  </a:lnTo>
                  <a:lnTo>
                    <a:pt x="20975" y="20881"/>
                  </a:lnTo>
                  <a:lnTo>
                    <a:pt x="20905" y="21037"/>
                  </a:lnTo>
                  <a:lnTo>
                    <a:pt x="20775" y="21131"/>
                  </a:lnTo>
                  <a:lnTo>
                    <a:pt x="20351" y="21256"/>
                  </a:lnTo>
                  <a:lnTo>
                    <a:pt x="19891" y="21319"/>
                  </a:lnTo>
                  <a:lnTo>
                    <a:pt x="19408" y="21444"/>
                  </a:lnTo>
                  <a:lnTo>
                    <a:pt x="18843" y="21537"/>
                  </a:lnTo>
                  <a:lnTo>
                    <a:pt x="18218" y="21569"/>
                  </a:lnTo>
                  <a:lnTo>
                    <a:pt x="17511" y="21600"/>
                  </a:lnTo>
                  <a:lnTo>
                    <a:pt x="16733" y="21600"/>
                  </a:lnTo>
                  <a:lnTo>
                    <a:pt x="15425" y="21569"/>
                  </a:lnTo>
                  <a:lnTo>
                    <a:pt x="14141" y="21412"/>
                  </a:lnTo>
                  <a:lnTo>
                    <a:pt x="12892" y="21162"/>
                  </a:lnTo>
                  <a:lnTo>
                    <a:pt x="11690" y="20850"/>
                  </a:lnTo>
                  <a:lnTo>
                    <a:pt x="10511" y="20412"/>
                  </a:lnTo>
                  <a:lnTo>
                    <a:pt x="9368" y="19912"/>
                  </a:lnTo>
                  <a:lnTo>
                    <a:pt x="8284" y="19318"/>
                  </a:lnTo>
                  <a:lnTo>
                    <a:pt x="7247" y="18630"/>
                  </a:lnTo>
                  <a:lnTo>
                    <a:pt x="6269" y="17880"/>
                  </a:lnTo>
                  <a:lnTo>
                    <a:pt x="5338" y="17067"/>
                  </a:lnTo>
                  <a:lnTo>
                    <a:pt x="4466" y="16192"/>
                  </a:lnTo>
                  <a:lnTo>
                    <a:pt x="3677" y="15254"/>
                  </a:lnTo>
                  <a:lnTo>
                    <a:pt x="2946" y="14254"/>
                  </a:lnTo>
                  <a:lnTo>
                    <a:pt x="2286" y="13191"/>
                  </a:lnTo>
                  <a:lnTo>
                    <a:pt x="1697" y="12066"/>
                  </a:lnTo>
                  <a:lnTo>
                    <a:pt x="1190" y="10941"/>
                  </a:lnTo>
                  <a:lnTo>
                    <a:pt x="778" y="9722"/>
                  </a:lnTo>
                  <a:lnTo>
                    <a:pt x="448" y="8502"/>
                  </a:lnTo>
                  <a:lnTo>
                    <a:pt x="200" y="7190"/>
                  </a:lnTo>
                  <a:lnTo>
                    <a:pt x="47" y="5908"/>
                  </a:lnTo>
                  <a:lnTo>
                    <a:pt x="0" y="4564"/>
                  </a:lnTo>
                  <a:lnTo>
                    <a:pt x="47" y="3282"/>
                  </a:lnTo>
                  <a:lnTo>
                    <a:pt x="189" y="1969"/>
                  </a:lnTo>
                  <a:lnTo>
                    <a:pt x="424" y="781"/>
                  </a:lnTo>
                  <a:lnTo>
                    <a:pt x="471" y="563"/>
                  </a:lnTo>
                  <a:lnTo>
                    <a:pt x="530" y="375"/>
                  </a:lnTo>
                  <a:lnTo>
                    <a:pt x="613" y="156"/>
                  </a:lnTo>
                  <a:lnTo>
                    <a:pt x="719" y="31"/>
                  </a:lnTo>
                  <a:lnTo>
                    <a:pt x="837" y="0"/>
                  </a:lnTo>
                  <a:close/>
                </a:path>
              </a:pathLst>
            </a:custGeom>
            <a:solidFill>
              <a:srgbClr val="69565B"/>
            </a:solidFill>
            <a:ln w="12700" cap="flat">
              <a:noFill/>
              <a:miter lim="400000"/>
            </a:ln>
            <a:effectLst/>
          </p:spPr>
          <p:txBody>
            <a:bodyPr wrap="square" lIns="45719" tIns="45719" rIns="45719" bIns="45719" numCol="1" anchor="t">
              <a:noAutofit/>
            </a:bodyPr>
            <a:lstStyle/>
            <a:p/>
          </p:txBody>
        </p:sp>
        <p:sp>
          <p:nvSpPr>
            <p:cNvPr id="511" name="Freeform 453"/>
            <p:cNvSpPr/>
            <p:nvPr/>
          </p:nvSpPr>
          <p:spPr>
            <a:xfrm>
              <a:off x="-1" y="163254"/>
              <a:ext cx="244772" cy="77087"/>
            </a:xfrm>
            <a:custGeom>
              <a:avLst/>
              <a:gdLst/>
              <a:ahLst/>
              <a:cxnLst>
                <a:cxn ang="0">
                  <a:pos x="wd2" y="hd2"/>
                </a:cxn>
                <a:cxn ang="5400000">
                  <a:pos x="wd2" y="hd2"/>
                </a:cxn>
                <a:cxn ang="10800000">
                  <a:pos x="wd2" y="hd2"/>
                </a:cxn>
                <a:cxn ang="16200000">
                  <a:pos x="wd2" y="hd2"/>
                </a:cxn>
              </a:cxnLst>
              <a:rect l="0" t="0" r="r" b="b"/>
              <a:pathLst>
                <a:path w="21600" h="21600" extrusionOk="0">
                  <a:moveTo>
                    <a:pt x="635" y="0"/>
                  </a:moveTo>
                  <a:lnTo>
                    <a:pt x="733" y="62"/>
                  </a:lnTo>
                  <a:lnTo>
                    <a:pt x="860" y="248"/>
                  </a:lnTo>
                  <a:lnTo>
                    <a:pt x="1241" y="1147"/>
                  </a:lnTo>
                  <a:lnTo>
                    <a:pt x="1642" y="1921"/>
                  </a:lnTo>
                  <a:lnTo>
                    <a:pt x="2062" y="2665"/>
                  </a:lnTo>
                  <a:lnTo>
                    <a:pt x="2502" y="3347"/>
                  </a:lnTo>
                  <a:lnTo>
                    <a:pt x="3010" y="4029"/>
                  </a:lnTo>
                  <a:lnTo>
                    <a:pt x="3567" y="4741"/>
                  </a:lnTo>
                  <a:lnTo>
                    <a:pt x="4525" y="5826"/>
                  </a:lnTo>
                  <a:lnTo>
                    <a:pt x="5542" y="6756"/>
                  </a:lnTo>
                  <a:lnTo>
                    <a:pt x="6617" y="7593"/>
                  </a:lnTo>
                  <a:lnTo>
                    <a:pt x="7741" y="8305"/>
                  </a:lnTo>
                  <a:lnTo>
                    <a:pt x="8904" y="8925"/>
                  </a:lnTo>
                  <a:lnTo>
                    <a:pt x="10096" y="9359"/>
                  </a:lnTo>
                  <a:lnTo>
                    <a:pt x="11338" y="9731"/>
                  </a:lnTo>
                  <a:lnTo>
                    <a:pt x="12598" y="9917"/>
                  </a:lnTo>
                  <a:lnTo>
                    <a:pt x="13879" y="9948"/>
                  </a:lnTo>
                  <a:lnTo>
                    <a:pt x="15071" y="9948"/>
                  </a:lnTo>
                  <a:lnTo>
                    <a:pt x="16205" y="9855"/>
                  </a:lnTo>
                  <a:lnTo>
                    <a:pt x="17300" y="9607"/>
                  </a:lnTo>
                  <a:lnTo>
                    <a:pt x="18345" y="9266"/>
                  </a:lnTo>
                  <a:lnTo>
                    <a:pt x="19372" y="8832"/>
                  </a:lnTo>
                  <a:lnTo>
                    <a:pt x="20388" y="8243"/>
                  </a:lnTo>
                  <a:lnTo>
                    <a:pt x="21385" y="7500"/>
                  </a:lnTo>
                  <a:lnTo>
                    <a:pt x="21512" y="7500"/>
                  </a:lnTo>
                  <a:lnTo>
                    <a:pt x="21571" y="7562"/>
                  </a:lnTo>
                  <a:lnTo>
                    <a:pt x="21600" y="7686"/>
                  </a:lnTo>
                  <a:lnTo>
                    <a:pt x="21600" y="7840"/>
                  </a:lnTo>
                  <a:lnTo>
                    <a:pt x="21571" y="8026"/>
                  </a:lnTo>
                  <a:lnTo>
                    <a:pt x="21522" y="8181"/>
                  </a:lnTo>
                  <a:lnTo>
                    <a:pt x="21473" y="8398"/>
                  </a:lnTo>
                  <a:lnTo>
                    <a:pt x="21405" y="8584"/>
                  </a:lnTo>
                  <a:lnTo>
                    <a:pt x="21356" y="8708"/>
                  </a:lnTo>
                  <a:lnTo>
                    <a:pt x="20818" y="10351"/>
                  </a:lnTo>
                  <a:lnTo>
                    <a:pt x="20310" y="12055"/>
                  </a:lnTo>
                  <a:lnTo>
                    <a:pt x="19841" y="13760"/>
                  </a:lnTo>
                  <a:lnTo>
                    <a:pt x="19411" y="15619"/>
                  </a:lnTo>
                  <a:lnTo>
                    <a:pt x="19020" y="17571"/>
                  </a:lnTo>
                  <a:lnTo>
                    <a:pt x="18678" y="19679"/>
                  </a:lnTo>
                  <a:lnTo>
                    <a:pt x="18639" y="19865"/>
                  </a:lnTo>
                  <a:lnTo>
                    <a:pt x="18590" y="20112"/>
                  </a:lnTo>
                  <a:lnTo>
                    <a:pt x="18502" y="20391"/>
                  </a:lnTo>
                  <a:lnTo>
                    <a:pt x="18384" y="20577"/>
                  </a:lnTo>
                  <a:lnTo>
                    <a:pt x="18218" y="20701"/>
                  </a:lnTo>
                  <a:lnTo>
                    <a:pt x="17515" y="20980"/>
                  </a:lnTo>
                  <a:lnTo>
                    <a:pt x="16811" y="21228"/>
                  </a:lnTo>
                  <a:lnTo>
                    <a:pt x="16117" y="21383"/>
                  </a:lnTo>
                  <a:lnTo>
                    <a:pt x="15413" y="21507"/>
                  </a:lnTo>
                  <a:lnTo>
                    <a:pt x="14661" y="21569"/>
                  </a:lnTo>
                  <a:lnTo>
                    <a:pt x="13879" y="21600"/>
                  </a:lnTo>
                  <a:lnTo>
                    <a:pt x="12794" y="21507"/>
                  </a:lnTo>
                  <a:lnTo>
                    <a:pt x="11729" y="21383"/>
                  </a:lnTo>
                  <a:lnTo>
                    <a:pt x="10692" y="21104"/>
                  </a:lnTo>
                  <a:lnTo>
                    <a:pt x="9696" y="20794"/>
                  </a:lnTo>
                  <a:lnTo>
                    <a:pt x="8718" y="20360"/>
                  </a:lnTo>
                  <a:lnTo>
                    <a:pt x="7770" y="19865"/>
                  </a:lnTo>
                  <a:lnTo>
                    <a:pt x="6871" y="19276"/>
                  </a:lnTo>
                  <a:lnTo>
                    <a:pt x="6011" y="18594"/>
                  </a:lnTo>
                  <a:lnTo>
                    <a:pt x="5200" y="17850"/>
                  </a:lnTo>
                  <a:lnTo>
                    <a:pt x="4428" y="17075"/>
                  </a:lnTo>
                  <a:lnTo>
                    <a:pt x="3704" y="16177"/>
                  </a:lnTo>
                  <a:lnTo>
                    <a:pt x="3049" y="15247"/>
                  </a:lnTo>
                  <a:lnTo>
                    <a:pt x="2443" y="14255"/>
                  </a:lnTo>
                  <a:lnTo>
                    <a:pt x="1896" y="13202"/>
                  </a:lnTo>
                  <a:lnTo>
                    <a:pt x="1407" y="12086"/>
                  </a:lnTo>
                  <a:lnTo>
                    <a:pt x="987" y="10970"/>
                  </a:lnTo>
                  <a:lnTo>
                    <a:pt x="645" y="9762"/>
                  </a:lnTo>
                  <a:lnTo>
                    <a:pt x="371" y="8553"/>
                  </a:lnTo>
                  <a:lnTo>
                    <a:pt x="166" y="7283"/>
                  </a:lnTo>
                  <a:lnTo>
                    <a:pt x="39" y="5981"/>
                  </a:lnTo>
                  <a:lnTo>
                    <a:pt x="0" y="4648"/>
                  </a:lnTo>
                  <a:lnTo>
                    <a:pt x="29" y="3626"/>
                  </a:lnTo>
                  <a:lnTo>
                    <a:pt x="98" y="2572"/>
                  </a:lnTo>
                  <a:lnTo>
                    <a:pt x="225" y="1580"/>
                  </a:lnTo>
                  <a:lnTo>
                    <a:pt x="401" y="620"/>
                  </a:lnTo>
                  <a:lnTo>
                    <a:pt x="440" y="403"/>
                  </a:lnTo>
                  <a:lnTo>
                    <a:pt x="489" y="248"/>
                  </a:lnTo>
                  <a:lnTo>
                    <a:pt x="557" y="93"/>
                  </a:lnTo>
                  <a:lnTo>
                    <a:pt x="635" y="0"/>
                  </a:lnTo>
                  <a:close/>
                </a:path>
              </a:pathLst>
            </a:custGeom>
            <a:solidFill>
              <a:srgbClr val="69565B"/>
            </a:solidFill>
            <a:ln w="12700" cap="flat">
              <a:noFill/>
              <a:miter lim="400000"/>
            </a:ln>
            <a:effectLst/>
          </p:spPr>
          <p:txBody>
            <a:bodyPr wrap="square" lIns="45719" tIns="45719" rIns="45719" bIns="45719" numCol="1" anchor="t">
              <a:noAutofit/>
            </a:bodyPr>
            <a:lstStyle/>
            <a:p/>
          </p:txBody>
        </p:sp>
        <p:sp>
          <p:nvSpPr>
            <p:cNvPr id="512" name="Freeform 454"/>
            <p:cNvSpPr/>
            <p:nvPr/>
          </p:nvSpPr>
          <p:spPr>
            <a:xfrm>
              <a:off x="319419" y="225720"/>
              <a:ext cx="63353" cy="129143"/>
            </a:xfrm>
            <a:custGeom>
              <a:avLst/>
              <a:gdLst/>
              <a:ahLst/>
              <a:cxnLst>
                <a:cxn ang="0">
                  <a:pos x="wd2" y="hd2"/>
                </a:cxn>
                <a:cxn ang="5400000">
                  <a:pos x="wd2" y="hd2"/>
                </a:cxn>
                <a:cxn ang="10800000">
                  <a:pos x="wd2" y="hd2"/>
                </a:cxn>
                <a:cxn ang="16200000">
                  <a:pos x="wd2" y="hd2"/>
                </a:cxn>
              </a:cxnLst>
              <a:rect l="0" t="0" r="r" b="b"/>
              <a:pathLst>
                <a:path w="21600" h="21600" extrusionOk="0">
                  <a:moveTo>
                    <a:pt x="10214" y="0"/>
                  </a:moveTo>
                  <a:lnTo>
                    <a:pt x="11727" y="0"/>
                  </a:lnTo>
                  <a:lnTo>
                    <a:pt x="12408" y="74"/>
                  </a:lnTo>
                  <a:lnTo>
                    <a:pt x="12975" y="241"/>
                  </a:lnTo>
                  <a:lnTo>
                    <a:pt x="13391" y="518"/>
                  </a:lnTo>
                  <a:lnTo>
                    <a:pt x="13467" y="851"/>
                  </a:lnTo>
                  <a:lnTo>
                    <a:pt x="13543" y="2406"/>
                  </a:lnTo>
                  <a:lnTo>
                    <a:pt x="13543" y="2462"/>
                  </a:lnTo>
                  <a:lnTo>
                    <a:pt x="13580" y="2499"/>
                  </a:lnTo>
                  <a:lnTo>
                    <a:pt x="13618" y="2517"/>
                  </a:lnTo>
                  <a:lnTo>
                    <a:pt x="13656" y="2517"/>
                  </a:lnTo>
                  <a:lnTo>
                    <a:pt x="13732" y="2554"/>
                  </a:lnTo>
                  <a:lnTo>
                    <a:pt x="13770" y="2554"/>
                  </a:lnTo>
                  <a:lnTo>
                    <a:pt x="13921" y="2573"/>
                  </a:lnTo>
                  <a:lnTo>
                    <a:pt x="14299" y="2591"/>
                  </a:lnTo>
                  <a:lnTo>
                    <a:pt x="14829" y="2647"/>
                  </a:lnTo>
                  <a:lnTo>
                    <a:pt x="15547" y="2721"/>
                  </a:lnTo>
                  <a:lnTo>
                    <a:pt x="16304" y="2813"/>
                  </a:lnTo>
                  <a:lnTo>
                    <a:pt x="17136" y="2906"/>
                  </a:lnTo>
                  <a:lnTo>
                    <a:pt x="17968" y="3035"/>
                  </a:lnTo>
                  <a:lnTo>
                    <a:pt x="18763" y="3147"/>
                  </a:lnTo>
                  <a:lnTo>
                    <a:pt x="19444" y="3276"/>
                  </a:lnTo>
                  <a:lnTo>
                    <a:pt x="19898" y="3406"/>
                  </a:lnTo>
                  <a:lnTo>
                    <a:pt x="20200" y="3609"/>
                  </a:lnTo>
                  <a:lnTo>
                    <a:pt x="20276" y="3850"/>
                  </a:lnTo>
                  <a:lnTo>
                    <a:pt x="20200" y="4128"/>
                  </a:lnTo>
                  <a:lnTo>
                    <a:pt x="19368" y="5183"/>
                  </a:lnTo>
                  <a:lnTo>
                    <a:pt x="19028" y="5479"/>
                  </a:lnTo>
                  <a:lnTo>
                    <a:pt x="18460" y="5645"/>
                  </a:lnTo>
                  <a:lnTo>
                    <a:pt x="17817" y="5719"/>
                  </a:lnTo>
                  <a:lnTo>
                    <a:pt x="17401" y="5682"/>
                  </a:lnTo>
                  <a:lnTo>
                    <a:pt x="16985" y="5608"/>
                  </a:lnTo>
                  <a:lnTo>
                    <a:pt x="16909" y="5571"/>
                  </a:lnTo>
                  <a:lnTo>
                    <a:pt x="16569" y="5516"/>
                  </a:lnTo>
                  <a:lnTo>
                    <a:pt x="16077" y="5423"/>
                  </a:lnTo>
                  <a:lnTo>
                    <a:pt x="14602" y="5183"/>
                  </a:lnTo>
                  <a:lnTo>
                    <a:pt x="13656" y="5090"/>
                  </a:lnTo>
                  <a:lnTo>
                    <a:pt x="12597" y="5016"/>
                  </a:lnTo>
                  <a:lnTo>
                    <a:pt x="11462" y="4997"/>
                  </a:lnTo>
                  <a:lnTo>
                    <a:pt x="10403" y="5034"/>
                  </a:lnTo>
                  <a:lnTo>
                    <a:pt x="9457" y="5146"/>
                  </a:lnTo>
                  <a:lnTo>
                    <a:pt x="8663" y="5275"/>
                  </a:lnTo>
                  <a:lnTo>
                    <a:pt x="8057" y="5479"/>
                  </a:lnTo>
                  <a:lnTo>
                    <a:pt x="7566" y="5682"/>
                  </a:lnTo>
                  <a:lnTo>
                    <a:pt x="7150" y="5923"/>
                  </a:lnTo>
                  <a:lnTo>
                    <a:pt x="6923" y="6182"/>
                  </a:lnTo>
                  <a:lnTo>
                    <a:pt x="6771" y="6478"/>
                  </a:lnTo>
                  <a:lnTo>
                    <a:pt x="6733" y="6737"/>
                  </a:lnTo>
                  <a:lnTo>
                    <a:pt x="6809" y="7107"/>
                  </a:lnTo>
                  <a:lnTo>
                    <a:pt x="6998" y="7441"/>
                  </a:lnTo>
                  <a:lnTo>
                    <a:pt x="7414" y="7718"/>
                  </a:lnTo>
                  <a:lnTo>
                    <a:pt x="7982" y="8014"/>
                  </a:lnTo>
                  <a:lnTo>
                    <a:pt x="8814" y="8292"/>
                  </a:lnTo>
                  <a:lnTo>
                    <a:pt x="9835" y="8588"/>
                  </a:lnTo>
                  <a:lnTo>
                    <a:pt x="11159" y="8903"/>
                  </a:lnTo>
                  <a:lnTo>
                    <a:pt x="12786" y="9236"/>
                  </a:lnTo>
                  <a:lnTo>
                    <a:pt x="14715" y="9643"/>
                  </a:lnTo>
                  <a:lnTo>
                    <a:pt x="16380" y="10069"/>
                  </a:lnTo>
                  <a:lnTo>
                    <a:pt x="17817" y="10550"/>
                  </a:lnTo>
                  <a:lnTo>
                    <a:pt x="19028" y="11050"/>
                  </a:lnTo>
                  <a:lnTo>
                    <a:pt x="19936" y="11605"/>
                  </a:lnTo>
                  <a:lnTo>
                    <a:pt x="20692" y="12179"/>
                  </a:lnTo>
                  <a:lnTo>
                    <a:pt x="21222" y="12827"/>
                  </a:lnTo>
                  <a:lnTo>
                    <a:pt x="21524" y="13493"/>
                  </a:lnTo>
                  <a:lnTo>
                    <a:pt x="21600" y="14233"/>
                  </a:lnTo>
                  <a:lnTo>
                    <a:pt x="21524" y="14992"/>
                  </a:lnTo>
                  <a:lnTo>
                    <a:pt x="21146" y="15677"/>
                  </a:lnTo>
                  <a:lnTo>
                    <a:pt x="20616" y="16325"/>
                  </a:lnTo>
                  <a:lnTo>
                    <a:pt x="19860" y="16917"/>
                  </a:lnTo>
                  <a:lnTo>
                    <a:pt x="18914" y="17454"/>
                  </a:lnTo>
                  <a:lnTo>
                    <a:pt x="17817" y="17935"/>
                  </a:lnTo>
                  <a:lnTo>
                    <a:pt x="16531" y="18324"/>
                  </a:lnTo>
                  <a:lnTo>
                    <a:pt x="15094" y="18620"/>
                  </a:lnTo>
                  <a:lnTo>
                    <a:pt x="13467" y="18861"/>
                  </a:lnTo>
                  <a:lnTo>
                    <a:pt x="13429" y="18861"/>
                  </a:lnTo>
                  <a:lnTo>
                    <a:pt x="13391" y="18898"/>
                  </a:lnTo>
                  <a:lnTo>
                    <a:pt x="13278" y="18898"/>
                  </a:lnTo>
                  <a:lnTo>
                    <a:pt x="13240" y="18935"/>
                  </a:lnTo>
                  <a:lnTo>
                    <a:pt x="13164" y="18990"/>
                  </a:lnTo>
                  <a:lnTo>
                    <a:pt x="13164" y="20767"/>
                  </a:lnTo>
                  <a:lnTo>
                    <a:pt x="13051" y="21100"/>
                  </a:lnTo>
                  <a:lnTo>
                    <a:pt x="12635" y="21359"/>
                  </a:lnTo>
                  <a:lnTo>
                    <a:pt x="12105" y="21526"/>
                  </a:lnTo>
                  <a:lnTo>
                    <a:pt x="11424" y="21600"/>
                  </a:lnTo>
                  <a:lnTo>
                    <a:pt x="9798" y="21600"/>
                  </a:lnTo>
                  <a:lnTo>
                    <a:pt x="9117" y="21526"/>
                  </a:lnTo>
                  <a:lnTo>
                    <a:pt x="8587" y="21359"/>
                  </a:lnTo>
                  <a:lnTo>
                    <a:pt x="8171" y="21100"/>
                  </a:lnTo>
                  <a:lnTo>
                    <a:pt x="8057" y="20767"/>
                  </a:lnTo>
                  <a:lnTo>
                    <a:pt x="8057" y="19083"/>
                  </a:lnTo>
                  <a:lnTo>
                    <a:pt x="7982" y="19027"/>
                  </a:lnTo>
                  <a:lnTo>
                    <a:pt x="7755" y="18972"/>
                  </a:lnTo>
                  <a:lnTo>
                    <a:pt x="7679" y="18972"/>
                  </a:lnTo>
                  <a:lnTo>
                    <a:pt x="7490" y="18935"/>
                  </a:lnTo>
                  <a:lnTo>
                    <a:pt x="6998" y="18916"/>
                  </a:lnTo>
                  <a:lnTo>
                    <a:pt x="6393" y="18842"/>
                  </a:lnTo>
                  <a:lnTo>
                    <a:pt x="4577" y="18657"/>
                  </a:lnTo>
                  <a:lnTo>
                    <a:pt x="3594" y="18528"/>
                  </a:lnTo>
                  <a:lnTo>
                    <a:pt x="2610" y="18379"/>
                  </a:lnTo>
                  <a:lnTo>
                    <a:pt x="1664" y="18213"/>
                  </a:lnTo>
                  <a:lnTo>
                    <a:pt x="832" y="18028"/>
                  </a:lnTo>
                  <a:lnTo>
                    <a:pt x="454" y="17880"/>
                  </a:lnTo>
                  <a:lnTo>
                    <a:pt x="151" y="17695"/>
                  </a:lnTo>
                  <a:lnTo>
                    <a:pt x="0" y="17435"/>
                  </a:lnTo>
                  <a:lnTo>
                    <a:pt x="113" y="17139"/>
                  </a:lnTo>
                  <a:lnTo>
                    <a:pt x="946" y="16066"/>
                  </a:lnTo>
                  <a:lnTo>
                    <a:pt x="1173" y="15844"/>
                  </a:lnTo>
                  <a:lnTo>
                    <a:pt x="1513" y="15677"/>
                  </a:lnTo>
                  <a:lnTo>
                    <a:pt x="1967" y="15585"/>
                  </a:lnTo>
                  <a:lnTo>
                    <a:pt x="2497" y="15529"/>
                  </a:lnTo>
                  <a:lnTo>
                    <a:pt x="2761" y="15529"/>
                  </a:lnTo>
                  <a:lnTo>
                    <a:pt x="2988" y="15585"/>
                  </a:lnTo>
                  <a:lnTo>
                    <a:pt x="3253" y="15603"/>
                  </a:lnTo>
                  <a:lnTo>
                    <a:pt x="3329" y="15659"/>
                  </a:lnTo>
                  <a:lnTo>
                    <a:pt x="3669" y="15696"/>
                  </a:lnTo>
                  <a:lnTo>
                    <a:pt x="4123" y="15807"/>
                  </a:lnTo>
                  <a:lnTo>
                    <a:pt x="4766" y="15918"/>
                  </a:lnTo>
                  <a:lnTo>
                    <a:pt x="5447" y="16066"/>
                  </a:lnTo>
                  <a:lnTo>
                    <a:pt x="6280" y="16177"/>
                  </a:lnTo>
                  <a:lnTo>
                    <a:pt x="7112" y="16306"/>
                  </a:lnTo>
                  <a:lnTo>
                    <a:pt x="7982" y="16399"/>
                  </a:lnTo>
                  <a:lnTo>
                    <a:pt x="8890" y="16454"/>
                  </a:lnTo>
                  <a:lnTo>
                    <a:pt x="9722" y="16473"/>
                  </a:lnTo>
                  <a:lnTo>
                    <a:pt x="11046" y="16417"/>
                  </a:lnTo>
                  <a:lnTo>
                    <a:pt x="12219" y="16288"/>
                  </a:lnTo>
                  <a:lnTo>
                    <a:pt x="13240" y="16066"/>
                  </a:lnTo>
                  <a:lnTo>
                    <a:pt x="14072" y="15751"/>
                  </a:lnTo>
                  <a:lnTo>
                    <a:pt x="14640" y="15362"/>
                  </a:lnTo>
                  <a:lnTo>
                    <a:pt x="15056" y="14918"/>
                  </a:lnTo>
                  <a:lnTo>
                    <a:pt x="15207" y="14437"/>
                  </a:lnTo>
                  <a:lnTo>
                    <a:pt x="15056" y="13900"/>
                  </a:lnTo>
                  <a:lnTo>
                    <a:pt x="14640" y="13419"/>
                  </a:lnTo>
                  <a:lnTo>
                    <a:pt x="13921" y="12993"/>
                  </a:lnTo>
                  <a:lnTo>
                    <a:pt x="12824" y="12586"/>
                  </a:lnTo>
                  <a:lnTo>
                    <a:pt x="11462" y="12197"/>
                  </a:lnTo>
                  <a:lnTo>
                    <a:pt x="9722" y="11827"/>
                  </a:lnTo>
                  <a:lnTo>
                    <a:pt x="8436" y="11550"/>
                  </a:lnTo>
                  <a:lnTo>
                    <a:pt x="7112" y="11290"/>
                  </a:lnTo>
                  <a:lnTo>
                    <a:pt x="5939" y="10976"/>
                  </a:lnTo>
                  <a:lnTo>
                    <a:pt x="4766" y="10643"/>
                  </a:lnTo>
                  <a:lnTo>
                    <a:pt x="3745" y="10291"/>
                  </a:lnTo>
                  <a:lnTo>
                    <a:pt x="2761" y="9884"/>
                  </a:lnTo>
                  <a:lnTo>
                    <a:pt x="1967" y="9421"/>
                  </a:lnTo>
                  <a:lnTo>
                    <a:pt x="1286" y="8921"/>
                  </a:lnTo>
                  <a:lnTo>
                    <a:pt x="794" y="8366"/>
                  </a:lnTo>
                  <a:lnTo>
                    <a:pt x="492" y="7755"/>
                  </a:lnTo>
                  <a:lnTo>
                    <a:pt x="340" y="7052"/>
                  </a:lnTo>
                  <a:lnTo>
                    <a:pt x="492" y="6256"/>
                  </a:lnTo>
                  <a:lnTo>
                    <a:pt x="908" y="5553"/>
                  </a:lnTo>
                  <a:lnTo>
                    <a:pt x="1513" y="4868"/>
                  </a:lnTo>
                  <a:lnTo>
                    <a:pt x="2459" y="4276"/>
                  </a:lnTo>
                  <a:lnTo>
                    <a:pt x="3518" y="3739"/>
                  </a:lnTo>
                  <a:lnTo>
                    <a:pt x="4842" y="3295"/>
                  </a:lnTo>
                  <a:lnTo>
                    <a:pt x="6393" y="2924"/>
                  </a:lnTo>
                  <a:lnTo>
                    <a:pt x="8057" y="2665"/>
                  </a:lnTo>
                  <a:lnTo>
                    <a:pt x="8095" y="2665"/>
                  </a:lnTo>
                  <a:lnTo>
                    <a:pt x="8171" y="2647"/>
                  </a:lnTo>
                  <a:lnTo>
                    <a:pt x="8284" y="2628"/>
                  </a:lnTo>
                  <a:lnTo>
                    <a:pt x="8322" y="2573"/>
                  </a:lnTo>
                  <a:lnTo>
                    <a:pt x="8398" y="2554"/>
                  </a:lnTo>
                  <a:lnTo>
                    <a:pt x="8436" y="2480"/>
                  </a:lnTo>
                  <a:lnTo>
                    <a:pt x="8436" y="851"/>
                  </a:lnTo>
                  <a:lnTo>
                    <a:pt x="8587" y="518"/>
                  </a:lnTo>
                  <a:lnTo>
                    <a:pt x="8927" y="241"/>
                  </a:lnTo>
                  <a:lnTo>
                    <a:pt x="9495" y="74"/>
                  </a:lnTo>
                  <a:lnTo>
                    <a:pt x="10214" y="0"/>
                  </a:lnTo>
                  <a:close/>
                </a:path>
              </a:pathLst>
            </a:custGeom>
            <a:solidFill>
              <a:srgbClr val="69565B"/>
            </a:solidFill>
            <a:ln w="12700" cap="flat">
              <a:noFill/>
              <a:miter lim="400000"/>
            </a:ln>
            <a:effectLst/>
          </p:spPr>
          <p:txBody>
            <a:bodyPr wrap="square" lIns="45719" tIns="45719" rIns="45719" bIns="45719" numCol="1" anchor="t">
              <a:noAutofit/>
            </a:bodyPr>
            <a:lstStyle/>
            <a:p/>
          </p:txBody>
        </p:sp>
        <p:sp>
          <p:nvSpPr>
            <p:cNvPr id="513" name="Freeform 455"/>
            <p:cNvSpPr/>
            <p:nvPr/>
          </p:nvSpPr>
          <p:spPr>
            <a:xfrm>
              <a:off x="229264" y="168348"/>
              <a:ext cx="243664" cy="243665"/>
            </a:xfrm>
            <a:custGeom>
              <a:avLst/>
              <a:gdLst/>
              <a:ahLst/>
              <a:cxnLst>
                <a:cxn ang="0">
                  <a:pos x="wd2" y="hd2"/>
                </a:cxn>
                <a:cxn ang="5400000">
                  <a:pos x="wd2" y="hd2"/>
                </a:cxn>
                <a:cxn ang="10800000">
                  <a:pos x="wd2" y="hd2"/>
                </a:cxn>
                <a:cxn ang="16200000">
                  <a:pos x="wd2" y="hd2"/>
                </a:cxn>
              </a:cxnLst>
              <a:rect l="0" t="0" r="r" b="b"/>
              <a:pathLst>
                <a:path w="21600" h="21600" extrusionOk="0">
                  <a:moveTo>
                    <a:pt x="10795" y="2505"/>
                  </a:moveTo>
                  <a:lnTo>
                    <a:pt x="10009" y="2544"/>
                  </a:lnTo>
                  <a:lnTo>
                    <a:pt x="9223" y="2662"/>
                  </a:lnTo>
                  <a:lnTo>
                    <a:pt x="8467" y="2839"/>
                  </a:lnTo>
                  <a:lnTo>
                    <a:pt x="7740" y="3094"/>
                  </a:lnTo>
                  <a:lnTo>
                    <a:pt x="7053" y="3399"/>
                  </a:lnTo>
                  <a:lnTo>
                    <a:pt x="6395" y="3762"/>
                  </a:lnTo>
                  <a:lnTo>
                    <a:pt x="5786" y="4194"/>
                  </a:lnTo>
                  <a:lnTo>
                    <a:pt x="5196" y="4676"/>
                  </a:lnTo>
                  <a:lnTo>
                    <a:pt x="4676" y="5196"/>
                  </a:lnTo>
                  <a:lnTo>
                    <a:pt x="4194" y="5786"/>
                  </a:lnTo>
                  <a:lnTo>
                    <a:pt x="3762" y="6395"/>
                  </a:lnTo>
                  <a:lnTo>
                    <a:pt x="3399" y="7053"/>
                  </a:lnTo>
                  <a:lnTo>
                    <a:pt x="3094" y="7740"/>
                  </a:lnTo>
                  <a:lnTo>
                    <a:pt x="2839" y="8467"/>
                  </a:lnTo>
                  <a:lnTo>
                    <a:pt x="2662" y="9233"/>
                  </a:lnTo>
                  <a:lnTo>
                    <a:pt x="2544" y="10009"/>
                  </a:lnTo>
                  <a:lnTo>
                    <a:pt x="2505" y="10795"/>
                  </a:lnTo>
                  <a:lnTo>
                    <a:pt x="2544" y="11601"/>
                  </a:lnTo>
                  <a:lnTo>
                    <a:pt x="2662" y="12377"/>
                  </a:lnTo>
                  <a:lnTo>
                    <a:pt x="2839" y="13133"/>
                  </a:lnTo>
                  <a:lnTo>
                    <a:pt x="3094" y="13860"/>
                  </a:lnTo>
                  <a:lnTo>
                    <a:pt x="3399" y="14547"/>
                  </a:lnTo>
                  <a:lnTo>
                    <a:pt x="3762" y="15205"/>
                  </a:lnTo>
                  <a:lnTo>
                    <a:pt x="4194" y="15814"/>
                  </a:lnTo>
                  <a:lnTo>
                    <a:pt x="4676" y="16394"/>
                  </a:lnTo>
                  <a:lnTo>
                    <a:pt x="5196" y="16924"/>
                  </a:lnTo>
                  <a:lnTo>
                    <a:pt x="5786" y="17406"/>
                  </a:lnTo>
                  <a:lnTo>
                    <a:pt x="6395" y="17838"/>
                  </a:lnTo>
                  <a:lnTo>
                    <a:pt x="7053" y="18211"/>
                  </a:lnTo>
                  <a:lnTo>
                    <a:pt x="7740" y="18516"/>
                  </a:lnTo>
                  <a:lnTo>
                    <a:pt x="8467" y="18771"/>
                  </a:lnTo>
                  <a:lnTo>
                    <a:pt x="9223" y="18948"/>
                  </a:lnTo>
                  <a:lnTo>
                    <a:pt x="10009" y="19066"/>
                  </a:lnTo>
                  <a:lnTo>
                    <a:pt x="10795" y="19095"/>
                  </a:lnTo>
                  <a:lnTo>
                    <a:pt x="11601" y="19066"/>
                  </a:lnTo>
                  <a:lnTo>
                    <a:pt x="12377" y="18948"/>
                  </a:lnTo>
                  <a:lnTo>
                    <a:pt x="13133" y="18771"/>
                  </a:lnTo>
                  <a:lnTo>
                    <a:pt x="13860" y="18516"/>
                  </a:lnTo>
                  <a:lnTo>
                    <a:pt x="14547" y="18211"/>
                  </a:lnTo>
                  <a:lnTo>
                    <a:pt x="15205" y="17838"/>
                  </a:lnTo>
                  <a:lnTo>
                    <a:pt x="15814" y="17406"/>
                  </a:lnTo>
                  <a:lnTo>
                    <a:pt x="16394" y="16924"/>
                  </a:lnTo>
                  <a:lnTo>
                    <a:pt x="16924" y="16394"/>
                  </a:lnTo>
                  <a:lnTo>
                    <a:pt x="17406" y="15814"/>
                  </a:lnTo>
                  <a:lnTo>
                    <a:pt x="17838" y="15205"/>
                  </a:lnTo>
                  <a:lnTo>
                    <a:pt x="18211" y="14547"/>
                  </a:lnTo>
                  <a:lnTo>
                    <a:pt x="18516" y="13860"/>
                  </a:lnTo>
                  <a:lnTo>
                    <a:pt x="18771" y="13133"/>
                  </a:lnTo>
                  <a:lnTo>
                    <a:pt x="18948" y="12377"/>
                  </a:lnTo>
                  <a:lnTo>
                    <a:pt x="19066" y="11601"/>
                  </a:lnTo>
                  <a:lnTo>
                    <a:pt x="19095" y="10795"/>
                  </a:lnTo>
                  <a:lnTo>
                    <a:pt x="19066" y="10009"/>
                  </a:lnTo>
                  <a:lnTo>
                    <a:pt x="18948" y="9233"/>
                  </a:lnTo>
                  <a:lnTo>
                    <a:pt x="18771" y="8467"/>
                  </a:lnTo>
                  <a:lnTo>
                    <a:pt x="18516" y="7740"/>
                  </a:lnTo>
                  <a:lnTo>
                    <a:pt x="18211" y="7053"/>
                  </a:lnTo>
                  <a:lnTo>
                    <a:pt x="17838" y="6395"/>
                  </a:lnTo>
                  <a:lnTo>
                    <a:pt x="17406" y="5786"/>
                  </a:lnTo>
                  <a:lnTo>
                    <a:pt x="16924" y="5196"/>
                  </a:lnTo>
                  <a:lnTo>
                    <a:pt x="16394" y="4676"/>
                  </a:lnTo>
                  <a:lnTo>
                    <a:pt x="15814" y="4194"/>
                  </a:lnTo>
                  <a:lnTo>
                    <a:pt x="15205" y="3762"/>
                  </a:lnTo>
                  <a:lnTo>
                    <a:pt x="14547" y="3399"/>
                  </a:lnTo>
                  <a:lnTo>
                    <a:pt x="13860" y="3094"/>
                  </a:lnTo>
                  <a:lnTo>
                    <a:pt x="13133" y="2839"/>
                  </a:lnTo>
                  <a:lnTo>
                    <a:pt x="12377" y="2662"/>
                  </a:lnTo>
                  <a:lnTo>
                    <a:pt x="11601" y="2544"/>
                  </a:lnTo>
                  <a:lnTo>
                    <a:pt x="10795" y="2505"/>
                  </a:lnTo>
                  <a:close/>
                  <a:moveTo>
                    <a:pt x="10795" y="0"/>
                  </a:moveTo>
                  <a:lnTo>
                    <a:pt x="11738" y="39"/>
                  </a:lnTo>
                  <a:lnTo>
                    <a:pt x="12642" y="167"/>
                  </a:lnTo>
                  <a:lnTo>
                    <a:pt x="13526" y="354"/>
                  </a:lnTo>
                  <a:lnTo>
                    <a:pt x="14380" y="609"/>
                  </a:lnTo>
                  <a:lnTo>
                    <a:pt x="15205" y="943"/>
                  </a:lnTo>
                  <a:lnTo>
                    <a:pt x="16001" y="1336"/>
                  </a:lnTo>
                  <a:lnTo>
                    <a:pt x="16748" y="1788"/>
                  </a:lnTo>
                  <a:lnTo>
                    <a:pt x="17455" y="2298"/>
                  </a:lnTo>
                  <a:lnTo>
                    <a:pt x="18123" y="2858"/>
                  </a:lnTo>
                  <a:lnTo>
                    <a:pt x="18742" y="3487"/>
                  </a:lnTo>
                  <a:lnTo>
                    <a:pt x="19302" y="4145"/>
                  </a:lnTo>
                  <a:lnTo>
                    <a:pt x="19812" y="4852"/>
                  </a:lnTo>
                  <a:lnTo>
                    <a:pt x="20264" y="5609"/>
                  </a:lnTo>
                  <a:lnTo>
                    <a:pt x="20667" y="6395"/>
                  </a:lnTo>
                  <a:lnTo>
                    <a:pt x="20991" y="7220"/>
                  </a:lnTo>
                  <a:lnTo>
                    <a:pt x="21246" y="8074"/>
                  </a:lnTo>
                  <a:lnTo>
                    <a:pt x="21443" y="8968"/>
                  </a:lnTo>
                  <a:lnTo>
                    <a:pt x="21571" y="9872"/>
                  </a:lnTo>
                  <a:lnTo>
                    <a:pt x="21600" y="10805"/>
                  </a:lnTo>
                  <a:lnTo>
                    <a:pt x="21571" y="11738"/>
                  </a:lnTo>
                  <a:lnTo>
                    <a:pt x="21443" y="12642"/>
                  </a:lnTo>
                  <a:lnTo>
                    <a:pt x="21246" y="13526"/>
                  </a:lnTo>
                  <a:lnTo>
                    <a:pt x="20991" y="14380"/>
                  </a:lnTo>
                  <a:lnTo>
                    <a:pt x="20667" y="15205"/>
                  </a:lnTo>
                  <a:lnTo>
                    <a:pt x="20264" y="16001"/>
                  </a:lnTo>
                  <a:lnTo>
                    <a:pt x="19812" y="16748"/>
                  </a:lnTo>
                  <a:lnTo>
                    <a:pt x="19302" y="17455"/>
                  </a:lnTo>
                  <a:lnTo>
                    <a:pt x="18742" y="18123"/>
                  </a:lnTo>
                  <a:lnTo>
                    <a:pt x="18123" y="18742"/>
                  </a:lnTo>
                  <a:lnTo>
                    <a:pt x="17455" y="19302"/>
                  </a:lnTo>
                  <a:lnTo>
                    <a:pt x="16748" y="19812"/>
                  </a:lnTo>
                  <a:lnTo>
                    <a:pt x="16001" y="20274"/>
                  </a:lnTo>
                  <a:lnTo>
                    <a:pt x="15205" y="20667"/>
                  </a:lnTo>
                  <a:lnTo>
                    <a:pt x="14380" y="20991"/>
                  </a:lnTo>
                  <a:lnTo>
                    <a:pt x="13526" y="21246"/>
                  </a:lnTo>
                  <a:lnTo>
                    <a:pt x="12642" y="21443"/>
                  </a:lnTo>
                  <a:lnTo>
                    <a:pt x="11738" y="21571"/>
                  </a:lnTo>
                  <a:lnTo>
                    <a:pt x="10795" y="21600"/>
                  </a:lnTo>
                  <a:lnTo>
                    <a:pt x="9872" y="21571"/>
                  </a:lnTo>
                  <a:lnTo>
                    <a:pt x="8968" y="21443"/>
                  </a:lnTo>
                  <a:lnTo>
                    <a:pt x="8074" y="21246"/>
                  </a:lnTo>
                  <a:lnTo>
                    <a:pt x="7220" y="20991"/>
                  </a:lnTo>
                  <a:lnTo>
                    <a:pt x="6395" y="20667"/>
                  </a:lnTo>
                  <a:lnTo>
                    <a:pt x="5609" y="20274"/>
                  </a:lnTo>
                  <a:lnTo>
                    <a:pt x="4852" y="19812"/>
                  </a:lnTo>
                  <a:lnTo>
                    <a:pt x="4145" y="19302"/>
                  </a:lnTo>
                  <a:lnTo>
                    <a:pt x="3487" y="18742"/>
                  </a:lnTo>
                  <a:lnTo>
                    <a:pt x="2858" y="18123"/>
                  </a:lnTo>
                  <a:lnTo>
                    <a:pt x="2298" y="17455"/>
                  </a:lnTo>
                  <a:lnTo>
                    <a:pt x="1798" y="16748"/>
                  </a:lnTo>
                  <a:lnTo>
                    <a:pt x="1336" y="16001"/>
                  </a:lnTo>
                  <a:lnTo>
                    <a:pt x="943" y="15205"/>
                  </a:lnTo>
                  <a:lnTo>
                    <a:pt x="609" y="14380"/>
                  </a:lnTo>
                  <a:lnTo>
                    <a:pt x="354" y="13526"/>
                  </a:lnTo>
                  <a:lnTo>
                    <a:pt x="167" y="12642"/>
                  </a:lnTo>
                  <a:lnTo>
                    <a:pt x="39" y="11738"/>
                  </a:lnTo>
                  <a:lnTo>
                    <a:pt x="0" y="10805"/>
                  </a:lnTo>
                  <a:lnTo>
                    <a:pt x="39" y="9872"/>
                  </a:lnTo>
                  <a:lnTo>
                    <a:pt x="167" y="8968"/>
                  </a:lnTo>
                  <a:lnTo>
                    <a:pt x="354" y="8074"/>
                  </a:lnTo>
                  <a:lnTo>
                    <a:pt x="609" y="7220"/>
                  </a:lnTo>
                  <a:lnTo>
                    <a:pt x="943" y="6395"/>
                  </a:lnTo>
                  <a:lnTo>
                    <a:pt x="1336" y="5609"/>
                  </a:lnTo>
                  <a:lnTo>
                    <a:pt x="1798" y="4852"/>
                  </a:lnTo>
                  <a:lnTo>
                    <a:pt x="2298" y="4145"/>
                  </a:lnTo>
                  <a:lnTo>
                    <a:pt x="2858" y="3487"/>
                  </a:lnTo>
                  <a:lnTo>
                    <a:pt x="3487" y="2858"/>
                  </a:lnTo>
                  <a:lnTo>
                    <a:pt x="4145" y="2298"/>
                  </a:lnTo>
                  <a:lnTo>
                    <a:pt x="4852" y="1788"/>
                  </a:lnTo>
                  <a:lnTo>
                    <a:pt x="5609" y="1336"/>
                  </a:lnTo>
                  <a:lnTo>
                    <a:pt x="6395" y="943"/>
                  </a:lnTo>
                  <a:lnTo>
                    <a:pt x="7220" y="609"/>
                  </a:lnTo>
                  <a:lnTo>
                    <a:pt x="8074" y="354"/>
                  </a:lnTo>
                  <a:lnTo>
                    <a:pt x="8968" y="167"/>
                  </a:lnTo>
                  <a:lnTo>
                    <a:pt x="9872" y="39"/>
                  </a:lnTo>
                  <a:lnTo>
                    <a:pt x="10795" y="0"/>
                  </a:lnTo>
                  <a:close/>
                </a:path>
              </a:pathLst>
            </a:custGeom>
            <a:solidFill>
              <a:srgbClr val="69565B"/>
            </a:solidFill>
            <a:ln w="12700" cap="flat">
              <a:noFill/>
              <a:miter lim="400000"/>
            </a:ln>
            <a:effectLst/>
          </p:spPr>
          <p:txBody>
            <a:bodyPr wrap="square" lIns="45719" tIns="45719" rIns="45719" bIns="45719" numCol="1" anchor="t">
              <a:noAutofit/>
            </a:bodyPr>
            <a:lstStyle/>
            <a:p>
              <a:endParaRPr dirty="0"/>
            </a:p>
          </p:txBody>
        </p:sp>
      </p:grpSp>
      <p:sp>
        <p:nvSpPr>
          <p:cNvPr id="515" name="Freeform 5"/>
          <p:cNvSpPr/>
          <p:nvPr/>
        </p:nvSpPr>
        <p:spPr>
          <a:xfrm>
            <a:off x="4431210" y="2761015"/>
            <a:ext cx="523802" cy="466671"/>
          </a:xfrm>
          <a:custGeom>
            <a:avLst/>
            <a:gdLst/>
            <a:ahLst/>
            <a:cxnLst>
              <a:cxn ang="0">
                <a:pos x="wd2" y="hd2"/>
              </a:cxn>
              <a:cxn ang="5400000">
                <a:pos x="wd2" y="hd2"/>
              </a:cxn>
              <a:cxn ang="10800000">
                <a:pos x="wd2" y="hd2"/>
              </a:cxn>
              <a:cxn ang="16200000">
                <a:pos x="wd2" y="hd2"/>
              </a:cxn>
            </a:cxnLst>
            <a:rect l="0" t="0" r="r" b="b"/>
            <a:pathLst>
              <a:path w="21600" h="21600" extrusionOk="0">
                <a:moveTo>
                  <a:pt x="19424" y="3866"/>
                </a:moveTo>
                <a:cubicBezTo>
                  <a:pt x="14887" y="3866"/>
                  <a:pt x="14887" y="3866"/>
                  <a:pt x="14887" y="3866"/>
                </a:cubicBezTo>
                <a:cubicBezTo>
                  <a:pt x="14887" y="2378"/>
                  <a:pt x="14887" y="2378"/>
                  <a:pt x="14887" y="2378"/>
                </a:cubicBezTo>
                <a:cubicBezTo>
                  <a:pt x="14887" y="1064"/>
                  <a:pt x="13939" y="0"/>
                  <a:pt x="12768" y="0"/>
                </a:cubicBezTo>
                <a:cubicBezTo>
                  <a:pt x="8832" y="0"/>
                  <a:pt x="8832" y="0"/>
                  <a:pt x="8832" y="0"/>
                </a:cubicBezTo>
                <a:cubicBezTo>
                  <a:pt x="7671" y="0"/>
                  <a:pt x="6723" y="1064"/>
                  <a:pt x="6723" y="2378"/>
                </a:cubicBezTo>
                <a:cubicBezTo>
                  <a:pt x="6723" y="3866"/>
                  <a:pt x="6723" y="3866"/>
                  <a:pt x="6723" y="3866"/>
                </a:cubicBezTo>
                <a:cubicBezTo>
                  <a:pt x="2186" y="3866"/>
                  <a:pt x="2186" y="3866"/>
                  <a:pt x="2186" y="3866"/>
                </a:cubicBezTo>
                <a:cubicBezTo>
                  <a:pt x="987" y="3866"/>
                  <a:pt x="0" y="4963"/>
                  <a:pt x="0" y="6320"/>
                </a:cubicBezTo>
                <a:cubicBezTo>
                  <a:pt x="0" y="19157"/>
                  <a:pt x="0" y="19157"/>
                  <a:pt x="0" y="19157"/>
                </a:cubicBezTo>
                <a:cubicBezTo>
                  <a:pt x="0" y="20503"/>
                  <a:pt x="987" y="21600"/>
                  <a:pt x="2186" y="21600"/>
                </a:cubicBezTo>
                <a:cubicBezTo>
                  <a:pt x="19424" y="21600"/>
                  <a:pt x="19424" y="21600"/>
                  <a:pt x="19424" y="21600"/>
                </a:cubicBezTo>
                <a:cubicBezTo>
                  <a:pt x="20623" y="21600"/>
                  <a:pt x="21600" y="20503"/>
                  <a:pt x="21600" y="19157"/>
                </a:cubicBezTo>
                <a:cubicBezTo>
                  <a:pt x="21600" y="6320"/>
                  <a:pt x="21600" y="6320"/>
                  <a:pt x="21600" y="6320"/>
                </a:cubicBezTo>
                <a:cubicBezTo>
                  <a:pt x="21600" y="4963"/>
                  <a:pt x="20623" y="3866"/>
                  <a:pt x="19424" y="3866"/>
                </a:cubicBezTo>
                <a:close/>
                <a:moveTo>
                  <a:pt x="8512" y="2378"/>
                </a:moveTo>
                <a:cubicBezTo>
                  <a:pt x="8512" y="2183"/>
                  <a:pt x="8657" y="2020"/>
                  <a:pt x="8832" y="2020"/>
                </a:cubicBezTo>
                <a:cubicBezTo>
                  <a:pt x="12768" y="2020"/>
                  <a:pt x="12768" y="2020"/>
                  <a:pt x="12768" y="2020"/>
                </a:cubicBezTo>
                <a:cubicBezTo>
                  <a:pt x="12952" y="2020"/>
                  <a:pt x="13088" y="2183"/>
                  <a:pt x="13088" y="2378"/>
                </a:cubicBezTo>
                <a:cubicBezTo>
                  <a:pt x="13088" y="3866"/>
                  <a:pt x="13088" y="3866"/>
                  <a:pt x="13088" y="3866"/>
                </a:cubicBezTo>
                <a:cubicBezTo>
                  <a:pt x="8512" y="3866"/>
                  <a:pt x="8512" y="3866"/>
                  <a:pt x="8512" y="3866"/>
                </a:cubicBezTo>
                <a:lnTo>
                  <a:pt x="8512" y="2378"/>
                </a:lnTo>
                <a:close/>
                <a:moveTo>
                  <a:pt x="2186" y="5310"/>
                </a:moveTo>
                <a:cubicBezTo>
                  <a:pt x="19424" y="5310"/>
                  <a:pt x="19424" y="5310"/>
                  <a:pt x="19424" y="5310"/>
                </a:cubicBezTo>
                <a:cubicBezTo>
                  <a:pt x="19917" y="5310"/>
                  <a:pt x="20313" y="5767"/>
                  <a:pt x="20313" y="6320"/>
                </a:cubicBezTo>
                <a:cubicBezTo>
                  <a:pt x="20313" y="11902"/>
                  <a:pt x="20313" y="11902"/>
                  <a:pt x="20313" y="11902"/>
                </a:cubicBezTo>
                <a:cubicBezTo>
                  <a:pt x="12430" y="11902"/>
                  <a:pt x="12430" y="11902"/>
                  <a:pt x="12430" y="11902"/>
                </a:cubicBezTo>
                <a:cubicBezTo>
                  <a:pt x="12430" y="11435"/>
                  <a:pt x="12430" y="11435"/>
                  <a:pt x="12430" y="11435"/>
                </a:cubicBezTo>
                <a:cubicBezTo>
                  <a:pt x="12430" y="10957"/>
                  <a:pt x="12091" y="10567"/>
                  <a:pt x="11666" y="10567"/>
                </a:cubicBezTo>
                <a:cubicBezTo>
                  <a:pt x="9934" y="10567"/>
                  <a:pt x="9934" y="10567"/>
                  <a:pt x="9934" y="10567"/>
                </a:cubicBezTo>
                <a:cubicBezTo>
                  <a:pt x="9518" y="10567"/>
                  <a:pt x="9170" y="10957"/>
                  <a:pt x="9170" y="11435"/>
                </a:cubicBezTo>
                <a:cubicBezTo>
                  <a:pt x="9170" y="11902"/>
                  <a:pt x="9170" y="11902"/>
                  <a:pt x="9170" y="11902"/>
                </a:cubicBezTo>
                <a:cubicBezTo>
                  <a:pt x="1287" y="11902"/>
                  <a:pt x="1287" y="11902"/>
                  <a:pt x="1287" y="11902"/>
                </a:cubicBezTo>
                <a:cubicBezTo>
                  <a:pt x="1287" y="6320"/>
                  <a:pt x="1287" y="6320"/>
                  <a:pt x="1287" y="6320"/>
                </a:cubicBezTo>
                <a:cubicBezTo>
                  <a:pt x="1287" y="5767"/>
                  <a:pt x="1693" y="5310"/>
                  <a:pt x="2186" y="5310"/>
                </a:cubicBezTo>
                <a:close/>
                <a:moveTo>
                  <a:pt x="9818" y="11435"/>
                </a:moveTo>
                <a:cubicBezTo>
                  <a:pt x="9818" y="11359"/>
                  <a:pt x="9867" y="11294"/>
                  <a:pt x="9934" y="11294"/>
                </a:cubicBezTo>
                <a:cubicBezTo>
                  <a:pt x="11666" y="11294"/>
                  <a:pt x="11666" y="11294"/>
                  <a:pt x="11666" y="11294"/>
                </a:cubicBezTo>
                <a:cubicBezTo>
                  <a:pt x="11733" y="11294"/>
                  <a:pt x="11791" y="11359"/>
                  <a:pt x="11791" y="11435"/>
                </a:cubicBezTo>
                <a:cubicBezTo>
                  <a:pt x="11791" y="13368"/>
                  <a:pt x="11791" y="13368"/>
                  <a:pt x="11791" y="13368"/>
                </a:cubicBezTo>
                <a:cubicBezTo>
                  <a:pt x="11791" y="13444"/>
                  <a:pt x="11733" y="13510"/>
                  <a:pt x="11666" y="13510"/>
                </a:cubicBezTo>
                <a:cubicBezTo>
                  <a:pt x="9934" y="13510"/>
                  <a:pt x="9934" y="13510"/>
                  <a:pt x="9934" y="13510"/>
                </a:cubicBezTo>
                <a:cubicBezTo>
                  <a:pt x="9867" y="13510"/>
                  <a:pt x="9818" y="13444"/>
                  <a:pt x="9818" y="13368"/>
                </a:cubicBezTo>
                <a:lnTo>
                  <a:pt x="9818" y="11435"/>
                </a:lnTo>
                <a:close/>
                <a:moveTo>
                  <a:pt x="19424" y="20167"/>
                </a:moveTo>
                <a:cubicBezTo>
                  <a:pt x="2186" y="20167"/>
                  <a:pt x="2186" y="20167"/>
                  <a:pt x="2186" y="20167"/>
                </a:cubicBezTo>
                <a:cubicBezTo>
                  <a:pt x="1693" y="20167"/>
                  <a:pt x="1287" y="19710"/>
                  <a:pt x="1287" y="19157"/>
                </a:cubicBezTo>
                <a:cubicBezTo>
                  <a:pt x="1287" y="12619"/>
                  <a:pt x="1287" y="12619"/>
                  <a:pt x="1287" y="12619"/>
                </a:cubicBezTo>
                <a:cubicBezTo>
                  <a:pt x="9170" y="12619"/>
                  <a:pt x="9170" y="12619"/>
                  <a:pt x="9170" y="12619"/>
                </a:cubicBezTo>
                <a:cubicBezTo>
                  <a:pt x="9170" y="13368"/>
                  <a:pt x="9170" y="13368"/>
                  <a:pt x="9170" y="13368"/>
                </a:cubicBezTo>
                <a:cubicBezTo>
                  <a:pt x="9170" y="13846"/>
                  <a:pt x="9518" y="14226"/>
                  <a:pt x="9934" y="14226"/>
                </a:cubicBezTo>
                <a:cubicBezTo>
                  <a:pt x="11666" y="14226"/>
                  <a:pt x="11666" y="14226"/>
                  <a:pt x="11666" y="14226"/>
                </a:cubicBezTo>
                <a:cubicBezTo>
                  <a:pt x="12091" y="14226"/>
                  <a:pt x="12430" y="13846"/>
                  <a:pt x="12430" y="13368"/>
                </a:cubicBezTo>
                <a:cubicBezTo>
                  <a:pt x="12430" y="12619"/>
                  <a:pt x="12430" y="12619"/>
                  <a:pt x="12430" y="12619"/>
                </a:cubicBezTo>
                <a:cubicBezTo>
                  <a:pt x="20313" y="12619"/>
                  <a:pt x="20313" y="12619"/>
                  <a:pt x="20313" y="12619"/>
                </a:cubicBezTo>
                <a:cubicBezTo>
                  <a:pt x="20313" y="19157"/>
                  <a:pt x="20313" y="19157"/>
                  <a:pt x="20313" y="19157"/>
                </a:cubicBezTo>
                <a:cubicBezTo>
                  <a:pt x="20313" y="19710"/>
                  <a:pt x="19917" y="20167"/>
                  <a:pt x="19424" y="20167"/>
                </a:cubicBezTo>
                <a:close/>
              </a:path>
            </a:pathLst>
          </a:custGeom>
          <a:solidFill>
            <a:srgbClr val="69565B"/>
          </a:solidFill>
          <a:ln w="12700">
            <a:miter lim="400000"/>
          </a:ln>
        </p:spPr>
        <p:txBody>
          <a:bodyPr lIns="45719" rIns="45719"/>
          <a:lstStyle/>
          <a:p>
            <a:pPr>
              <a:defRPr sz="2100"/>
            </a:pPr>
          </a:p>
        </p:txBody>
      </p:sp>
      <p:sp>
        <p:nvSpPr>
          <p:cNvPr id="516" name="矩形 103"/>
          <p:cNvSpPr txBox="1"/>
          <p:nvPr/>
        </p:nvSpPr>
        <p:spPr>
          <a:xfrm>
            <a:off x="4684226" y="1503757"/>
            <a:ext cx="6421923" cy="553998"/>
          </a:xfrm>
          <a:prstGeom prst="rect">
            <a:avLst/>
          </a:prstGeom>
          <a:ln w="12700">
            <a:miter lim="400000"/>
          </a:ln>
        </p:spPr>
        <p:txBody>
          <a:bodyPr wrap="square" lIns="45719" rIns="45719">
            <a:spAutoFit/>
          </a:bodyPr>
          <a:lstStyle>
            <a:lvl1pPr>
              <a:defRPr sz="15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b="1" dirty="0">
                <a:effectLst/>
              </a:rPr>
              <a:t>长期生存：</a:t>
            </a:r>
            <a:r>
              <a:rPr lang="zh-CN" altLang="en-US" dirty="0">
                <a:effectLst/>
              </a:rPr>
              <a:t>尽可能长时间地维持运行和维护，并能够在市场上被长期使用。</a:t>
            </a:r>
            <a:endParaRPr lang="zh-CN" altLang="en-US" dirty="0">
              <a:effectLst/>
            </a:endParaRPr>
          </a:p>
          <a:p>
            <a:endParaRPr lang="zh-CN" altLang="en-US" b="1" dirty="0">
              <a:effectLst/>
            </a:endParaRPr>
          </a:p>
        </p:txBody>
      </p:sp>
      <p:sp>
        <p:nvSpPr>
          <p:cNvPr id="518" name="矩形 106"/>
          <p:cNvSpPr txBox="1"/>
          <p:nvPr/>
        </p:nvSpPr>
        <p:spPr>
          <a:xfrm>
            <a:off x="5862760" y="2034486"/>
            <a:ext cx="6000204" cy="553998"/>
          </a:xfrm>
          <a:prstGeom prst="rect">
            <a:avLst/>
          </a:prstGeom>
          <a:ln w="12700">
            <a:miter lim="400000"/>
          </a:ln>
        </p:spPr>
        <p:txBody>
          <a:bodyPr wrap="square" lIns="45719" rIns="45719">
            <a:spAutoFit/>
          </a:bodyPr>
          <a:lstStyle>
            <a:lvl1pPr>
              <a:defRPr sz="15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b="1" dirty="0">
                <a:effectLst/>
              </a:rPr>
              <a:t>利益最大化：</a:t>
            </a:r>
            <a:r>
              <a:rPr lang="zh-CN" altLang="en-US" dirty="0">
                <a:effectLst/>
              </a:rPr>
              <a:t>在确保生存的同时，制定合理的价格，实现利益最大化。</a:t>
            </a:r>
            <a:endParaRPr lang="zh-CN" altLang="en-US" dirty="0">
              <a:effectLst/>
            </a:endParaRPr>
          </a:p>
          <a:p>
            <a:endParaRPr lang="zh-CN" altLang="en-US" b="1" dirty="0">
              <a:effectLst/>
            </a:endParaRPr>
          </a:p>
        </p:txBody>
      </p:sp>
      <p:sp>
        <p:nvSpPr>
          <p:cNvPr id="520" name="矩形 115"/>
          <p:cNvSpPr txBox="1"/>
          <p:nvPr/>
        </p:nvSpPr>
        <p:spPr>
          <a:xfrm>
            <a:off x="5668285" y="2669439"/>
            <a:ext cx="6246386" cy="553998"/>
          </a:xfrm>
          <a:prstGeom prst="rect">
            <a:avLst/>
          </a:prstGeom>
          <a:ln w="12700">
            <a:miter lim="400000"/>
          </a:ln>
        </p:spPr>
        <p:txBody>
          <a:bodyPr wrap="square" lIns="45719" rIns="45719">
            <a:spAutoFit/>
          </a:bodyPr>
          <a:lstStyle>
            <a:lvl1pPr>
              <a:defRPr sz="15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b="1" dirty="0">
                <a:effectLst/>
              </a:rPr>
              <a:t>更大的市场份额：</a:t>
            </a:r>
            <a:r>
              <a:rPr lang="zh-CN" altLang="en-US" dirty="0">
                <a:effectLst/>
              </a:rPr>
              <a:t>占据尽可能多的市场份额，这有助于增加未来的销售。</a:t>
            </a:r>
            <a:endParaRPr lang="zh-CN" altLang="en-US" dirty="0">
              <a:effectLst/>
            </a:endParaRPr>
          </a:p>
          <a:p>
            <a:endParaRPr lang="zh-CN" altLang="en-US" b="1" dirty="0">
              <a:effectLst/>
            </a:endParaRPr>
          </a:p>
        </p:txBody>
      </p:sp>
      <p:sp>
        <p:nvSpPr>
          <p:cNvPr id="522" name="矩形 118"/>
          <p:cNvSpPr txBox="1"/>
          <p:nvPr/>
        </p:nvSpPr>
        <p:spPr>
          <a:xfrm>
            <a:off x="6481549" y="3336829"/>
            <a:ext cx="5128600" cy="784830"/>
          </a:xfrm>
          <a:prstGeom prst="rect">
            <a:avLst/>
          </a:prstGeom>
          <a:ln w="12700">
            <a:miter lim="400000"/>
          </a:ln>
        </p:spPr>
        <p:txBody>
          <a:bodyPr wrap="square" lIns="45719" rIns="45719">
            <a:spAutoFit/>
          </a:bodyPr>
          <a:lstStyle>
            <a:lvl1pPr>
              <a:defRPr sz="15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zh-CN" altLang="en-US" dirty="0">
                <a:effectLst/>
              </a:rPr>
              <a:t>我们的项目主要为高校课程的实验教学提供技术支持。核心竞争力主要体现在良好的用户交互上，可以带来更好的用户体验。</a:t>
            </a:r>
            <a:endParaRPr lang="zh-CN" altLang="en-US" dirty="0">
              <a:effectLst/>
            </a:endParaRPr>
          </a:p>
        </p:txBody>
      </p:sp>
      <p:sp>
        <p:nvSpPr>
          <p:cNvPr id="2" name="矩形 118"/>
          <p:cNvSpPr txBox="1"/>
          <p:nvPr/>
        </p:nvSpPr>
        <p:spPr>
          <a:xfrm>
            <a:off x="5918506" y="4345851"/>
            <a:ext cx="5940436" cy="553998"/>
          </a:xfrm>
          <a:prstGeom prst="rect">
            <a:avLst/>
          </a:prstGeom>
          <a:ln w="12700">
            <a:miter lim="400000"/>
          </a:ln>
        </p:spPr>
        <p:txBody>
          <a:bodyPr wrap="square" lIns="45719" rIns="45719">
            <a:spAutoFit/>
          </a:bodyPr>
          <a:lstStyle>
            <a:lvl1pPr>
              <a:defRPr sz="15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zh-CN" altLang="en-US" dirty="0">
                <a:effectLst/>
              </a:rPr>
              <a:t>我们的项目可以在各个高校的相应课程实验中都得到充分使用，有潜力作为高校之间的一个通用实验平台。</a:t>
            </a:r>
            <a:endParaRPr lang="zh-CN" altLang="en-US" dirty="0">
              <a:effectLst/>
            </a:endParaRPr>
          </a:p>
        </p:txBody>
      </p:sp>
      <p:sp>
        <p:nvSpPr>
          <p:cNvPr id="3" name="矩形 18"/>
          <p:cNvSpPr txBox="1"/>
          <p:nvPr/>
        </p:nvSpPr>
        <p:spPr>
          <a:xfrm>
            <a:off x="3665614" y="589117"/>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Pricing Objectives &amp; Product Analysis</a:t>
            </a:r>
            <a:endParaRPr lang="en-US" altLang="zh-CN" sz="24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463"/>
                                        </p:tgtEl>
                                        <p:attrNameLst>
                                          <p:attrName>style.visibility</p:attrName>
                                        </p:attrNameLst>
                                      </p:cBhvr>
                                      <p:to>
                                        <p:strVal val="visible"/>
                                      </p:to>
                                    </p:set>
                                    <p:animEffect transition="in" filter="dissolve">
                                      <p:cBhvr>
                                        <p:cTn id="7" dur="500"/>
                                        <p:tgtEl>
                                          <p:spTgt spid="463"/>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66"/>
                                        </p:tgtEl>
                                        <p:attrNameLst>
                                          <p:attrName>style.visibility</p:attrName>
                                        </p:attrNameLst>
                                      </p:cBhvr>
                                      <p:to>
                                        <p:strVal val="visible"/>
                                      </p:to>
                                    </p:set>
                                    <p:anim calcmode="lin" valueType="num">
                                      <p:cBhvr>
                                        <p:cTn id="11" dur="500" fill="hold"/>
                                        <p:tgtEl>
                                          <p:spTgt spid="466"/>
                                        </p:tgtEl>
                                        <p:attrNameLst>
                                          <p:attrName>ppt_w</p:attrName>
                                        </p:attrNameLst>
                                      </p:cBhvr>
                                      <p:tavLst>
                                        <p:tav tm="0">
                                          <p:val>
                                            <p:fltVal val="0"/>
                                          </p:val>
                                        </p:tav>
                                        <p:tav tm="100000">
                                          <p:val>
                                            <p:strVal val="#ppt_w"/>
                                          </p:val>
                                        </p:tav>
                                      </p:tavLst>
                                    </p:anim>
                                    <p:anim calcmode="lin" valueType="num">
                                      <p:cBhvr>
                                        <p:cTn id="12" dur="500" fill="hold"/>
                                        <p:tgtEl>
                                          <p:spTgt spid="466"/>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472"/>
                                        </p:tgtEl>
                                        <p:attrNameLst>
                                          <p:attrName>style.visibility</p:attrName>
                                        </p:attrNameLst>
                                      </p:cBhvr>
                                      <p:to>
                                        <p:strVal val="visible"/>
                                      </p:to>
                                    </p:set>
                                    <p:anim calcmode="lin" valueType="num">
                                      <p:cBhvr>
                                        <p:cTn id="16" dur="500" fill="hold"/>
                                        <p:tgtEl>
                                          <p:spTgt spid="472"/>
                                        </p:tgtEl>
                                        <p:attrNameLst>
                                          <p:attrName>ppt_w</p:attrName>
                                        </p:attrNameLst>
                                      </p:cBhvr>
                                      <p:tavLst>
                                        <p:tav tm="0">
                                          <p:val>
                                            <p:fltVal val="0"/>
                                          </p:val>
                                        </p:tav>
                                        <p:tav tm="100000">
                                          <p:val>
                                            <p:strVal val="#ppt_w"/>
                                          </p:val>
                                        </p:tav>
                                      </p:tavLst>
                                    </p:anim>
                                    <p:anim calcmode="lin" valueType="num">
                                      <p:cBhvr>
                                        <p:cTn id="17" dur="500" fill="hold"/>
                                        <p:tgtEl>
                                          <p:spTgt spid="472"/>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475"/>
                                        </p:tgtEl>
                                        <p:attrNameLst>
                                          <p:attrName>style.visibility</p:attrName>
                                        </p:attrNameLst>
                                      </p:cBhvr>
                                      <p:to>
                                        <p:strVal val="visible"/>
                                      </p:to>
                                    </p:set>
                                    <p:anim calcmode="lin" valueType="num">
                                      <p:cBhvr>
                                        <p:cTn id="21" dur="500" fill="hold"/>
                                        <p:tgtEl>
                                          <p:spTgt spid="475"/>
                                        </p:tgtEl>
                                        <p:attrNameLst>
                                          <p:attrName>ppt_w</p:attrName>
                                        </p:attrNameLst>
                                      </p:cBhvr>
                                      <p:tavLst>
                                        <p:tav tm="0">
                                          <p:val>
                                            <p:fltVal val="0"/>
                                          </p:val>
                                        </p:tav>
                                        <p:tav tm="100000">
                                          <p:val>
                                            <p:strVal val="#ppt_w"/>
                                          </p:val>
                                        </p:tav>
                                      </p:tavLst>
                                    </p:anim>
                                    <p:anim calcmode="lin" valueType="num">
                                      <p:cBhvr>
                                        <p:cTn id="22" dur="500" fill="hold"/>
                                        <p:tgtEl>
                                          <p:spTgt spid="475"/>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469"/>
                                        </p:tgtEl>
                                        <p:attrNameLst>
                                          <p:attrName>style.visibility</p:attrName>
                                        </p:attrNameLst>
                                      </p:cBhvr>
                                      <p:to>
                                        <p:strVal val="visible"/>
                                      </p:to>
                                    </p:set>
                                    <p:anim calcmode="lin" valueType="num">
                                      <p:cBhvr>
                                        <p:cTn id="26" dur="500" fill="hold"/>
                                        <p:tgtEl>
                                          <p:spTgt spid="469"/>
                                        </p:tgtEl>
                                        <p:attrNameLst>
                                          <p:attrName>ppt_w</p:attrName>
                                        </p:attrNameLst>
                                      </p:cBhvr>
                                      <p:tavLst>
                                        <p:tav tm="0">
                                          <p:val>
                                            <p:fltVal val="0"/>
                                          </p:val>
                                        </p:tav>
                                        <p:tav tm="100000">
                                          <p:val>
                                            <p:strVal val="#ppt_w"/>
                                          </p:val>
                                        </p:tav>
                                      </p:tavLst>
                                    </p:anim>
                                    <p:anim calcmode="lin" valueType="num">
                                      <p:cBhvr>
                                        <p:cTn id="27" dur="500" fill="hold"/>
                                        <p:tgtEl>
                                          <p:spTgt spid="469"/>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indefinite" fill="hold"/>
                                        <p:tgtEl>
                                          <p:spTgt spid="501"/>
                                        </p:tgtEl>
                                        <p:attrNameLst>
                                          <p:attrName>style.visibility</p:attrName>
                                        </p:attrNameLst>
                                      </p:cBhvr>
                                      <p:to>
                                        <p:strVal val="visible"/>
                                      </p:to>
                                    </p:set>
                                    <p:animEffect transition="in" filter="box(in)">
                                      <p:cBhvr>
                                        <p:cTn id="31" dur="2000"/>
                                        <p:tgtEl>
                                          <p:spTgt spid="501"/>
                                        </p:tgtEl>
                                      </p:cBhvr>
                                    </p:animEffect>
                                  </p:childTnLst>
                                </p:cTn>
                              </p:par>
                            </p:childTnLst>
                          </p:cTn>
                        </p:par>
                        <p:par>
                          <p:cTn id="32" fill="hold">
                            <p:stCondLst>
                              <p:cond delay="4500"/>
                            </p:stCondLst>
                            <p:childTnLst>
                              <p:par>
                                <p:cTn id="33" presetID="4" presetClass="entr" presetSubtype="16" fill="hold" grpId="0" nodeType="afterEffect">
                                  <p:stCondLst>
                                    <p:cond delay="0"/>
                                  </p:stCondLst>
                                  <p:childTnLst>
                                    <p:set>
                                      <p:cBhvr>
                                        <p:cTn id="34" dur="indefinite" fill="hold"/>
                                        <p:tgtEl>
                                          <p:spTgt spid="502"/>
                                        </p:tgtEl>
                                        <p:attrNameLst>
                                          <p:attrName>style.visibility</p:attrName>
                                        </p:attrNameLst>
                                      </p:cBhvr>
                                      <p:to>
                                        <p:strVal val="visible"/>
                                      </p:to>
                                    </p:set>
                                    <p:animEffect transition="in" filter="box(in)">
                                      <p:cBhvr>
                                        <p:cTn id="35" dur="2000"/>
                                        <p:tgtEl>
                                          <p:spTgt spid="502"/>
                                        </p:tgtEl>
                                      </p:cBhvr>
                                    </p:animEffect>
                                  </p:childTnLst>
                                </p:cTn>
                              </p:par>
                            </p:childTnLst>
                          </p:cTn>
                        </p:par>
                        <p:par>
                          <p:cTn id="36" fill="hold">
                            <p:stCondLst>
                              <p:cond delay="6500"/>
                            </p:stCondLst>
                            <p:childTnLst>
                              <p:par>
                                <p:cTn id="37" presetID="4" presetClass="entr" presetSubtype="16" fill="hold" grpId="0" nodeType="afterEffect">
                                  <p:stCondLst>
                                    <p:cond delay="0"/>
                                  </p:stCondLst>
                                  <p:childTnLst>
                                    <p:set>
                                      <p:cBhvr>
                                        <p:cTn id="38" dur="indefinite" fill="hold"/>
                                        <p:tgtEl>
                                          <p:spTgt spid="505"/>
                                        </p:tgtEl>
                                        <p:attrNameLst>
                                          <p:attrName>style.visibility</p:attrName>
                                        </p:attrNameLst>
                                      </p:cBhvr>
                                      <p:to>
                                        <p:strVal val="visible"/>
                                      </p:to>
                                    </p:set>
                                    <p:animEffect transition="in" filter="box(in)">
                                      <p:cBhvr>
                                        <p:cTn id="39" dur="2000"/>
                                        <p:tgtEl>
                                          <p:spTgt spid="505"/>
                                        </p:tgtEl>
                                      </p:cBhvr>
                                    </p:animEffect>
                                  </p:childTnLst>
                                </p:cTn>
                              </p:par>
                            </p:childTnLst>
                          </p:cTn>
                        </p:par>
                        <p:par>
                          <p:cTn id="40" fill="hold">
                            <p:stCondLst>
                              <p:cond delay="8500"/>
                            </p:stCondLst>
                            <p:childTnLst>
                              <p:par>
                                <p:cTn id="41" presetID="4" presetClass="entr" presetSubtype="16" fill="hold" grpId="0" nodeType="afterEffect">
                                  <p:stCondLst>
                                    <p:cond delay="0"/>
                                  </p:stCondLst>
                                  <p:childTnLst>
                                    <p:set>
                                      <p:cBhvr>
                                        <p:cTn id="42" dur="indefinite" fill="hold"/>
                                        <p:tgtEl>
                                          <p:spTgt spid="506"/>
                                        </p:tgtEl>
                                        <p:attrNameLst>
                                          <p:attrName>style.visibility</p:attrName>
                                        </p:attrNameLst>
                                      </p:cBhvr>
                                      <p:to>
                                        <p:strVal val="visible"/>
                                      </p:to>
                                    </p:set>
                                    <p:animEffect transition="in" filter="box(in)">
                                      <p:cBhvr>
                                        <p:cTn id="43" dur="2000"/>
                                        <p:tgtEl>
                                          <p:spTgt spid="506"/>
                                        </p:tgtEl>
                                      </p:cBhvr>
                                    </p:animEffect>
                                  </p:childTnLst>
                                </p:cTn>
                              </p:par>
                            </p:childTnLst>
                          </p:cTn>
                        </p:par>
                        <p:par>
                          <p:cTn id="44" fill="hold">
                            <p:stCondLst>
                              <p:cond delay="10500"/>
                            </p:stCondLst>
                            <p:childTnLst>
                              <p:par>
                                <p:cTn id="45" presetID="4" presetClass="entr" presetSubtype="16" fill="hold" grpId="0" nodeType="afterEffect">
                                  <p:stCondLst>
                                    <p:cond delay="0"/>
                                  </p:stCondLst>
                                  <p:childTnLst>
                                    <p:set>
                                      <p:cBhvr>
                                        <p:cTn id="46" dur="indefinite" fill="hold"/>
                                        <p:tgtEl>
                                          <p:spTgt spid="514"/>
                                        </p:tgtEl>
                                        <p:attrNameLst>
                                          <p:attrName>style.visibility</p:attrName>
                                        </p:attrNameLst>
                                      </p:cBhvr>
                                      <p:to>
                                        <p:strVal val="visible"/>
                                      </p:to>
                                    </p:set>
                                    <p:animEffect transition="in" filter="box(in)">
                                      <p:cBhvr>
                                        <p:cTn id="47" dur="2000"/>
                                        <p:tgtEl>
                                          <p:spTgt spid="514"/>
                                        </p:tgtEl>
                                      </p:cBhvr>
                                    </p:animEffect>
                                  </p:childTnLst>
                                </p:cTn>
                              </p:par>
                            </p:childTnLst>
                          </p:cTn>
                        </p:par>
                        <p:par>
                          <p:cTn id="48" fill="hold">
                            <p:stCondLst>
                              <p:cond delay="12500"/>
                            </p:stCondLst>
                            <p:childTnLst>
                              <p:par>
                                <p:cTn id="49" presetID="4" presetClass="entr" presetSubtype="16" fill="hold" grpId="0" nodeType="afterEffect">
                                  <p:stCondLst>
                                    <p:cond delay="0"/>
                                  </p:stCondLst>
                                  <p:childTnLst>
                                    <p:set>
                                      <p:cBhvr>
                                        <p:cTn id="50" dur="indefinite" fill="hold"/>
                                        <p:tgtEl>
                                          <p:spTgt spid="515"/>
                                        </p:tgtEl>
                                        <p:attrNameLst>
                                          <p:attrName>style.visibility</p:attrName>
                                        </p:attrNameLst>
                                      </p:cBhvr>
                                      <p:to>
                                        <p:strVal val="visible"/>
                                      </p:to>
                                    </p:set>
                                    <p:animEffect transition="in" filter="box(in)">
                                      <p:cBhvr>
                                        <p:cTn id="51" dur="2000"/>
                                        <p:tgtEl>
                                          <p:spTgt spid="515"/>
                                        </p:tgtEl>
                                      </p:cBhvr>
                                    </p:animEffect>
                                  </p:childTnLst>
                                </p:cTn>
                              </p:par>
                            </p:childTnLst>
                          </p:cTn>
                        </p:par>
                        <p:par>
                          <p:cTn id="52" fill="hold">
                            <p:stCondLst>
                              <p:cond delay="14500"/>
                            </p:stCondLst>
                            <p:childTnLst>
                              <p:par>
                                <p:cTn id="53" presetID="2" presetClass="entr" presetSubtype="4" fill="hold" grpId="0" nodeType="afterEffect">
                                  <p:stCondLst>
                                    <p:cond delay="0"/>
                                  </p:stCondLst>
                                  <p:childTnLst>
                                    <p:set>
                                      <p:cBhvr>
                                        <p:cTn id="54" dur="indefinite" fill="hold"/>
                                        <p:tgtEl>
                                          <p:spTgt spid="3"/>
                                        </p:tgtEl>
                                        <p:attrNameLst>
                                          <p:attrName>style.visibility</p:attrName>
                                        </p:attrNameLst>
                                      </p:cBhvr>
                                      <p:to>
                                        <p:strVal val="visible"/>
                                      </p:to>
                                    </p:set>
                                    <p:anim calcmode="lin" valueType="num">
                                      <p:cBhvr>
                                        <p:cTn id="55" dur="500" fill="hold"/>
                                        <p:tgtEl>
                                          <p:spTgt spid="3"/>
                                        </p:tgtEl>
                                        <p:attrNameLst>
                                          <p:attrName>ppt_x</p:attrName>
                                        </p:attrNameLst>
                                      </p:cBhvr>
                                      <p:tavLst>
                                        <p:tav tm="0">
                                          <p:val>
                                            <p:strVal val="#ppt_x"/>
                                          </p:val>
                                        </p:tav>
                                        <p:tav tm="100000">
                                          <p:val>
                                            <p:strVal val="#ppt_x"/>
                                          </p:val>
                                        </p:tav>
                                      </p:tavLst>
                                    </p:anim>
                                    <p:anim calcmode="lin" valueType="num">
                                      <p:cBhvr>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animBg="1" advAuto="0"/>
      <p:bldP spid="466" grpId="0" animBg="1" advAuto="0"/>
      <p:bldP spid="469" grpId="0" animBg="1" advAuto="0"/>
      <p:bldP spid="472" grpId="0" animBg="1" advAuto="0"/>
      <p:bldP spid="475" grpId="0" animBg="1" advAuto="0"/>
      <p:bldP spid="501" grpId="0" animBg="1" advAuto="0"/>
      <p:bldP spid="502" grpId="0" animBg="1" advAuto="0"/>
      <p:bldP spid="505" grpId="0" animBg="1" advAuto="0"/>
      <p:bldP spid="506" grpId="0" animBg="1" advAuto="0"/>
      <p:bldP spid="514" grpId="0" animBg="1" advAuto="0"/>
      <p:bldP spid="515" grpId="0" animBg="1" advAuto="0"/>
      <p:bldP spid="3"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2"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1</a:t>
            </a:r>
            <a:endParaRPr lang="en-US"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矩形 19"/>
          <p:cNvSpPr/>
          <p:nvPr/>
        </p:nvSpPr>
        <p:spPr>
          <a:xfrm>
            <a:off x="4358640" y="859364"/>
            <a:ext cx="7030720" cy="5078313"/>
          </a:xfrm>
          <a:prstGeom prst="rect">
            <a:avLst/>
          </a:prstGeom>
        </p:spPr>
        <p:txBody>
          <a:bodyPr wrap="square">
            <a:spAutoFit/>
          </a:bodyPr>
          <a:lstStyle/>
          <a:p>
            <a:r>
              <a:rPr lang="zh-CN" altLang="en-US" dirty="0" smtClean="0"/>
              <a:t>随着高校教育改革的进行以及科学技术的发展，实践动手能力越来越成为了考核当代大学生的重要指标。“理论与实践相结合，培养知行合一的新一代大学生”已成为当下高校教育的新趋势。实验是检验理论是否正确的唯一手段，也是检验真理的唯一标准，因此，实验作为培养学生动手能力的主要方法在全国各大高校的实践教育中得到了广泛的推行。然而，对实验教学的管理活动却不能得到很好的开展，常常产生如下问题</a:t>
            </a:r>
            <a:r>
              <a:rPr lang="en-US" altLang="zh-CN" dirty="0" smtClean="0"/>
              <a:t>:</a:t>
            </a:r>
            <a:endParaRPr lang="en-US" altLang="zh-CN" dirty="0" smtClean="0"/>
          </a:p>
          <a:p>
            <a:endParaRPr lang="en-US" altLang="zh-CN" dirty="0" smtClean="0"/>
          </a:p>
          <a:p>
            <a:r>
              <a:rPr lang="en-US" altLang="zh-CN" dirty="0" smtClean="0"/>
              <a:t>1.</a:t>
            </a:r>
            <a:r>
              <a:rPr lang="zh-CN" altLang="en-US" dirty="0" smtClean="0"/>
              <a:t>实验</a:t>
            </a:r>
            <a:r>
              <a:rPr lang="zh-CN" altLang="en-US" dirty="0" smtClean="0"/>
              <a:t>教学班级管理混乱</a:t>
            </a:r>
            <a:endParaRPr lang="zh-CN" altLang="en-US" dirty="0" smtClean="0"/>
          </a:p>
          <a:p>
            <a:r>
              <a:rPr lang="en-US" altLang="zh-CN" dirty="0" smtClean="0"/>
              <a:t>2.</a:t>
            </a:r>
            <a:r>
              <a:rPr lang="zh-CN" altLang="en-US" dirty="0" smtClean="0"/>
              <a:t>教学</a:t>
            </a:r>
            <a:r>
              <a:rPr lang="zh-CN" altLang="en-US" dirty="0" smtClean="0"/>
              <a:t>形式过时，教学手段单一</a:t>
            </a:r>
            <a:endParaRPr lang="zh-CN" altLang="en-US" dirty="0" smtClean="0"/>
          </a:p>
          <a:p>
            <a:r>
              <a:rPr lang="en-US" altLang="zh-CN" dirty="0" smtClean="0"/>
              <a:t>3.</a:t>
            </a:r>
            <a:r>
              <a:rPr lang="zh-CN" altLang="en-US" dirty="0" smtClean="0"/>
              <a:t>实验</a:t>
            </a:r>
            <a:r>
              <a:rPr lang="zh-CN" altLang="en-US" dirty="0" smtClean="0"/>
              <a:t>报告撰写中大量抄写内容产生无意义的时间</a:t>
            </a:r>
            <a:r>
              <a:rPr lang="zh-CN" altLang="en-US" dirty="0" smtClean="0"/>
              <a:t>占用</a:t>
            </a:r>
            <a:endParaRPr lang="en-US" altLang="zh-CN" dirty="0" smtClean="0"/>
          </a:p>
          <a:p>
            <a:endParaRPr lang="zh-CN" altLang="en-US" dirty="0" smtClean="0"/>
          </a:p>
          <a:p>
            <a:r>
              <a:rPr lang="zh-CN" altLang="en-US" dirty="0" smtClean="0"/>
              <a:t>针对以上问题，本项目组研发了新一代实验教学管理系统，致力于用最新的电子信息技术解决“高校实验管理难”的问题，让同学们可以在线上虚拟实验平台高质量高效率的完成实验教学目标。本项目组希望通过此系统，为学校实验教学工作提供支持和帮助，进一步简化实验课学习流程，降低实验课管理成本，提高老师的教学质量以及学生的学习效率，帮助高校实验实践教育发展更上一层楼。</a:t>
            </a:r>
            <a:endParaRPr lang="zh-CN" altLang="en-US" dirty="0"/>
          </a:p>
        </p:txBody>
      </p:sp>
      <p:sp>
        <p:nvSpPr>
          <p:cNvPr id="21" name="Freeform 2"/>
          <p:cNvSpPr/>
          <p:nvPr/>
        </p:nvSpPr>
        <p:spPr>
          <a:xfrm>
            <a:off x="565806" y="1063827"/>
            <a:ext cx="1302548" cy="1400021"/>
          </a:xfrm>
          <a:custGeom>
            <a:avLst/>
            <a:gdLst/>
            <a:ahLst/>
            <a:cxnLst>
              <a:cxn ang="0">
                <a:pos x="wd2" y="hd2"/>
              </a:cxn>
              <a:cxn ang="5400000">
                <a:pos x="wd2" y="hd2"/>
              </a:cxn>
              <a:cxn ang="10800000">
                <a:pos x="wd2" y="hd2"/>
              </a:cxn>
              <a:cxn ang="16200000">
                <a:pos x="wd2" y="hd2"/>
              </a:cxn>
            </a:cxnLst>
            <a:rect l="0" t="0" r="r" b="b"/>
            <a:pathLst>
              <a:path w="21294" h="21600" extrusionOk="0">
                <a:moveTo>
                  <a:pt x="19296" y="7472"/>
                </a:moveTo>
                <a:cubicBezTo>
                  <a:pt x="19584" y="7472"/>
                  <a:pt x="19584" y="7472"/>
                  <a:pt x="19584" y="7472"/>
                </a:cubicBezTo>
                <a:cubicBezTo>
                  <a:pt x="20880" y="7064"/>
                  <a:pt x="21600" y="5842"/>
                  <a:pt x="21168" y="4619"/>
                </a:cubicBezTo>
                <a:cubicBezTo>
                  <a:pt x="20880" y="3396"/>
                  <a:pt x="19584" y="2717"/>
                  <a:pt x="18288" y="3125"/>
                </a:cubicBezTo>
                <a:cubicBezTo>
                  <a:pt x="18000" y="3125"/>
                  <a:pt x="18000" y="3125"/>
                  <a:pt x="18000" y="3125"/>
                </a:cubicBezTo>
                <a:cubicBezTo>
                  <a:pt x="17856" y="2853"/>
                  <a:pt x="17856" y="2853"/>
                  <a:pt x="17856" y="2853"/>
                </a:cubicBezTo>
                <a:cubicBezTo>
                  <a:pt x="16992" y="0"/>
                  <a:pt x="16992" y="0"/>
                  <a:pt x="16992" y="0"/>
                </a:cubicBezTo>
                <a:cubicBezTo>
                  <a:pt x="13680" y="1087"/>
                  <a:pt x="10656" y="2717"/>
                  <a:pt x="8064" y="4891"/>
                </a:cubicBezTo>
                <a:cubicBezTo>
                  <a:pt x="3024" y="8966"/>
                  <a:pt x="288" y="13992"/>
                  <a:pt x="0" y="19970"/>
                </a:cubicBezTo>
                <a:cubicBezTo>
                  <a:pt x="13680" y="21600"/>
                  <a:pt x="13680" y="21600"/>
                  <a:pt x="13680" y="21600"/>
                </a:cubicBezTo>
                <a:cubicBezTo>
                  <a:pt x="14544" y="17389"/>
                  <a:pt x="16272" y="14400"/>
                  <a:pt x="18864" y="12362"/>
                </a:cubicBezTo>
                <a:cubicBezTo>
                  <a:pt x="19296" y="11955"/>
                  <a:pt x="19872" y="11547"/>
                  <a:pt x="20448" y="11275"/>
                </a:cubicBezTo>
                <a:lnTo>
                  <a:pt x="19296" y="7472"/>
                </a:lnTo>
                <a:close/>
              </a:path>
            </a:pathLst>
          </a:custGeom>
          <a:solidFill>
            <a:srgbClr val="69565B"/>
          </a:solidFill>
          <a:ln w="12700">
            <a:miter lim="400000"/>
          </a:ln>
        </p:spPr>
        <p:txBody>
          <a:bodyPr lIns="45719" rIns="45719"/>
          <a:lstStyle/>
          <a:p/>
        </p:txBody>
      </p:sp>
      <p:sp>
        <p:nvSpPr>
          <p:cNvPr id="22" name="Freeform 3"/>
          <p:cNvSpPr/>
          <p:nvPr/>
        </p:nvSpPr>
        <p:spPr>
          <a:xfrm>
            <a:off x="1640638" y="976540"/>
            <a:ext cx="1622518" cy="800991"/>
          </a:xfrm>
          <a:custGeom>
            <a:avLst/>
            <a:gdLst/>
            <a:ahLst/>
            <a:cxnLst>
              <a:cxn ang="0">
                <a:pos x="wd2" y="hd2"/>
              </a:cxn>
              <a:cxn ang="5400000">
                <a:pos x="wd2" y="hd2"/>
              </a:cxn>
              <a:cxn ang="10800000">
                <a:pos x="wd2" y="hd2"/>
              </a:cxn>
              <a:cxn ang="16200000">
                <a:pos x="wd2" y="hd2"/>
              </a:cxn>
            </a:cxnLst>
            <a:rect l="0" t="0" r="r" b="b"/>
            <a:pathLst>
              <a:path w="21600" h="21600" extrusionOk="0">
                <a:moveTo>
                  <a:pt x="704" y="6884"/>
                </a:moveTo>
                <a:cubicBezTo>
                  <a:pt x="1878" y="6409"/>
                  <a:pt x="3052" y="7833"/>
                  <a:pt x="3404" y="10207"/>
                </a:cubicBezTo>
                <a:cubicBezTo>
                  <a:pt x="3757" y="12580"/>
                  <a:pt x="3170" y="15191"/>
                  <a:pt x="1996" y="16141"/>
                </a:cubicBezTo>
                <a:cubicBezTo>
                  <a:pt x="2700" y="21600"/>
                  <a:pt x="2700" y="21600"/>
                  <a:pt x="2700" y="21600"/>
                </a:cubicBezTo>
                <a:cubicBezTo>
                  <a:pt x="4461" y="19464"/>
                  <a:pt x="6457" y="18514"/>
                  <a:pt x="8804" y="18514"/>
                </a:cubicBezTo>
                <a:cubicBezTo>
                  <a:pt x="11035" y="18514"/>
                  <a:pt x="12913" y="19464"/>
                  <a:pt x="14557" y="21125"/>
                </a:cubicBezTo>
                <a:cubicBezTo>
                  <a:pt x="16787" y="16378"/>
                  <a:pt x="16787" y="16378"/>
                  <a:pt x="16787" y="16378"/>
                </a:cubicBezTo>
                <a:cubicBezTo>
                  <a:pt x="17022" y="16615"/>
                  <a:pt x="17022" y="16615"/>
                  <a:pt x="17022" y="16615"/>
                </a:cubicBezTo>
                <a:cubicBezTo>
                  <a:pt x="17374" y="17327"/>
                  <a:pt x="17843" y="17802"/>
                  <a:pt x="18430" y="17802"/>
                </a:cubicBezTo>
                <a:cubicBezTo>
                  <a:pt x="18900" y="17802"/>
                  <a:pt x="19370" y="17327"/>
                  <a:pt x="19722" y="16615"/>
                </a:cubicBezTo>
                <a:cubicBezTo>
                  <a:pt x="20074" y="15903"/>
                  <a:pt x="20309" y="14716"/>
                  <a:pt x="20309" y="13767"/>
                </a:cubicBezTo>
                <a:cubicBezTo>
                  <a:pt x="20309" y="12818"/>
                  <a:pt x="20074" y="11631"/>
                  <a:pt x="19722" y="10919"/>
                </a:cubicBezTo>
                <a:cubicBezTo>
                  <a:pt x="19487" y="10681"/>
                  <a:pt x="19487" y="10681"/>
                  <a:pt x="19487" y="10681"/>
                </a:cubicBezTo>
                <a:cubicBezTo>
                  <a:pt x="19722" y="10207"/>
                  <a:pt x="19722" y="10207"/>
                  <a:pt x="19722" y="10207"/>
                </a:cubicBezTo>
                <a:cubicBezTo>
                  <a:pt x="21600" y="6171"/>
                  <a:pt x="21600" y="6171"/>
                  <a:pt x="21600" y="6171"/>
                </a:cubicBezTo>
                <a:cubicBezTo>
                  <a:pt x="17961" y="2136"/>
                  <a:pt x="13500" y="0"/>
                  <a:pt x="8217" y="0"/>
                </a:cubicBezTo>
                <a:cubicBezTo>
                  <a:pt x="5283" y="0"/>
                  <a:pt x="2465" y="712"/>
                  <a:pt x="0" y="2136"/>
                </a:cubicBezTo>
                <a:lnTo>
                  <a:pt x="704" y="6884"/>
                </a:lnTo>
                <a:close/>
              </a:path>
            </a:pathLst>
          </a:custGeom>
          <a:solidFill>
            <a:srgbClr val="9F7F92"/>
          </a:solidFill>
          <a:ln w="12700">
            <a:miter lim="400000"/>
          </a:ln>
        </p:spPr>
        <p:txBody>
          <a:bodyPr lIns="45719" rIns="45719"/>
          <a:lstStyle/>
          <a:p/>
        </p:txBody>
      </p:sp>
      <p:sp>
        <p:nvSpPr>
          <p:cNvPr id="23" name="Freeform 4"/>
          <p:cNvSpPr/>
          <p:nvPr/>
        </p:nvSpPr>
        <p:spPr>
          <a:xfrm>
            <a:off x="2759970" y="1222998"/>
            <a:ext cx="1208331" cy="1571061"/>
          </a:xfrm>
          <a:custGeom>
            <a:avLst/>
            <a:gdLst/>
            <a:ahLst/>
            <a:cxnLst>
              <a:cxn ang="0">
                <a:pos x="wd2" y="hd2"/>
              </a:cxn>
              <a:cxn ang="5400000">
                <a:pos x="wd2" y="hd2"/>
              </a:cxn>
              <a:cxn ang="10800000">
                <a:pos x="wd2" y="hd2"/>
              </a:cxn>
              <a:cxn ang="16200000">
                <a:pos x="wd2" y="hd2"/>
              </a:cxn>
            </a:cxnLst>
            <a:rect l="0" t="0" r="r" b="b"/>
            <a:pathLst>
              <a:path w="21600" h="21551" extrusionOk="0">
                <a:moveTo>
                  <a:pt x="7095" y="2051"/>
                </a:moveTo>
                <a:cubicBezTo>
                  <a:pt x="7568" y="2534"/>
                  <a:pt x="7883" y="3017"/>
                  <a:pt x="7883" y="3620"/>
                </a:cubicBezTo>
                <a:cubicBezTo>
                  <a:pt x="7883" y="4223"/>
                  <a:pt x="7568" y="4947"/>
                  <a:pt x="6937" y="5430"/>
                </a:cubicBezTo>
                <a:cubicBezTo>
                  <a:pt x="6307" y="5913"/>
                  <a:pt x="5518" y="6154"/>
                  <a:pt x="4730" y="6154"/>
                </a:cubicBezTo>
                <a:cubicBezTo>
                  <a:pt x="3942" y="6154"/>
                  <a:pt x="3153" y="5913"/>
                  <a:pt x="2523" y="5551"/>
                </a:cubicBezTo>
                <a:cubicBezTo>
                  <a:pt x="0" y="7602"/>
                  <a:pt x="0" y="7602"/>
                  <a:pt x="0" y="7602"/>
                </a:cubicBezTo>
                <a:cubicBezTo>
                  <a:pt x="788" y="7964"/>
                  <a:pt x="1419" y="8206"/>
                  <a:pt x="2050" y="8688"/>
                </a:cubicBezTo>
                <a:cubicBezTo>
                  <a:pt x="4572" y="10378"/>
                  <a:pt x="5834" y="12429"/>
                  <a:pt x="5834" y="14842"/>
                </a:cubicBezTo>
                <a:cubicBezTo>
                  <a:pt x="5834" y="15928"/>
                  <a:pt x="5518" y="16773"/>
                  <a:pt x="5045" y="17618"/>
                </a:cubicBezTo>
                <a:cubicBezTo>
                  <a:pt x="9618" y="18704"/>
                  <a:pt x="9618" y="18704"/>
                  <a:pt x="9618" y="18704"/>
                </a:cubicBezTo>
                <a:cubicBezTo>
                  <a:pt x="9460" y="18945"/>
                  <a:pt x="9460" y="18945"/>
                  <a:pt x="9460" y="18945"/>
                </a:cubicBezTo>
                <a:cubicBezTo>
                  <a:pt x="9302" y="19428"/>
                  <a:pt x="9460" y="20031"/>
                  <a:pt x="9775" y="20514"/>
                </a:cubicBezTo>
                <a:cubicBezTo>
                  <a:pt x="10091" y="20997"/>
                  <a:pt x="10564" y="21238"/>
                  <a:pt x="11352" y="21479"/>
                </a:cubicBezTo>
                <a:cubicBezTo>
                  <a:pt x="11982" y="21600"/>
                  <a:pt x="12613" y="21600"/>
                  <a:pt x="13244" y="21238"/>
                </a:cubicBezTo>
                <a:cubicBezTo>
                  <a:pt x="13874" y="20997"/>
                  <a:pt x="14347" y="20635"/>
                  <a:pt x="14505" y="20152"/>
                </a:cubicBezTo>
                <a:cubicBezTo>
                  <a:pt x="14663" y="19911"/>
                  <a:pt x="14663" y="19911"/>
                  <a:pt x="14663" y="19911"/>
                </a:cubicBezTo>
                <a:cubicBezTo>
                  <a:pt x="14978" y="19911"/>
                  <a:pt x="14978" y="19911"/>
                  <a:pt x="14978" y="19911"/>
                </a:cubicBezTo>
                <a:cubicBezTo>
                  <a:pt x="20023" y="21117"/>
                  <a:pt x="20023" y="21117"/>
                  <a:pt x="20023" y="21117"/>
                </a:cubicBezTo>
                <a:cubicBezTo>
                  <a:pt x="21127" y="19187"/>
                  <a:pt x="21600" y="17256"/>
                  <a:pt x="21600" y="15204"/>
                </a:cubicBezTo>
                <a:cubicBezTo>
                  <a:pt x="21600" y="10257"/>
                  <a:pt x="18920" y="5913"/>
                  <a:pt x="13401" y="2172"/>
                </a:cubicBezTo>
                <a:cubicBezTo>
                  <a:pt x="12140" y="1448"/>
                  <a:pt x="10879" y="724"/>
                  <a:pt x="9618" y="0"/>
                </a:cubicBezTo>
                <a:lnTo>
                  <a:pt x="7095" y="2051"/>
                </a:lnTo>
                <a:close/>
              </a:path>
            </a:pathLst>
          </a:custGeom>
          <a:solidFill>
            <a:srgbClr val="69565B"/>
          </a:solidFill>
          <a:ln w="12700">
            <a:miter lim="400000"/>
          </a:ln>
        </p:spPr>
        <p:txBody>
          <a:bodyPr lIns="45719" rIns="45719"/>
          <a:lstStyle/>
          <a:p/>
        </p:txBody>
      </p:sp>
      <p:sp>
        <p:nvSpPr>
          <p:cNvPr id="24" name="Freeform 5"/>
          <p:cNvSpPr/>
          <p:nvPr/>
        </p:nvSpPr>
        <p:spPr>
          <a:xfrm>
            <a:off x="2345784" y="2542577"/>
            <a:ext cx="1516404" cy="1091948"/>
          </a:xfrm>
          <a:custGeom>
            <a:avLst/>
            <a:gdLst/>
            <a:ahLst/>
            <a:cxnLst>
              <a:cxn ang="0">
                <a:pos x="wd2" y="hd2"/>
              </a:cxn>
              <a:cxn ang="5400000">
                <a:pos x="wd2" y="hd2"/>
              </a:cxn>
              <a:cxn ang="10800000">
                <a:pos x="wd2" y="hd2"/>
              </a:cxn>
              <a:cxn ang="16200000">
                <a:pos x="wd2" y="hd2"/>
              </a:cxn>
            </a:cxnLst>
            <a:rect l="0" t="0" r="r" b="b"/>
            <a:pathLst>
              <a:path w="21600" h="21600" extrusionOk="0">
                <a:moveTo>
                  <a:pt x="17833" y="3484"/>
                </a:moveTo>
                <a:cubicBezTo>
                  <a:pt x="17707" y="4181"/>
                  <a:pt x="17205" y="4877"/>
                  <a:pt x="16702" y="5226"/>
                </a:cubicBezTo>
                <a:cubicBezTo>
                  <a:pt x="16326" y="5574"/>
                  <a:pt x="15949" y="5574"/>
                  <a:pt x="15447" y="5574"/>
                </a:cubicBezTo>
                <a:cubicBezTo>
                  <a:pt x="15195" y="5574"/>
                  <a:pt x="14944" y="5574"/>
                  <a:pt x="14693" y="5574"/>
                </a:cubicBezTo>
                <a:cubicBezTo>
                  <a:pt x="14065" y="5226"/>
                  <a:pt x="13563" y="4529"/>
                  <a:pt x="13186" y="3832"/>
                </a:cubicBezTo>
                <a:cubicBezTo>
                  <a:pt x="12935" y="2961"/>
                  <a:pt x="12809" y="2265"/>
                  <a:pt x="12935" y="1394"/>
                </a:cubicBezTo>
                <a:cubicBezTo>
                  <a:pt x="9795" y="0"/>
                  <a:pt x="9795" y="0"/>
                  <a:pt x="9795" y="0"/>
                </a:cubicBezTo>
                <a:cubicBezTo>
                  <a:pt x="9544" y="871"/>
                  <a:pt x="9167" y="1568"/>
                  <a:pt x="8791" y="2265"/>
                </a:cubicBezTo>
                <a:cubicBezTo>
                  <a:pt x="8037" y="3658"/>
                  <a:pt x="5777" y="6445"/>
                  <a:pt x="2009" y="10626"/>
                </a:cubicBezTo>
                <a:cubicBezTo>
                  <a:pt x="1256" y="11497"/>
                  <a:pt x="628" y="12368"/>
                  <a:pt x="0" y="13065"/>
                </a:cubicBezTo>
                <a:cubicBezTo>
                  <a:pt x="3265" y="15852"/>
                  <a:pt x="3265" y="15852"/>
                  <a:pt x="3265" y="15852"/>
                </a:cubicBezTo>
                <a:cubicBezTo>
                  <a:pt x="3140" y="16026"/>
                  <a:pt x="3140" y="16026"/>
                  <a:pt x="3140" y="16026"/>
                </a:cubicBezTo>
                <a:cubicBezTo>
                  <a:pt x="2888" y="16723"/>
                  <a:pt x="2763" y="17594"/>
                  <a:pt x="2888" y="18290"/>
                </a:cubicBezTo>
                <a:cubicBezTo>
                  <a:pt x="3014" y="18987"/>
                  <a:pt x="3391" y="19684"/>
                  <a:pt x="3893" y="20032"/>
                </a:cubicBezTo>
                <a:cubicBezTo>
                  <a:pt x="4395" y="20381"/>
                  <a:pt x="4898" y="20555"/>
                  <a:pt x="5400" y="20381"/>
                </a:cubicBezTo>
                <a:cubicBezTo>
                  <a:pt x="6028" y="20206"/>
                  <a:pt x="6405" y="19684"/>
                  <a:pt x="6781" y="18987"/>
                </a:cubicBezTo>
                <a:cubicBezTo>
                  <a:pt x="6907" y="18639"/>
                  <a:pt x="6907" y="18639"/>
                  <a:pt x="6907" y="18639"/>
                </a:cubicBezTo>
                <a:cubicBezTo>
                  <a:pt x="7033" y="18813"/>
                  <a:pt x="7033" y="18813"/>
                  <a:pt x="7033" y="18813"/>
                </a:cubicBezTo>
                <a:cubicBezTo>
                  <a:pt x="10423" y="21600"/>
                  <a:pt x="10423" y="21600"/>
                  <a:pt x="10423" y="21600"/>
                </a:cubicBezTo>
                <a:cubicBezTo>
                  <a:pt x="15698" y="15503"/>
                  <a:pt x="19088" y="10626"/>
                  <a:pt x="20721" y="7142"/>
                </a:cubicBezTo>
                <a:cubicBezTo>
                  <a:pt x="21098" y="6445"/>
                  <a:pt x="21349" y="5748"/>
                  <a:pt x="21600" y="4877"/>
                </a:cubicBezTo>
                <a:lnTo>
                  <a:pt x="17833" y="3484"/>
                </a:lnTo>
                <a:close/>
              </a:path>
            </a:pathLst>
          </a:custGeom>
          <a:solidFill>
            <a:srgbClr val="9F7F92"/>
          </a:solidFill>
          <a:ln w="12700">
            <a:miter lim="400000"/>
          </a:ln>
        </p:spPr>
        <p:txBody>
          <a:bodyPr lIns="45719" rIns="45719"/>
          <a:lstStyle/>
          <a:p/>
        </p:txBody>
      </p:sp>
      <p:sp>
        <p:nvSpPr>
          <p:cNvPr id="25" name="Rectangle 6"/>
          <p:cNvSpPr/>
          <p:nvPr/>
        </p:nvSpPr>
        <p:spPr>
          <a:xfrm>
            <a:off x="1825483" y="4856546"/>
            <a:ext cx="855759" cy="818106"/>
          </a:xfrm>
          <a:prstGeom prst="rect">
            <a:avLst/>
          </a:prstGeom>
          <a:solidFill>
            <a:srgbClr val="69565B"/>
          </a:solidFill>
          <a:ln w="12700">
            <a:miter lim="400000"/>
          </a:ln>
        </p:spPr>
        <p:txBody>
          <a:bodyPr lIns="45719" rIns="45719"/>
          <a:lstStyle/>
          <a:p/>
        </p:txBody>
      </p:sp>
      <p:sp>
        <p:nvSpPr>
          <p:cNvPr id="26" name="Freeform 7"/>
          <p:cNvSpPr/>
          <p:nvPr/>
        </p:nvSpPr>
        <p:spPr>
          <a:xfrm>
            <a:off x="1825483" y="3228895"/>
            <a:ext cx="1225447" cy="1311022"/>
          </a:xfrm>
          <a:custGeom>
            <a:avLst/>
            <a:gdLst/>
            <a:ahLst/>
            <a:cxnLst>
              <a:cxn ang="0">
                <a:pos x="wd2" y="hd2"/>
              </a:cxn>
              <a:cxn ang="5400000">
                <a:pos x="wd2" y="hd2"/>
              </a:cxn>
              <a:cxn ang="10800000">
                <a:pos x="wd2" y="hd2"/>
              </a:cxn>
              <a:cxn ang="16200000">
                <a:pos x="wd2" y="hd2"/>
              </a:cxn>
            </a:cxnLst>
            <a:rect l="0" t="0" r="r" b="b"/>
            <a:pathLst>
              <a:path w="21600" h="21600" extrusionOk="0">
                <a:moveTo>
                  <a:pt x="17871" y="5074"/>
                </a:moveTo>
                <a:cubicBezTo>
                  <a:pt x="17404" y="5654"/>
                  <a:pt x="16783" y="5944"/>
                  <a:pt x="16161" y="6234"/>
                </a:cubicBezTo>
                <a:cubicBezTo>
                  <a:pt x="15229" y="6379"/>
                  <a:pt x="14452" y="6234"/>
                  <a:pt x="13675" y="5799"/>
                </a:cubicBezTo>
                <a:cubicBezTo>
                  <a:pt x="12898" y="5509"/>
                  <a:pt x="12432" y="4784"/>
                  <a:pt x="12121" y="4059"/>
                </a:cubicBezTo>
                <a:cubicBezTo>
                  <a:pt x="11965" y="3334"/>
                  <a:pt x="12121" y="2609"/>
                  <a:pt x="12432" y="2030"/>
                </a:cubicBezTo>
                <a:cubicBezTo>
                  <a:pt x="8702" y="0"/>
                  <a:pt x="8702" y="0"/>
                  <a:pt x="8702" y="0"/>
                </a:cubicBezTo>
                <a:cubicBezTo>
                  <a:pt x="5594" y="2609"/>
                  <a:pt x="3419" y="4929"/>
                  <a:pt x="2331" y="7103"/>
                </a:cubicBezTo>
                <a:cubicBezTo>
                  <a:pt x="777" y="10003"/>
                  <a:pt x="0" y="13627"/>
                  <a:pt x="0" y="17976"/>
                </a:cubicBezTo>
                <a:cubicBezTo>
                  <a:pt x="0" y="18411"/>
                  <a:pt x="0" y="19570"/>
                  <a:pt x="0" y="21600"/>
                </a:cubicBezTo>
                <a:cubicBezTo>
                  <a:pt x="14607" y="21600"/>
                  <a:pt x="14607" y="21600"/>
                  <a:pt x="14607" y="21600"/>
                </a:cubicBezTo>
                <a:cubicBezTo>
                  <a:pt x="14452" y="17396"/>
                  <a:pt x="14918" y="14642"/>
                  <a:pt x="15695" y="13047"/>
                </a:cubicBezTo>
                <a:cubicBezTo>
                  <a:pt x="16472" y="11452"/>
                  <a:pt x="18492" y="9423"/>
                  <a:pt x="21600" y="6958"/>
                </a:cubicBezTo>
                <a:lnTo>
                  <a:pt x="17871" y="5074"/>
                </a:lnTo>
                <a:close/>
              </a:path>
            </a:pathLst>
          </a:custGeom>
          <a:solidFill>
            <a:srgbClr val="69565B"/>
          </a:solidFill>
          <a:ln w="12700">
            <a:miter lim="400000"/>
          </a:ln>
        </p:spPr>
        <p:txBody>
          <a:bodyPr lIns="45719" rIns="45719"/>
          <a:lstStyle/>
          <a:p/>
        </p:txBody>
      </p:sp>
      <p:sp>
        <p:nvSpPr>
          <p:cNvPr id="27" name="Freeform 71"/>
          <p:cNvSpPr/>
          <p:nvPr/>
        </p:nvSpPr>
        <p:spPr>
          <a:xfrm>
            <a:off x="965378" y="1652940"/>
            <a:ext cx="388440" cy="340807"/>
          </a:xfrm>
          <a:custGeom>
            <a:avLst/>
            <a:gdLst/>
            <a:ahLst/>
            <a:cxnLst>
              <a:cxn ang="0">
                <a:pos x="wd2" y="hd2"/>
              </a:cxn>
              <a:cxn ang="5400000">
                <a:pos x="wd2" y="hd2"/>
              </a:cxn>
              <a:cxn ang="10800000">
                <a:pos x="wd2" y="hd2"/>
              </a:cxn>
              <a:cxn ang="16200000">
                <a:pos x="wd2" y="hd2"/>
              </a:cxn>
            </a:cxnLst>
            <a:rect l="0" t="0" r="r" b="b"/>
            <a:pathLst>
              <a:path w="21485" h="21468" extrusionOk="0">
                <a:moveTo>
                  <a:pt x="93" y="21468"/>
                </a:moveTo>
                <a:cubicBezTo>
                  <a:pt x="93" y="21468"/>
                  <a:pt x="-115" y="20993"/>
                  <a:pt x="93" y="19332"/>
                </a:cubicBezTo>
                <a:cubicBezTo>
                  <a:pt x="1339" y="18620"/>
                  <a:pt x="7154" y="16958"/>
                  <a:pt x="7362" y="16721"/>
                </a:cubicBezTo>
                <a:cubicBezTo>
                  <a:pt x="7362" y="15534"/>
                  <a:pt x="7362" y="15534"/>
                  <a:pt x="7362" y="15534"/>
                </a:cubicBezTo>
                <a:cubicBezTo>
                  <a:pt x="7985" y="15297"/>
                  <a:pt x="7985" y="15297"/>
                  <a:pt x="7985" y="15297"/>
                </a:cubicBezTo>
                <a:cubicBezTo>
                  <a:pt x="7985" y="15297"/>
                  <a:pt x="7985" y="13398"/>
                  <a:pt x="7985" y="13160"/>
                </a:cubicBezTo>
                <a:cubicBezTo>
                  <a:pt x="7985" y="13160"/>
                  <a:pt x="7362" y="11736"/>
                  <a:pt x="7154" y="10787"/>
                </a:cubicBezTo>
                <a:cubicBezTo>
                  <a:pt x="7154" y="10787"/>
                  <a:pt x="6739" y="10787"/>
                  <a:pt x="6531" y="10075"/>
                </a:cubicBezTo>
                <a:cubicBezTo>
                  <a:pt x="6531" y="9363"/>
                  <a:pt x="6531" y="8888"/>
                  <a:pt x="6531" y="8413"/>
                </a:cubicBezTo>
                <a:cubicBezTo>
                  <a:pt x="6323" y="7938"/>
                  <a:pt x="6739" y="7464"/>
                  <a:pt x="6947" y="7464"/>
                </a:cubicBezTo>
                <a:cubicBezTo>
                  <a:pt x="6947" y="7464"/>
                  <a:pt x="6323" y="4141"/>
                  <a:pt x="6947" y="3191"/>
                </a:cubicBezTo>
                <a:cubicBezTo>
                  <a:pt x="7362" y="2479"/>
                  <a:pt x="8608" y="580"/>
                  <a:pt x="11723" y="105"/>
                </a:cubicBezTo>
                <a:cubicBezTo>
                  <a:pt x="11723" y="105"/>
                  <a:pt x="12347" y="-132"/>
                  <a:pt x="12762" y="105"/>
                </a:cubicBezTo>
                <a:cubicBezTo>
                  <a:pt x="12762" y="105"/>
                  <a:pt x="12762" y="105"/>
                  <a:pt x="12554" y="580"/>
                </a:cubicBezTo>
                <a:cubicBezTo>
                  <a:pt x="12554" y="580"/>
                  <a:pt x="14008" y="1767"/>
                  <a:pt x="14423" y="3428"/>
                </a:cubicBezTo>
                <a:cubicBezTo>
                  <a:pt x="14839" y="4615"/>
                  <a:pt x="14631" y="6989"/>
                  <a:pt x="14423" y="7464"/>
                </a:cubicBezTo>
                <a:cubicBezTo>
                  <a:pt x="14423" y="7464"/>
                  <a:pt x="15047" y="7464"/>
                  <a:pt x="14839" y="8176"/>
                </a:cubicBezTo>
                <a:cubicBezTo>
                  <a:pt x="14839" y="9125"/>
                  <a:pt x="14839" y="11024"/>
                  <a:pt x="14216" y="10787"/>
                </a:cubicBezTo>
                <a:cubicBezTo>
                  <a:pt x="14216" y="10787"/>
                  <a:pt x="14008" y="12923"/>
                  <a:pt x="13593" y="13398"/>
                </a:cubicBezTo>
                <a:cubicBezTo>
                  <a:pt x="13593" y="13398"/>
                  <a:pt x="13385" y="15059"/>
                  <a:pt x="13593" y="15059"/>
                </a:cubicBezTo>
                <a:cubicBezTo>
                  <a:pt x="14008" y="15059"/>
                  <a:pt x="14008" y="15059"/>
                  <a:pt x="14008" y="15059"/>
                </a:cubicBezTo>
                <a:cubicBezTo>
                  <a:pt x="14008" y="15059"/>
                  <a:pt x="14216" y="16483"/>
                  <a:pt x="14423" y="16958"/>
                </a:cubicBezTo>
                <a:cubicBezTo>
                  <a:pt x="14423" y="16958"/>
                  <a:pt x="20862" y="18857"/>
                  <a:pt x="21485" y="19569"/>
                </a:cubicBezTo>
                <a:cubicBezTo>
                  <a:pt x="21485" y="20519"/>
                  <a:pt x="21485" y="21468"/>
                  <a:pt x="21485" y="21468"/>
                </a:cubicBezTo>
                <a:lnTo>
                  <a:pt x="93" y="21468"/>
                </a:lnTo>
                <a:close/>
              </a:path>
            </a:pathLst>
          </a:custGeom>
          <a:solidFill>
            <a:srgbClr val="E7E6E6"/>
          </a:solidFill>
          <a:ln w="12700">
            <a:miter lim="400000"/>
          </a:ln>
        </p:spPr>
        <p:txBody>
          <a:bodyPr lIns="45719" rIns="45719"/>
          <a:lstStyle/>
          <a:p/>
        </p:txBody>
      </p:sp>
      <p:sp>
        <p:nvSpPr>
          <p:cNvPr id="28" name="Freeform 8"/>
          <p:cNvSpPr/>
          <p:nvPr/>
        </p:nvSpPr>
        <p:spPr>
          <a:xfrm>
            <a:off x="2192573" y="1154496"/>
            <a:ext cx="404814" cy="365126"/>
          </a:xfrm>
          <a:custGeom>
            <a:avLst/>
            <a:gdLst/>
            <a:ahLst/>
            <a:cxnLst>
              <a:cxn ang="0">
                <a:pos x="wd2" y="hd2"/>
              </a:cxn>
              <a:cxn ang="5400000">
                <a:pos x="wd2" y="hd2"/>
              </a:cxn>
              <a:cxn ang="10800000">
                <a:pos x="wd2" y="hd2"/>
              </a:cxn>
              <a:cxn ang="16200000">
                <a:pos x="wd2" y="hd2"/>
              </a:cxn>
            </a:cxnLst>
            <a:rect l="0" t="0" r="r" b="b"/>
            <a:pathLst>
              <a:path w="21600" h="21600" extrusionOk="0">
                <a:moveTo>
                  <a:pt x="9600" y="445"/>
                </a:moveTo>
                <a:cubicBezTo>
                  <a:pt x="9600" y="21155"/>
                  <a:pt x="9600" y="21155"/>
                  <a:pt x="9600" y="21155"/>
                </a:cubicBezTo>
                <a:cubicBezTo>
                  <a:pt x="9600" y="21600"/>
                  <a:pt x="9400" y="21600"/>
                  <a:pt x="9200" y="21600"/>
                </a:cubicBezTo>
                <a:cubicBezTo>
                  <a:pt x="8200" y="21600"/>
                  <a:pt x="8200" y="21600"/>
                  <a:pt x="8200" y="21600"/>
                </a:cubicBezTo>
                <a:cubicBezTo>
                  <a:pt x="8000" y="21600"/>
                  <a:pt x="7800" y="21600"/>
                  <a:pt x="7800" y="21155"/>
                </a:cubicBezTo>
                <a:cubicBezTo>
                  <a:pt x="7800" y="10689"/>
                  <a:pt x="7800" y="10689"/>
                  <a:pt x="7800" y="10689"/>
                </a:cubicBezTo>
                <a:cubicBezTo>
                  <a:pt x="4000" y="10689"/>
                  <a:pt x="4000" y="10689"/>
                  <a:pt x="4000" y="10689"/>
                </a:cubicBezTo>
                <a:cubicBezTo>
                  <a:pt x="3800" y="10689"/>
                  <a:pt x="3600" y="10689"/>
                  <a:pt x="3400" y="10466"/>
                </a:cubicBezTo>
                <a:cubicBezTo>
                  <a:pt x="3200" y="10466"/>
                  <a:pt x="3000" y="10243"/>
                  <a:pt x="2800" y="10243"/>
                </a:cubicBezTo>
                <a:cubicBezTo>
                  <a:pt x="200" y="8239"/>
                  <a:pt x="200" y="8239"/>
                  <a:pt x="200" y="8239"/>
                </a:cubicBezTo>
                <a:cubicBezTo>
                  <a:pt x="200" y="8239"/>
                  <a:pt x="0" y="8016"/>
                  <a:pt x="0" y="7794"/>
                </a:cubicBezTo>
                <a:cubicBezTo>
                  <a:pt x="0" y="7794"/>
                  <a:pt x="200" y="7571"/>
                  <a:pt x="200" y="7571"/>
                </a:cubicBezTo>
                <a:cubicBezTo>
                  <a:pt x="2800" y="5567"/>
                  <a:pt x="2800" y="5567"/>
                  <a:pt x="2800" y="5567"/>
                </a:cubicBezTo>
                <a:cubicBezTo>
                  <a:pt x="3000" y="5344"/>
                  <a:pt x="3200" y="5344"/>
                  <a:pt x="3400" y="5344"/>
                </a:cubicBezTo>
                <a:cubicBezTo>
                  <a:pt x="3600" y="5122"/>
                  <a:pt x="3800" y="5122"/>
                  <a:pt x="4000" y="5122"/>
                </a:cubicBezTo>
                <a:cubicBezTo>
                  <a:pt x="7800" y="5122"/>
                  <a:pt x="7800" y="5122"/>
                  <a:pt x="7800" y="5122"/>
                </a:cubicBezTo>
                <a:cubicBezTo>
                  <a:pt x="7800" y="445"/>
                  <a:pt x="7800" y="445"/>
                  <a:pt x="7800" y="445"/>
                </a:cubicBezTo>
                <a:cubicBezTo>
                  <a:pt x="7800" y="223"/>
                  <a:pt x="8000" y="0"/>
                  <a:pt x="8200" y="0"/>
                </a:cubicBezTo>
                <a:cubicBezTo>
                  <a:pt x="9200" y="0"/>
                  <a:pt x="9200" y="0"/>
                  <a:pt x="9200" y="0"/>
                </a:cubicBezTo>
                <a:cubicBezTo>
                  <a:pt x="9400" y="0"/>
                  <a:pt x="9600" y="223"/>
                  <a:pt x="9600" y="445"/>
                </a:cubicBezTo>
                <a:close/>
                <a:moveTo>
                  <a:pt x="21600" y="5567"/>
                </a:moveTo>
                <a:cubicBezTo>
                  <a:pt x="21600" y="5567"/>
                  <a:pt x="21600" y="5790"/>
                  <a:pt x="21400" y="5790"/>
                </a:cubicBezTo>
                <a:cubicBezTo>
                  <a:pt x="18800" y="7794"/>
                  <a:pt x="18800" y="7794"/>
                  <a:pt x="18800" y="7794"/>
                </a:cubicBezTo>
                <a:cubicBezTo>
                  <a:pt x="18800" y="8016"/>
                  <a:pt x="18600" y="8016"/>
                  <a:pt x="18400" y="8239"/>
                </a:cubicBezTo>
                <a:cubicBezTo>
                  <a:pt x="18000" y="8239"/>
                  <a:pt x="17800" y="8239"/>
                  <a:pt x="17600" y="8239"/>
                </a:cubicBezTo>
                <a:cubicBezTo>
                  <a:pt x="11200" y="8239"/>
                  <a:pt x="11200" y="8239"/>
                  <a:pt x="11200" y="8239"/>
                </a:cubicBezTo>
                <a:cubicBezTo>
                  <a:pt x="10400" y="2672"/>
                  <a:pt x="10400" y="2672"/>
                  <a:pt x="10400" y="2672"/>
                </a:cubicBezTo>
                <a:cubicBezTo>
                  <a:pt x="17600" y="2672"/>
                  <a:pt x="17600" y="2672"/>
                  <a:pt x="17600" y="2672"/>
                </a:cubicBezTo>
                <a:cubicBezTo>
                  <a:pt x="17800" y="2672"/>
                  <a:pt x="18000" y="2672"/>
                  <a:pt x="18400" y="2895"/>
                </a:cubicBezTo>
                <a:cubicBezTo>
                  <a:pt x="18600" y="2895"/>
                  <a:pt x="18800" y="2895"/>
                  <a:pt x="18800" y="3118"/>
                </a:cubicBezTo>
                <a:cubicBezTo>
                  <a:pt x="21400" y="5122"/>
                  <a:pt x="21400" y="5122"/>
                  <a:pt x="21400" y="5122"/>
                </a:cubicBezTo>
                <a:cubicBezTo>
                  <a:pt x="21600" y="5122"/>
                  <a:pt x="21600" y="5344"/>
                  <a:pt x="21600" y="5567"/>
                </a:cubicBezTo>
                <a:close/>
              </a:path>
            </a:pathLst>
          </a:custGeom>
          <a:solidFill>
            <a:srgbClr val="E7E6E6"/>
          </a:solidFill>
          <a:ln w="12700">
            <a:miter lim="400000"/>
          </a:ln>
        </p:spPr>
        <p:txBody>
          <a:bodyPr lIns="45719" rIns="45719"/>
          <a:lstStyle/>
          <a:p/>
        </p:txBody>
      </p:sp>
      <p:sp>
        <p:nvSpPr>
          <p:cNvPr id="29" name="Freeform 102"/>
          <p:cNvSpPr/>
          <p:nvPr/>
        </p:nvSpPr>
        <p:spPr>
          <a:xfrm>
            <a:off x="3364136" y="1888020"/>
            <a:ext cx="241301" cy="361952"/>
          </a:xfrm>
          <a:custGeom>
            <a:avLst/>
            <a:gdLst/>
            <a:ahLst/>
            <a:cxnLst>
              <a:cxn ang="0">
                <a:pos x="wd2" y="hd2"/>
              </a:cxn>
              <a:cxn ang="5400000">
                <a:pos x="wd2" y="hd2"/>
              </a:cxn>
              <a:cxn ang="10800000">
                <a:pos x="wd2" y="hd2"/>
              </a:cxn>
              <a:cxn ang="16200000">
                <a:pos x="wd2" y="hd2"/>
              </a:cxn>
            </a:cxnLst>
            <a:rect l="0" t="0" r="r" b="b"/>
            <a:pathLst>
              <a:path w="21600" h="21600" extrusionOk="0">
                <a:moveTo>
                  <a:pt x="20588" y="9675"/>
                </a:moveTo>
                <a:cubicBezTo>
                  <a:pt x="13163" y="20700"/>
                  <a:pt x="13163" y="20700"/>
                  <a:pt x="13163" y="20700"/>
                </a:cubicBezTo>
                <a:cubicBezTo>
                  <a:pt x="12488" y="21150"/>
                  <a:pt x="11813" y="21600"/>
                  <a:pt x="10800" y="21600"/>
                </a:cubicBezTo>
                <a:cubicBezTo>
                  <a:pt x="9787" y="21600"/>
                  <a:pt x="8775" y="21150"/>
                  <a:pt x="8100" y="20700"/>
                </a:cubicBezTo>
                <a:cubicBezTo>
                  <a:pt x="675" y="9675"/>
                  <a:pt x="675" y="9675"/>
                  <a:pt x="675" y="9675"/>
                </a:cubicBezTo>
                <a:cubicBezTo>
                  <a:pt x="0" y="9000"/>
                  <a:pt x="0" y="8100"/>
                  <a:pt x="0" y="7200"/>
                </a:cubicBezTo>
                <a:cubicBezTo>
                  <a:pt x="0" y="3150"/>
                  <a:pt x="4725" y="0"/>
                  <a:pt x="10800" y="0"/>
                </a:cubicBezTo>
                <a:cubicBezTo>
                  <a:pt x="16538" y="0"/>
                  <a:pt x="21600" y="3150"/>
                  <a:pt x="21600" y="7200"/>
                </a:cubicBezTo>
                <a:cubicBezTo>
                  <a:pt x="21600" y="8100"/>
                  <a:pt x="21263" y="9000"/>
                  <a:pt x="20588" y="9675"/>
                </a:cubicBezTo>
                <a:close/>
                <a:moveTo>
                  <a:pt x="10800" y="3600"/>
                </a:moveTo>
                <a:cubicBezTo>
                  <a:pt x="7762" y="3600"/>
                  <a:pt x="5400" y="5175"/>
                  <a:pt x="5400" y="7200"/>
                </a:cubicBezTo>
                <a:cubicBezTo>
                  <a:pt x="5400" y="9225"/>
                  <a:pt x="7762" y="10800"/>
                  <a:pt x="10800" y="10800"/>
                </a:cubicBezTo>
                <a:cubicBezTo>
                  <a:pt x="13500" y="10800"/>
                  <a:pt x="16200" y="9225"/>
                  <a:pt x="16200" y="7200"/>
                </a:cubicBezTo>
                <a:cubicBezTo>
                  <a:pt x="16200" y="5175"/>
                  <a:pt x="13500" y="3600"/>
                  <a:pt x="10800" y="3600"/>
                </a:cubicBezTo>
                <a:close/>
              </a:path>
            </a:pathLst>
          </a:custGeom>
          <a:solidFill>
            <a:srgbClr val="E7E6E6"/>
          </a:solidFill>
          <a:ln w="12700">
            <a:miter lim="400000"/>
          </a:ln>
        </p:spPr>
        <p:txBody>
          <a:bodyPr lIns="45719" rIns="45719"/>
          <a:lstStyle/>
          <a:p/>
        </p:txBody>
      </p:sp>
      <p:sp>
        <p:nvSpPr>
          <p:cNvPr id="30" name="Freeform 52"/>
          <p:cNvSpPr/>
          <p:nvPr/>
        </p:nvSpPr>
        <p:spPr>
          <a:xfrm>
            <a:off x="2869160" y="2932273"/>
            <a:ext cx="363539" cy="365126"/>
          </a:xfrm>
          <a:custGeom>
            <a:avLst/>
            <a:gdLst/>
            <a:ahLst/>
            <a:cxnLst>
              <a:cxn ang="0">
                <a:pos x="wd2" y="hd2"/>
              </a:cxn>
              <a:cxn ang="5400000">
                <a:pos x="wd2" y="hd2"/>
              </a:cxn>
              <a:cxn ang="10800000">
                <a:pos x="wd2" y="hd2"/>
              </a:cxn>
              <a:cxn ang="16200000">
                <a:pos x="wd2" y="hd2"/>
              </a:cxn>
            </a:cxnLst>
            <a:rect l="0" t="0" r="r" b="b"/>
            <a:pathLst>
              <a:path w="21600" h="21600" extrusionOk="0">
                <a:moveTo>
                  <a:pt x="21600" y="4899"/>
                </a:moveTo>
                <a:cubicBezTo>
                  <a:pt x="21600" y="19151"/>
                  <a:pt x="21600" y="19151"/>
                  <a:pt x="21600" y="19151"/>
                </a:cubicBezTo>
                <a:cubicBezTo>
                  <a:pt x="21600" y="20487"/>
                  <a:pt x="20487" y="21600"/>
                  <a:pt x="19151" y="21600"/>
                </a:cubicBezTo>
                <a:cubicBezTo>
                  <a:pt x="2449" y="21600"/>
                  <a:pt x="2449" y="21600"/>
                  <a:pt x="2449" y="21600"/>
                </a:cubicBezTo>
                <a:cubicBezTo>
                  <a:pt x="1113" y="21600"/>
                  <a:pt x="0" y="20487"/>
                  <a:pt x="0" y="19151"/>
                </a:cubicBezTo>
                <a:cubicBezTo>
                  <a:pt x="0" y="4899"/>
                  <a:pt x="0" y="4899"/>
                  <a:pt x="0" y="4899"/>
                </a:cubicBezTo>
                <a:cubicBezTo>
                  <a:pt x="0" y="3563"/>
                  <a:pt x="1113" y="2449"/>
                  <a:pt x="2449" y="2449"/>
                </a:cubicBezTo>
                <a:cubicBezTo>
                  <a:pt x="3340" y="2449"/>
                  <a:pt x="3340" y="2449"/>
                  <a:pt x="3340" y="2449"/>
                </a:cubicBezTo>
                <a:cubicBezTo>
                  <a:pt x="3340" y="4899"/>
                  <a:pt x="3340" y="4899"/>
                  <a:pt x="3340" y="4899"/>
                </a:cubicBezTo>
                <a:cubicBezTo>
                  <a:pt x="7348" y="4899"/>
                  <a:pt x="7348" y="4899"/>
                  <a:pt x="7348" y="4899"/>
                </a:cubicBezTo>
                <a:cubicBezTo>
                  <a:pt x="7348" y="2449"/>
                  <a:pt x="7348" y="2449"/>
                  <a:pt x="7348" y="2449"/>
                </a:cubicBezTo>
                <a:cubicBezTo>
                  <a:pt x="14252" y="2449"/>
                  <a:pt x="14252" y="2449"/>
                  <a:pt x="14252" y="2449"/>
                </a:cubicBezTo>
                <a:cubicBezTo>
                  <a:pt x="14252" y="4899"/>
                  <a:pt x="14252" y="4899"/>
                  <a:pt x="14252" y="4899"/>
                </a:cubicBezTo>
                <a:cubicBezTo>
                  <a:pt x="18037" y="4899"/>
                  <a:pt x="18037" y="4899"/>
                  <a:pt x="18037" y="4899"/>
                </a:cubicBezTo>
                <a:cubicBezTo>
                  <a:pt x="18037" y="2449"/>
                  <a:pt x="18037" y="2449"/>
                  <a:pt x="18037" y="2449"/>
                </a:cubicBezTo>
                <a:cubicBezTo>
                  <a:pt x="19151" y="2449"/>
                  <a:pt x="19151" y="2449"/>
                  <a:pt x="19151" y="2449"/>
                </a:cubicBezTo>
                <a:cubicBezTo>
                  <a:pt x="20487" y="2449"/>
                  <a:pt x="21600" y="3563"/>
                  <a:pt x="21600" y="4899"/>
                </a:cubicBezTo>
                <a:close/>
                <a:moveTo>
                  <a:pt x="19151" y="9575"/>
                </a:moveTo>
                <a:cubicBezTo>
                  <a:pt x="2449" y="9575"/>
                  <a:pt x="2449" y="9575"/>
                  <a:pt x="2449" y="9575"/>
                </a:cubicBezTo>
                <a:cubicBezTo>
                  <a:pt x="2449" y="19151"/>
                  <a:pt x="2449" y="19151"/>
                  <a:pt x="2449" y="19151"/>
                </a:cubicBezTo>
                <a:cubicBezTo>
                  <a:pt x="19151" y="19151"/>
                  <a:pt x="19151" y="19151"/>
                  <a:pt x="19151" y="19151"/>
                </a:cubicBezTo>
                <a:lnTo>
                  <a:pt x="19151" y="9575"/>
                </a:lnTo>
                <a:close/>
                <a:moveTo>
                  <a:pt x="6235" y="4008"/>
                </a:moveTo>
                <a:cubicBezTo>
                  <a:pt x="4454" y="4008"/>
                  <a:pt x="4454" y="4008"/>
                  <a:pt x="4454" y="4008"/>
                </a:cubicBezTo>
                <a:cubicBezTo>
                  <a:pt x="4454" y="0"/>
                  <a:pt x="4454" y="0"/>
                  <a:pt x="4454" y="0"/>
                </a:cubicBezTo>
                <a:cubicBezTo>
                  <a:pt x="6235" y="0"/>
                  <a:pt x="6235" y="0"/>
                  <a:pt x="6235" y="0"/>
                </a:cubicBezTo>
                <a:lnTo>
                  <a:pt x="6235" y="4008"/>
                </a:lnTo>
                <a:close/>
                <a:moveTo>
                  <a:pt x="16924" y="4008"/>
                </a:moveTo>
                <a:cubicBezTo>
                  <a:pt x="15365" y="4008"/>
                  <a:pt x="15365" y="4008"/>
                  <a:pt x="15365" y="4008"/>
                </a:cubicBezTo>
                <a:cubicBezTo>
                  <a:pt x="15365" y="0"/>
                  <a:pt x="15365" y="0"/>
                  <a:pt x="15365" y="0"/>
                </a:cubicBezTo>
                <a:cubicBezTo>
                  <a:pt x="16924" y="0"/>
                  <a:pt x="16924" y="0"/>
                  <a:pt x="16924" y="0"/>
                </a:cubicBezTo>
                <a:lnTo>
                  <a:pt x="16924" y="4008"/>
                </a:lnTo>
                <a:close/>
              </a:path>
            </a:pathLst>
          </a:custGeom>
          <a:solidFill>
            <a:srgbClr val="E7E6E6"/>
          </a:solidFill>
          <a:ln w="12700">
            <a:miter lim="400000"/>
          </a:ln>
        </p:spPr>
        <p:txBody>
          <a:bodyPr lIns="45719" rIns="45719"/>
          <a:lstStyle/>
          <a:p/>
        </p:txBody>
      </p:sp>
      <p:sp>
        <p:nvSpPr>
          <p:cNvPr id="31" name="Freeform 22"/>
          <p:cNvSpPr/>
          <p:nvPr/>
        </p:nvSpPr>
        <p:spPr>
          <a:xfrm>
            <a:off x="2065009" y="5071601"/>
            <a:ext cx="386888" cy="387996"/>
          </a:xfrm>
          <a:custGeom>
            <a:avLst/>
            <a:gdLst/>
            <a:ahLst/>
            <a:cxnLst>
              <a:cxn ang="0">
                <a:pos x="wd2" y="hd2"/>
              </a:cxn>
              <a:cxn ang="5400000">
                <a:pos x="wd2" y="hd2"/>
              </a:cxn>
              <a:cxn ang="10800000">
                <a:pos x="wd2" y="hd2"/>
              </a:cxn>
              <a:cxn ang="16200000">
                <a:pos x="wd2" y="hd2"/>
              </a:cxn>
            </a:cxnLst>
            <a:rect l="0" t="0" r="r" b="b"/>
            <a:pathLst>
              <a:path w="21399" h="21201" extrusionOk="0">
                <a:moveTo>
                  <a:pt x="21399" y="10498"/>
                </a:moveTo>
                <a:cubicBezTo>
                  <a:pt x="21399" y="16258"/>
                  <a:pt x="16830" y="21195"/>
                  <a:pt x="10807" y="21195"/>
                </a:cubicBezTo>
                <a:cubicBezTo>
                  <a:pt x="4784" y="21401"/>
                  <a:pt x="7" y="16670"/>
                  <a:pt x="7" y="10704"/>
                </a:cubicBezTo>
                <a:cubicBezTo>
                  <a:pt x="-201" y="4944"/>
                  <a:pt x="4576" y="7"/>
                  <a:pt x="10599" y="7"/>
                </a:cubicBezTo>
                <a:cubicBezTo>
                  <a:pt x="16414" y="-199"/>
                  <a:pt x="21399" y="4532"/>
                  <a:pt x="21399" y="10498"/>
                </a:cubicBezTo>
                <a:close/>
                <a:moveTo>
                  <a:pt x="19114" y="10498"/>
                </a:moveTo>
                <a:cubicBezTo>
                  <a:pt x="19114" y="5767"/>
                  <a:pt x="15168" y="2064"/>
                  <a:pt x="10599" y="2270"/>
                </a:cubicBezTo>
                <a:cubicBezTo>
                  <a:pt x="5822" y="2270"/>
                  <a:pt x="2084" y="6178"/>
                  <a:pt x="2084" y="10704"/>
                </a:cubicBezTo>
                <a:cubicBezTo>
                  <a:pt x="2291" y="15435"/>
                  <a:pt x="6030" y="19138"/>
                  <a:pt x="10807" y="19138"/>
                </a:cubicBezTo>
                <a:cubicBezTo>
                  <a:pt x="15584" y="18932"/>
                  <a:pt x="19114" y="15230"/>
                  <a:pt x="19114" y="10498"/>
                </a:cubicBezTo>
                <a:close/>
                <a:moveTo>
                  <a:pt x="8522" y="8441"/>
                </a:moveTo>
                <a:cubicBezTo>
                  <a:pt x="10599" y="6178"/>
                  <a:pt x="15791" y="5561"/>
                  <a:pt x="15791" y="5561"/>
                </a:cubicBezTo>
                <a:cubicBezTo>
                  <a:pt x="15791" y="5561"/>
                  <a:pt x="15168" y="10704"/>
                  <a:pt x="12884" y="12761"/>
                </a:cubicBezTo>
                <a:cubicBezTo>
                  <a:pt x="10599" y="15024"/>
                  <a:pt x="5614" y="15641"/>
                  <a:pt x="5614" y="15641"/>
                </a:cubicBezTo>
                <a:cubicBezTo>
                  <a:pt x="5614" y="15641"/>
                  <a:pt x="6237" y="10498"/>
                  <a:pt x="8522" y="8441"/>
                </a:cubicBezTo>
                <a:close/>
                <a:moveTo>
                  <a:pt x="9561" y="11732"/>
                </a:moveTo>
                <a:cubicBezTo>
                  <a:pt x="10184" y="12350"/>
                  <a:pt x="11222" y="12350"/>
                  <a:pt x="11845" y="11732"/>
                </a:cubicBezTo>
                <a:cubicBezTo>
                  <a:pt x="12676" y="10704"/>
                  <a:pt x="13299" y="9058"/>
                  <a:pt x="13714" y="7412"/>
                </a:cubicBezTo>
                <a:cubicBezTo>
                  <a:pt x="12261" y="7824"/>
                  <a:pt x="10391" y="8647"/>
                  <a:pt x="9561" y="9470"/>
                </a:cubicBezTo>
                <a:cubicBezTo>
                  <a:pt x="8937" y="10087"/>
                  <a:pt x="8937" y="11115"/>
                  <a:pt x="9561" y="11732"/>
                </a:cubicBezTo>
                <a:close/>
              </a:path>
            </a:pathLst>
          </a:custGeom>
          <a:solidFill>
            <a:srgbClr val="E7E6E6"/>
          </a:solidFill>
          <a:ln w="12700">
            <a:miter lim="400000"/>
          </a:ln>
        </p:spPr>
        <p:txBody>
          <a:bodyPr lIns="45719" rIns="45719"/>
          <a:lstStyle/>
          <a:p/>
        </p:txBody>
      </p:sp>
      <p:sp>
        <p:nvSpPr>
          <p:cNvPr id="32" name="Freeform 49"/>
          <p:cNvSpPr/>
          <p:nvPr/>
        </p:nvSpPr>
        <p:spPr>
          <a:xfrm>
            <a:off x="2103244" y="3866679"/>
            <a:ext cx="404814" cy="228601"/>
          </a:xfrm>
          <a:custGeom>
            <a:avLst/>
            <a:gdLst/>
            <a:ahLst/>
            <a:cxnLst>
              <a:cxn ang="0">
                <a:pos x="wd2" y="hd2"/>
              </a:cxn>
              <a:cxn ang="5400000">
                <a:pos x="wd2" y="hd2"/>
              </a:cxn>
              <a:cxn ang="10800000">
                <a:pos x="wd2" y="hd2"/>
              </a:cxn>
              <a:cxn ang="16200000">
                <a:pos x="wd2" y="hd2"/>
              </a:cxn>
            </a:cxnLst>
            <a:rect l="0" t="0" r="r" b="b"/>
            <a:pathLst>
              <a:path w="21600" h="21600" extrusionOk="0">
                <a:moveTo>
                  <a:pt x="21600" y="10977"/>
                </a:moveTo>
                <a:cubicBezTo>
                  <a:pt x="21600" y="12393"/>
                  <a:pt x="17800" y="21600"/>
                  <a:pt x="10800" y="21600"/>
                </a:cubicBezTo>
                <a:cubicBezTo>
                  <a:pt x="3600" y="21600"/>
                  <a:pt x="0" y="12393"/>
                  <a:pt x="0" y="10977"/>
                </a:cubicBezTo>
                <a:cubicBezTo>
                  <a:pt x="0" y="9207"/>
                  <a:pt x="3600" y="0"/>
                  <a:pt x="10800" y="0"/>
                </a:cubicBezTo>
                <a:cubicBezTo>
                  <a:pt x="17800" y="0"/>
                  <a:pt x="21600" y="9207"/>
                  <a:pt x="21600" y="10977"/>
                </a:cubicBezTo>
                <a:close/>
                <a:moveTo>
                  <a:pt x="15600" y="10977"/>
                </a:moveTo>
                <a:cubicBezTo>
                  <a:pt x="15600" y="6374"/>
                  <a:pt x="13400" y="2479"/>
                  <a:pt x="10800" y="2479"/>
                </a:cubicBezTo>
                <a:cubicBezTo>
                  <a:pt x="8000" y="2479"/>
                  <a:pt x="6000" y="6374"/>
                  <a:pt x="6000" y="10977"/>
                </a:cubicBezTo>
                <a:cubicBezTo>
                  <a:pt x="6000" y="15226"/>
                  <a:pt x="8000" y="19121"/>
                  <a:pt x="10800" y="19121"/>
                </a:cubicBezTo>
                <a:cubicBezTo>
                  <a:pt x="13400" y="19121"/>
                  <a:pt x="15600" y="15226"/>
                  <a:pt x="15600" y="10977"/>
                </a:cubicBezTo>
                <a:close/>
                <a:moveTo>
                  <a:pt x="13200" y="10977"/>
                </a:moveTo>
                <a:cubicBezTo>
                  <a:pt x="13200" y="13102"/>
                  <a:pt x="12000" y="14872"/>
                  <a:pt x="10800" y="14872"/>
                </a:cubicBezTo>
                <a:cubicBezTo>
                  <a:pt x="9400" y="14872"/>
                  <a:pt x="8400" y="13102"/>
                  <a:pt x="8400" y="10977"/>
                </a:cubicBezTo>
                <a:cubicBezTo>
                  <a:pt x="8400" y="8498"/>
                  <a:pt x="9400" y="6728"/>
                  <a:pt x="10800" y="6728"/>
                </a:cubicBezTo>
                <a:cubicBezTo>
                  <a:pt x="11400" y="6728"/>
                  <a:pt x="10200" y="9915"/>
                  <a:pt x="10800" y="10977"/>
                </a:cubicBezTo>
                <a:cubicBezTo>
                  <a:pt x="11000" y="11685"/>
                  <a:pt x="13200" y="9561"/>
                  <a:pt x="13200" y="10977"/>
                </a:cubicBezTo>
                <a:close/>
              </a:path>
            </a:pathLst>
          </a:custGeom>
          <a:solidFill>
            <a:srgbClr val="E7E6E6"/>
          </a:solidFill>
          <a:ln w="12700">
            <a:miter lim="400000"/>
          </a:ln>
        </p:spPr>
        <p:txBody>
          <a:bodyPr lIns="45719" rIns="45719"/>
          <a:lstStyle/>
          <a:p/>
        </p:txBody>
      </p:sp>
      <p:sp>
        <p:nvSpPr>
          <p:cNvPr id="33" name="矩形 18"/>
          <p:cNvSpPr txBox="1"/>
          <p:nvPr/>
        </p:nvSpPr>
        <p:spPr>
          <a:xfrm>
            <a:off x="4511674" y="465211"/>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Project </a:t>
            </a:r>
            <a:r>
              <a:rPr lang="en-US" altLang="zh-CN" sz="2400" dirty="0" smtClean="0"/>
              <a:t>Background</a:t>
            </a:r>
            <a:endParaRPr lang="en-US" altLang="zh-CN" sz="24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indefinite" fill="hold"/>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indefinite" fill="hold"/>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indefinite" fill="hold"/>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indefinite" fill="hold"/>
                                        <p:tgtEl>
                                          <p:spTgt spid="24"/>
                                        </p:tgtEl>
                                        <p:attrNameLst>
                                          <p:attrName>style.visibility</p:attrName>
                                        </p:attrNameLst>
                                      </p:cBhvr>
                                      <p:to>
                                        <p:strVal val="visible"/>
                                      </p:to>
                                    </p:set>
                                    <p:animEffect transition="in" filter="wipe(up)">
                                      <p:cBhvr>
                                        <p:cTn id="43" dur="500"/>
                                        <p:tgtEl>
                                          <p:spTgt spid="24"/>
                                        </p:tgtEl>
                                      </p:cBhvr>
                                    </p:animEffec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indefinite" fill="hold"/>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par>
                          <p:cTn id="48" fill="hold">
                            <p:stCondLst>
                              <p:cond delay="5000"/>
                            </p:stCondLst>
                            <p:childTnLst>
                              <p:par>
                                <p:cTn id="49" presetID="22" presetClass="entr" presetSubtype="1" fill="hold" grpId="0" nodeType="afterEffect">
                                  <p:stCondLst>
                                    <p:cond delay="0"/>
                                  </p:stCondLst>
                                  <p:childTnLst>
                                    <p:set>
                                      <p:cBhvr>
                                        <p:cTn id="50" dur="indefinite" fill="hold"/>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par>
                          <p:cTn id="52" fill="hold">
                            <p:stCondLst>
                              <p:cond delay="5500"/>
                            </p:stCondLst>
                            <p:childTnLst>
                              <p:par>
                                <p:cTn id="53" presetID="23" presetClass="entr" presetSubtype="16" fill="hold" grpId="0" nodeType="afterEffect">
                                  <p:stCondLst>
                                    <p:cond delay="0"/>
                                  </p:stCondLst>
                                  <p:childTnLst>
                                    <p:set>
                                      <p:cBhvr>
                                        <p:cTn id="54" dur="indefinite" fill="hold"/>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childTnLst>
                                </p:cTn>
                              </p:par>
                            </p:childTnLst>
                          </p:cTn>
                        </p:par>
                        <p:par>
                          <p:cTn id="57" fill="hold">
                            <p:stCondLst>
                              <p:cond delay="6000"/>
                            </p:stCondLst>
                            <p:childTnLst>
                              <p:par>
                                <p:cTn id="58" presetID="23" presetClass="entr" presetSubtype="16" fill="hold" grpId="0" nodeType="afterEffect">
                                  <p:stCondLst>
                                    <p:cond delay="0"/>
                                  </p:stCondLst>
                                  <p:childTnLst>
                                    <p:set>
                                      <p:cBhvr>
                                        <p:cTn id="59" dur="indefinite" fill="hold"/>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childTnLst>
                                </p:cTn>
                              </p:par>
                            </p:childTnLst>
                          </p:cTn>
                        </p:par>
                        <p:par>
                          <p:cTn id="62" fill="hold">
                            <p:stCondLst>
                              <p:cond delay="6500"/>
                            </p:stCondLst>
                            <p:childTnLst>
                              <p:par>
                                <p:cTn id="63" presetID="23" presetClass="entr" presetSubtype="16" fill="hold" grpId="0" nodeType="afterEffect">
                                  <p:stCondLst>
                                    <p:cond delay="0"/>
                                  </p:stCondLst>
                                  <p:childTnLst>
                                    <p:set>
                                      <p:cBhvr>
                                        <p:cTn id="64" dur="indefinite" fill="hold"/>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childTnLst>
                                </p:cTn>
                              </p:par>
                            </p:childTnLst>
                          </p:cTn>
                        </p:par>
                        <p:par>
                          <p:cTn id="67" fill="hold">
                            <p:stCondLst>
                              <p:cond delay="7000"/>
                            </p:stCondLst>
                            <p:childTnLst>
                              <p:par>
                                <p:cTn id="68" presetID="23" presetClass="entr" presetSubtype="16" fill="hold" grpId="0" nodeType="afterEffect">
                                  <p:stCondLst>
                                    <p:cond delay="0"/>
                                  </p:stCondLst>
                                  <p:childTnLst>
                                    <p:set>
                                      <p:cBhvr>
                                        <p:cTn id="69" dur="indefinite" fill="hold"/>
                                        <p:tgtEl>
                                          <p:spTgt spid="30"/>
                                        </p:tgtEl>
                                        <p:attrNameLst>
                                          <p:attrName>style.visibility</p:attrName>
                                        </p:attrNameLst>
                                      </p:cBhvr>
                                      <p:to>
                                        <p:strVal val="visible"/>
                                      </p:to>
                                    </p:set>
                                    <p:anim calcmode="lin" valueType="num">
                                      <p:cBhvr>
                                        <p:cTn id="70" dur="500" fill="hold"/>
                                        <p:tgtEl>
                                          <p:spTgt spid="30"/>
                                        </p:tgtEl>
                                        <p:attrNameLst>
                                          <p:attrName>ppt_w</p:attrName>
                                        </p:attrNameLst>
                                      </p:cBhvr>
                                      <p:tavLst>
                                        <p:tav tm="0">
                                          <p:val>
                                            <p:fltVal val="0"/>
                                          </p:val>
                                        </p:tav>
                                        <p:tav tm="100000">
                                          <p:val>
                                            <p:strVal val="#ppt_w"/>
                                          </p:val>
                                        </p:tav>
                                      </p:tavLst>
                                    </p:anim>
                                    <p:anim calcmode="lin" valueType="num">
                                      <p:cBhvr>
                                        <p:cTn id="71" dur="500" fill="hold"/>
                                        <p:tgtEl>
                                          <p:spTgt spid="30"/>
                                        </p:tgtEl>
                                        <p:attrNameLst>
                                          <p:attrName>ppt_h</p:attrName>
                                        </p:attrNameLst>
                                      </p:cBhvr>
                                      <p:tavLst>
                                        <p:tav tm="0">
                                          <p:val>
                                            <p:fltVal val="0"/>
                                          </p:val>
                                        </p:tav>
                                        <p:tav tm="100000">
                                          <p:val>
                                            <p:strVal val="#ppt_h"/>
                                          </p:val>
                                        </p:tav>
                                      </p:tavLst>
                                    </p:anim>
                                  </p:childTnLst>
                                </p:cTn>
                              </p:par>
                            </p:childTnLst>
                          </p:cTn>
                        </p:par>
                        <p:par>
                          <p:cTn id="72" fill="hold">
                            <p:stCondLst>
                              <p:cond delay="7500"/>
                            </p:stCondLst>
                            <p:childTnLst>
                              <p:par>
                                <p:cTn id="73" presetID="23" presetClass="entr" presetSubtype="16" fill="hold" grpId="0" nodeType="afterEffect">
                                  <p:stCondLst>
                                    <p:cond delay="0"/>
                                  </p:stCondLst>
                                  <p:childTnLst>
                                    <p:set>
                                      <p:cBhvr>
                                        <p:cTn id="74" dur="indefinite" fill="hold"/>
                                        <p:tgtEl>
                                          <p:spTgt spid="32"/>
                                        </p:tgtEl>
                                        <p:attrNameLst>
                                          <p:attrName>style.visibility</p:attrName>
                                        </p:attrNameLst>
                                      </p:cBhvr>
                                      <p:to>
                                        <p:strVal val="visible"/>
                                      </p:to>
                                    </p:set>
                                    <p:anim calcmode="lin" valueType="num">
                                      <p:cBhvr>
                                        <p:cTn id="75" dur="500" fill="hold"/>
                                        <p:tgtEl>
                                          <p:spTgt spid="32"/>
                                        </p:tgtEl>
                                        <p:attrNameLst>
                                          <p:attrName>ppt_w</p:attrName>
                                        </p:attrNameLst>
                                      </p:cBhvr>
                                      <p:tavLst>
                                        <p:tav tm="0">
                                          <p:val>
                                            <p:fltVal val="0"/>
                                          </p:val>
                                        </p:tav>
                                        <p:tav tm="100000">
                                          <p:val>
                                            <p:strVal val="#ppt_w"/>
                                          </p:val>
                                        </p:tav>
                                      </p:tavLst>
                                    </p:anim>
                                    <p:anim calcmode="lin" valueType="num">
                                      <p:cBhvr>
                                        <p:cTn id="76" dur="500" fill="hold"/>
                                        <p:tgtEl>
                                          <p:spTgt spid="32"/>
                                        </p:tgtEl>
                                        <p:attrNameLst>
                                          <p:attrName>ppt_h</p:attrName>
                                        </p:attrNameLst>
                                      </p:cBhvr>
                                      <p:tavLst>
                                        <p:tav tm="0">
                                          <p:val>
                                            <p:fltVal val="0"/>
                                          </p:val>
                                        </p:tav>
                                        <p:tav tm="100000">
                                          <p:val>
                                            <p:strVal val="#ppt_h"/>
                                          </p:val>
                                        </p:tav>
                                      </p:tavLst>
                                    </p:anim>
                                  </p:childTnLst>
                                </p:cTn>
                              </p:par>
                            </p:childTnLst>
                          </p:cTn>
                        </p:par>
                        <p:par>
                          <p:cTn id="77" fill="hold">
                            <p:stCondLst>
                              <p:cond delay="8000"/>
                            </p:stCondLst>
                            <p:childTnLst>
                              <p:par>
                                <p:cTn id="78" presetID="23" presetClass="entr" presetSubtype="16" fill="hold" grpId="0" nodeType="afterEffect">
                                  <p:stCondLst>
                                    <p:cond delay="0"/>
                                  </p:stCondLst>
                                  <p:childTnLst>
                                    <p:set>
                                      <p:cBhvr>
                                        <p:cTn id="79" dur="indefinite" fill="hold"/>
                                        <p:tgtEl>
                                          <p:spTgt spid="31"/>
                                        </p:tgtEl>
                                        <p:attrNameLst>
                                          <p:attrName>style.visibility</p:attrName>
                                        </p:attrNameLst>
                                      </p:cBhvr>
                                      <p:to>
                                        <p:strVal val="visible"/>
                                      </p:to>
                                    </p:set>
                                    <p:anim calcmode="lin" valueType="num">
                                      <p:cBhvr>
                                        <p:cTn id="80" dur="500" fill="hold"/>
                                        <p:tgtEl>
                                          <p:spTgt spid="31"/>
                                        </p:tgtEl>
                                        <p:attrNameLst>
                                          <p:attrName>ppt_w</p:attrName>
                                        </p:attrNameLst>
                                      </p:cBhvr>
                                      <p:tavLst>
                                        <p:tav tm="0">
                                          <p:val>
                                            <p:fltVal val="0"/>
                                          </p:val>
                                        </p:tav>
                                        <p:tav tm="100000">
                                          <p:val>
                                            <p:strVal val="#ppt_w"/>
                                          </p:val>
                                        </p:tav>
                                      </p:tavLst>
                                    </p:anim>
                                    <p:anim calcmode="lin" valueType="num">
                                      <p:cBhvr>
                                        <p:cTn id="81" dur="500" fill="hold"/>
                                        <p:tgtEl>
                                          <p:spTgt spid="31"/>
                                        </p:tgtEl>
                                        <p:attrNameLst>
                                          <p:attrName>ppt_h</p:attrName>
                                        </p:attrNameLst>
                                      </p:cBhvr>
                                      <p:tavLst>
                                        <p:tav tm="0">
                                          <p:val>
                                            <p:fltVal val="0"/>
                                          </p:val>
                                        </p:tav>
                                        <p:tav tm="100000">
                                          <p:val>
                                            <p:strVal val="#ppt_h"/>
                                          </p:val>
                                        </p:tav>
                                      </p:tavLst>
                                    </p:anim>
                                  </p:childTnLst>
                                </p:cTn>
                              </p:par>
                            </p:childTnLst>
                          </p:cTn>
                        </p:par>
                        <p:par>
                          <p:cTn id="82" fill="hold">
                            <p:stCondLst>
                              <p:cond delay="8500"/>
                            </p:stCondLst>
                            <p:childTnLst>
                              <p:par>
                                <p:cTn id="83" presetID="2" presetClass="entr" presetSubtype="4" fill="hold" grpId="0" nodeType="afterEffect">
                                  <p:stCondLst>
                                    <p:cond delay="0"/>
                                  </p:stCondLst>
                                  <p:childTnLst>
                                    <p:set>
                                      <p:cBhvr>
                                        <p:cTn id="84" dur="indefinite" fill="hold"/>
                                        <p:tgtEl>
                                          <p:spTgt spid="33"/>
                                        </p:tgtEl>
                                        <p:attrNameLst>
                                          <p:attrName>style.visibility</p:attrName>
                                        </p:attrNameLst>
                                      </p:cBhvr>
                                      <p:to>
                                        <p:strVal val="visible"/>
                                      </p:to>
                                    </p:set>
                                    <p:anim calcmode="lin" valueType="num">
                                      <p:cBhvr>
                                        <p:cTn id="85" dur="500" fill="hold"/>
                                        <p:tgtEl>
                                          <p:spTgt spid="33"/>
                                        </p:tgtEl>
                                        <p:attrNameLst>
                                          <p:attrName>ppt_x</p:attrName>
                                        </p:attrNameLst>
                                      </p:cBhvr>
                                      <p:tavLst>
                                        <p:tav tm="0">
                                          <p:val>
                                            <p:strVal val="#ppt_x"/>
                                          </p:val>
                                        </p:tav>
                                        <p:tav tm="100000">
                                          <p:val>
                                            <p:strVal val="#ppt_x"/>
                                          </p:val>
                                        </p:tav>
                                      </p:tavLst>
                                    </p:anim>
                                    <p:anim calcmode="lin" valueType="num">
                                      <p:cBhvr>
                                        <p:cTn id="8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2" grpId="0" animBg="1" advAuto="0"/>
      <p:bldP spid="4" grpId="0" animBg="1" advAuto="0"/>
      <p:bldP spid="5" grpId="0" animBg="1" advAuto="0"/>
      <p:bldP spid="6" grpId="0" animBg="1" advAuto="0"/>
      <p:bldP spid="21" grpId="0" animBg="1" advAuto="0"/>
      <p:bldP spid="22" grpId="0" animBg="1" advAuto="0"/>
      <p:bldP spid="23" grpId="0" animBg="1" advAuto="0"/>
      <p:bldP spid="24" grpId="0" animBg="1" advAuto="0"/>
      <p:bldP spid="25" grpId="0" animBg="1" advAuto="0"/>
      <p:bldP spid="26" grpId="0" animBg="1" advAuto="0"/>
      <p:bldP spid="27" grpId="0" animBg="1" advAuto="0"/>
      <p:bldP spid="28" grpId="0" animBg="1" advAuto="0"/>
      <p:bldP spid="29" grpId="0" animBg="1" advAuto="0"/>
      <p:bldP spid="30" grpId="0" animBg="1" advAuto="0"/>
      <p:bldP spid="31" grpId="0" animBg="1" advAuto="0"/>
      <p:bldP spid="32" grpId="0" animBg="1" advAuto="0"/>
      <p:bldP spid="33"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11" name="组合 7"/>
          <p:cNvGrpSpPr/>
          <p:nvPr/>
        </p:nvGrpSpPr>
        <p:grpSpPr>
          <a:xfrm>
            <a:off x="293052" y="344487"/>
            <a:ext cx="1458279" cy="1457961"/>
            <a:chOff x="0" y="0"/>
            <a:chExt cx="1458277" cy="1457960"/>
          </a:xfrm>
        </p:grpSpPr>
        <p:sp>
          <p:nvSpPr>
            <p:cNvPr id="409"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10"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14" name="组合 8"/>
          <p:cNvGrpSpPr/>
          <p:nvPr/>
        </p:nvGrpSpPr>
        <p:grpSpPr>
          <a:xfrm>
            <a:off x="10541000" y="344487"/>
            <a:ext cx="1458278" cy="1457961"/>
            <a:chOff x="0" y="0"/>
            <a:chExt cx="1458277" cy="1457960"/>
          </a:xfrm>
        </p:grpSpPr>
        <p:sp>
          <p:nvSpPr>
            <p:cNvPr id="412"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13"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17" name="组合 11"/>
          <p:cNvGrpSpPr/>
          <p:nvPr/>
        </p:nvGrpSpPr>
        <p:grpSpPr>
          <a:xfrm>
            <a:off x="293687" y="5150167"/>
            <a:ext cx="1458279" cy="1457961"/>
            <a:chOff x="0" y="0"/>
            <a:chExt cx="1458277" cy="1457960"/>
          </a:xfrm>
        </p:grpSpPr>
        <p:sp>
          <p:nvSpPr>
            <p:cNvPr id="415"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16"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20" name="组合 14"/>
          <p:cNvGrpSpPr/>
          <p:nvPr/>
        </p:nvGrpSpPr>
        <p:grpSpPr>
          <a:xfrm>
            <a:off x="10497819" y="5111432"/>
            <a:ext cx="1458279" cy="1457961"/>
            <a:chOff x="0" y="0"/>
            <a:chExt cx="1458277" cy="1457960"/>
          </a:xfrm>
        </p:grpSpPr>
        <p:sp>
          <p:nvSpPr>
            <p:cNvPr id="418"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19"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21"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9</a:t>
            </a:r>
            <a:endParaRPr lang="en-US" dirty="0"/>
          </a:p>
        </p:txBody>
      </p:sp>
      <p:grpSp>
        <p:nvGrpSpPr>
          <p:cNvPr id="447" name="组合 1"/>
          <p:cNvGrpSpPr/>
          <p:nvPr/>
        </p:nvGrpSpPr>
        <p:grpSpPr>
          <a:xfrm>
            <a:off x="2192654" y="1928494"/>
            <a:ext cx="7780074" cy="2702562"/>
            <a:chOff x="0" y="0"/>
            <a:chExt cx="7780072" cy="2702561"/>
          </a:xfrm>
        </p:grpSpPr>
        <p:sp>
          <p:nvSpPr>
            <p:cNvPr id="422" name="燕尾形 62"/>
            <p:cNvSpPr/>
            <p:nvPr/>
          </p:nvSpPr>
          <p:spPr>
            <a:xfrm>
              <a:off x="0" y="545322"/>
              <a:ext cx="813922" cy="1411754"/>
            </a:xfrm>
            <a:prstGeom prst="chevron">
              <a:avLst>
                <a:gd name="adj" fmla="val 50000"/>
              </a:avLst>
            </a:prstGeom>
            <a:solidFill>
              <a:srgbClr val="9F7F9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3" name="燕尾形 2"/>
            <p:cNvSpPr/>
            <p:nvPr/>
          </p:nvSpPr>
          <p:spPr>
            <a:xfrm>
              <a:off x="2322050" y="545322"/>
              <a:ext cx="813923" cy="1411754"/>
            </a:xfrm>
            <a:prstGeom prst="chevron">
              <a:avLst>
                <a:gd name="adj" fmla="val 50000"/>
              </a:avLst>
            </a:prstGeom>
            <a:solidFill>
              <a:srgbClr val="9F7F9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4" name="燕尾形 17"/>
            <p:cNvSpPr/>
            <p:nvPr/>
          </p:nvSpPr>
          <p:spPr>
            <a:xfrm>
              <a:off x="4644100" y="545322"/>
              <a:ext cx="813923" cy="1411754"/>
            </a:xfrm>
            <a:prstGeom prst="chevron">
              <a:avLst>
                <a:gd name="adj" fmla="val 50000"/>
              </a:avLst>
            </a:prstGeom>
            <a:solidFill>
              <a:srgbClr val="9F7F9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5" name="燕尾形 18"/>
            <p:cNvSpPr/>
            <p:nvPr/>
          </p:nvSpPr>
          <p:spPr>
            <a:xfrm>
              <a:off x="6966151" y="545322"/>
              <a:ext cx="813922" cy="1411754"/>
            </a:xfrm>
            <a:prstGeom prst="chevron">
              <a:avLst>
                <a:gd name="adj" fmla="val 50000"/>
              </a:avLst>
            </a:prstGeom>
            <a:solidFill>
              <a:srgbClr val="9F7F9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6" name="椭圆 19"/>
            <p:cNvSpPr/>
            <p:nvPr/>
          </p:nvSpPr>
          <p:spPr>
            <a:xfrm>
              <a:off x="0" y="942819"/>
              <a:ext cx="515325" cy="529763"/>
            </a:xfrm>
            <a:prstGeom prst="ellipse">
              <a:avLst/>
            </a:prstGeom>
            <a:solidFill>
              <a:srgbClr val="69565B"/>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27" name="椭圆 20"/>
            <p:cNvSpPr/>
            <p:nvPr/>
          </p:nvSpPr>
          <p:spPr>
            <a:xfrm>
              <a:off x="2345442" y="942819"/>
              <a:ext cx="515325" cy="529763"/>
            </a:xfrm>
            <a:prstGeom prst="ellipse">
              <a:avLst/>
            </a:prstGeom>
            <a:solidFill>
              <a:srgbClr val="69565B"/>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28" name="椭圆 21"/>
            <p:cNvSpPr/>
            <p:nvPr/>
          </p:nvSpPr>
          <p:spPr>
            <a:xfrm>
              <a:off x="4644100" y="942819"/>
              <a:ext cx="515325" cy="529763"/>
            </a:xfrm>
            <a:prstGeom prst="ellipse">
              <a:avLst/>
            </a:prstGeom>
            <a:solidFill>
              <a:srgbClr val="69565B"/>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29" name="椭圆 22"/>
            <p:cNvSpPr/>
            <p:nvPr/>
          </p:nvSpPr>
          <p:spPr>
            <a:xfrm>
              <a:off x="6966151" y="942819"/>
              <a:ext cx="515325" cy="529763"/>
            </a:xfrm>
            <a:prstGeom prst="ellipse">
              <a:avLst/>
            </a:prstGeom>
            <a:solidFill>
              <a:srgbClr val="69565B"/>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30" name="弧形 23"/>
            <p:cNvSpPr/>
            <p:nvPr/>
          </p:nvSpPr>
          <p:spPr>
            <a:xfrm>
              <a:off x="829587" y="0"/>
              <a:ext cx="1352437" cy="345611"/>
            </a:xfrm>
            <a:custGeom>
              <a:avLst/>
              <a:gdLst/>
              <a:ahLst/>
              <a:cxnLst>
                <a:cxn ang="0">
                  <a:pos x="wd2" y="hd2"/>
                </a:cxn>
                <a:cxn ang="5400000">
                  <a:pos x="wd2" y="hd2"/>
                </a:cxn>
                <a:cxn ang="10800000">
                  <a:pos x="wd2" y="hd2"/>
                </a:cxn>
                <a:cxn ang="16200000">
                  <a:pos x="wd2" y="hd2"/>
                </a:cxn>
              </a:cxnLst>
              <a:rect l="0" t="0" r="r" b="b"/>
              <a:pathLst>
                <a:path w="21600" h="16957" extrusionOk="0">
                  <a:moveTo>
                    <a:pt x="0" y="13262"/>
                  </a:moveTo>
                  <a:lnTo>
                    <a:pt x="0" y="13262"/>
                  </a:lnTo>
                  <a:cubicBezTo>
                    <a:pt x="5770" y="-4643"/>
                    <a:pt x="15044" y="-4385"/>
                    <a:pt x="20714" y="13838"/>
                  </a:cubicBezTo>
                  <a:cubicBezTo>
                    <a:pt x="21024" y="14835"/>
                    <a:pt x="21320" y="15876"/>
                    <a:pt x="21600" y="16957"/>
                  </a:cubicBezTo>
                </a:path>
              </a:pathLst>
            </a:custGeom>
            <a:noFill/>
            <a:ln w="6350" cap="flat">
              <a:solidFill>
                <a:srgbClr val="12456B"/>
              </a:solidFill>
              <a:prstDash val="solid"/>
              <a:miter lim="800000"/>
              <a:tailEnd type="triangle" w="med" len="med"/>
            </a:ln>
            <a:effectLst/>
          </p:spPr>
          <p:txBody>
            <a:bodyPr wrap="square" lIns="45719" tIns="45719" rIns="45719" bIns="45719" numCol="1" anchor="ctr">
              <a:noAutofit/>
            </a:bodyPr>
            <a:lstStyle/>
            <a:p>
              <a:pPr algn="ctr"/>
            </a:p>
          </p:txBody>
        </p:sp>
        <p:sp>
          <p:nvSpPr>
            <p:cNvPr id="431" name="弧形 24"/>
            <p:cNvSpPr/>
            <p:nvPr/>
          </p:nvSpPr>
          <p:spPr>
            <a:xfrm>
              <a:off x="5406262" y="0"/>
              <a:ext cx="1352437" cy="345611"/>
            </a:xfrm>
            <a:custGeom>
              <a:avLst/>
              <a:gdLst/>
              <a:ahLst/>
              <a:cxnLst>
                <a:cxn ang="0">
                  <a:pos x="wd2" y="hd2"/>
                </a:cxn>
                <a:cxn ang="5400000">
                  <a:pos x="wd2" y="hd2"/>
                </a:cxn>
                <a:cxn ang="10800000">
                  <a:pos x="wd2" y="hd2"/>
                </a:cxn>
                <a:cxn ang="16200000">
                  <a:pos x="wd2" y="hd2"/>
                </a:cxn>
              </a:cxnLst>
              <a:rect l="0" t="0" r="r" b="b"/>
              <a:pathLst>
                <a:path w="21600" h="16957" extrusionOk="0">
                  <a:moveTo>
                    <a:pt x="0" y="13262"/>
                  </a:moveTo>
                  <a:lnTo>
                    <a:pt x="0" y="13262"/>
                  </a:lnTo>
                  <a:cubicBezTo>
                    <a:pt x="5770" y="-4643"/>
                    <a:pt x="15044" y="-4385"/>
                    <a:pt x="20714" y="13838"/>
                  </a:cubicBezTo>
                  <a:cubicBezTo>
                    <a:pt x="21024" y="14835"/>
                    <a:pt x="21320" y="15876"/>
                    <a:pt x="21600" y="16957"/>
                  </a:cubicBezTo>
                </a:path>
              </a:pathLst>
            </a:custGeom>
            <a:noFill/>
            <a:ln w="6350" cap="flat">
              <a:solidFill>
                <a:srgbClr val="12456B"/>
              </a:solidFill>
              <a:prstDash val="solid"/>
              <a:miter lim="800000"/>
              <a:tailEnd type="triangle" w="med" len="med"/>
            </a:ln>
            <a:effectLst/>
          </p:spPr>
          <p:txBody>
            <a:bodyPr wrap="square" lIns="45719" tIns="45719" rIns="45719" bIns="45719" numCol="1" anchor="ctr">
              <a:noAutofit/>
            </a:bodyPr>
            <a:lstStyle/>
            <a:p>
              <a:pPr algn="ctr"/>
            </a:p>
          </p:txBody>
        </p:sp>
        <p:sp>
          <p:nvSpPr>
            <p:cNvPr id="432" name="弧形 25"/>
            <p:cNvSpPr/>
            <p:nvPr/>
          </p:nvSpPr>
          <p:spPr>
            <a:xfrm rot="10800000" flipH="1">
              <a:off x="3003026" y="2356950"/>
              <a:ext cx="1352437" cy="345612"/>
            </a:xfrm>
            <a:custGeom>
              <a:avLst/>
              <a:gdLst/>
              <a:ahLst/>
              <a:cxnLst>
                <a:cxn ang="0">
                  <a:pos x="wd2" y="hd2"/>
                </a:cxn>
                <a:cxn ang="5400000">
                  <a:pos x="wd2" y="hd2"/>
                </a:cxn>
                <a:cxn ang="10800000">
                  <a:pos x="wd2" y="hd2"/>
                </a:cxn>
                <a:cxn ang="16200000">
                  <a:pos x="wd2" y="hd2"/>
                </a:cxn>
              </a:cxnLst>
              <a:rect l="0" t="0" r="r" b="b"/>
              <a:pathLst>
                <a:path w="21600" h="16957" extrusionOk="0">
                  <a:moveTo>
                    <a:pt x="0" y="13262"/>
                  </a:moveTo>
                  <a:lnTo>
                    <a:pt x="0" y="13262"/>
                  </a:lnTo>
                  <a:cubicBezTo>
                    <a:pt x="5770" y="-4643"/>
                    <a:pt x="15044" y="-4385"/>
                    <a:pt x="20714" y="13838"/>
                  </a:cubicBezTo>
                  <a:cubicBezTo>
                    <a:pt x="21024" y="14835"/>
                    <a:pt x="21320" y="15876"/>
                    <a:pt x="21600" y="16957"/>
                  </a:cubicBezTo>
                </a:path>
              </a:pathLst>
            </a:custGeom>
            <a:noFill/>
            <a:ln w="6350" cap="flat">
              <a:solidFill>
                <a:srgbClr val="12456B"/>
              </a:solidFill>
              <a:prstDash val="solid"/>
              <a:miter lim="800000"/>
              <a:tailEnd type="triangle" w="med" len="med"/>
            </a:ln>
            <a:effectLst/>
          </p:spPr>
          <p:txBody>
            <a:bodyPr wrap="square" lIns="45719" tIns="45719" rIns="45719" bIns="45719" numCol="1" anchor="ctr">
              <a:noAutofit/>
            </a:bodyPr>
            <a:lstStyle/>
            <a:p>
              <a:pPr algn="ctr"/>
            </a:p>
          </p:txBody>
        </p:sp>
        <p:grpSp>
          <p:nvGrpSpPr>
            <p:cNvPr id="436" name="Group 85"/>
            <p:cNvGrpSpPr/>
            <p:nvPr/>
          </p:nvGrpSpPr>
          <p:grpSpPr>
            <a:xfrm>
              <a:off x="7086553" y="1059522"/>
              <a:ext cx="273831" cy="281503"/>
              <a:chOff x="0" y="0"/>
              <a:chExt cx="273829" cy="281501"/>
            </a:xfrm>
          </p:grpSpPr>
          <p:sp>
            <p:nvSpPr>
              <p:cNvPr id="433" name="Freeform 78"/>
              <p:cNvSpPr/>
              <p:nvPr/>
            </p:nvSpPr>
            <p:spPr>
              <a:xfrm>
                <a:off x="0" y="-1"/>
                <a:ext cx="273830" cy="281503"/>
              </a:xfrm>
              <a:custGeom>
                <a:avLst/>
                <a:gdLst/>
                <a:ahLst/>
                <a:cxnLst>
                  <a:cxn ang="0">
                    <a:pos x="wd2" y="hd2"/>
                  </a:cxn>
                  <a:cxn ang="5400000">
                    <a:pos x="wd2" y="hd2"/>
                  </a:cxn>
                  <a:cxn ang="10800000">
                    <a:pos x="wd2" y="hd2"/>
                  </a:cxn>
                  <a:cxn ang="16200000">
                    <a:pos x="wd2" y="hd2"/>
                  </a:cxn>
                </a:cxnLst>
                <a:rect l="0" t="0" r="r" b="b"/>
                <a:pathLst>
                  <a:path w="21600" h="21600" extrusionOk="0">
                    <a:moveTo>
                      <a:pt x="20073" y="5251"/>
                    </a:moveTo>
                    <a:cubicBezTo>
                      <a:pt x="18956" y="6368"/>
                      <a:pt x="18956" y="6368"/>
                      <a:pt x="18956" y="6368"/>
                    </a:cubicBezTo>
                    <a:cubicBezTo>
                      <a:pt x="18770" y="6554"/>
                      <a:pt x="18472" y="6666"/>
                      <a:pt x="18211" y="6741"/>
                    </a:cubicBezTo>
                    <a:cubicBezTo>
                      <a:pt x="18844" y="7932"/>
                      <a:pt x="19254" y="9310"/>
                      <a:pt x="19254" y="10800"/>
                    </a:cubicBezTo>
                    <a:cubicBezTo>
                      <a:pt x="19254" y="15455"/>
                      <a:pt x="15455" y="19254"/>
                      <a:pt x="10800" y="19254"/>
                    </a:cubicBezTo>
                    <a:cubicBezTo>
                      <a:pt x="6145" y="19254"/>
                      <a:pt x="2346" y="15455"/>
                      <a:pt x="2346" y="10800"/>
                    </a:cubicBezTo>
                    <a:cubicBezTo>
                      <a:pt x="2346" y="6145"/>
                      <a:pt x="6145" y="2346"/>
                      <a:pt x="10800" y="2346"/>
                    </a:cubicBezTo>
                    <a:cubicBezTo>
                      <a:pt x="12290" y="2346"/>
                      <a:pt x="13705" y="2756"/>
                      <a:pt x="14934" y="3426"/>
                    </a:cubicBezTo>
                    <a:cubicBezTo>
                      <a:pt x="14971" y="3166"/>
                      <a:pt x="15120" y="2905"/>
                      <a:pt x="15306" y="2681"/>
                    </a:cubicBezTo>
                    <a:cubicBezTo>
                      <a:pt x="16423" y="1564"/>
                      <a:pt x="16423" y="1564"/>
                      <a:pt x="16423" y="1564"/>
                    </a:cubicBezTo>
                    <a:cubicBezTo>
                      <a:pt x="14785" y="559"/>
                      <a:pt x="12848" y="0"/>
                      <a:pt x="10800" y="0"/>
                    </a:cubicBezTo>
                    <a:cubicBezTo>
                      <a:pt x="4841" y="0"/>
                      <a:pt x="0" y="4841"/>
                      <a:pt x="0" y="10800"/>
                    </a:cubicBezTo>
                    <a:cubicBezTo>
                      <a:pt x="0" y="16759"/>
                      <a:pt x="4841" y="21600"/>
                      <a:pt x="10800" y="21600"/>
                    </a:cubicBezTo>
                    <a:cubicBezTo>
                      <a:pt x="16759" y="21600"/>
                      <a:pt x="21600" y="16759"/>
                      <a:pt x="21600" y="10800"/>
                    </a:cubicBezTo>
                    <a:cubicBezTo>
                      <a:pt x="21600" y="8752"/>
                      <a:pt x="21041" y="6852"/>
                      <a:pt x="20073" y="5251"/>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434" name="Freeform 79"/>
              <p:cNvSpPr/>
              <p:nvPr/>
            </p:nvSpPr>
            <p:spPr>
              <a:xfrm>
                <a:off x="113328" y="8791"/>
                <a:ext cx="151825" cy="156201"/>
              </a:xfrm>
              <a:custGeom>
                <a:avLst/>
                <a:gdLst/>
                <a:ahLst/>
                <a:cxnLst>
                  <a:cxn ang="0">
                    <a:pos x="wd2" y="hd2"/>
                  </a:cxn>
                  <a:cxn ang="5400000">
                    <a:pos x="wd2" y="hd2"/>
                  </a:cxn>
                  <a:cxn ang="10800000">
                    <a:pos x="wd2" y="hd2"/>
                  </a:cxn>
                  <a:cxn ang="16200000">
                    <a:pos x="wd2" y="hd2"/>
                  </a:cxn>
                </a:cxnLst>
                <a:rect l="0" t="0" r="r" b="b"/>
                <a:pathLst>
                  <a:path w="21165" h="21182" extrusionOk="0">
                    <a:moveTo>
                      <a:pt x="11900" y="4307"/>
                    </a:moveTo>
                    <a:cubicBezTo>
                      <a:pt x="16036" y="158"/>
                      <a:pt x="16036" y="158"/>
                      <a:pt x="16036" y="158"/>
                    </a:cubicBezTo>
                    <a:cubicBezTo>
                      <a:pt x="16298" y="-105"/>
                      <a:pt x="16495" y="-39"/>
                      <a:pt x="16561" y="356"/>
                    </a:cubicBezTo>
                    <a:cubicBezTo>
                      <a:pt x="16955" y="4241"/>
                      <a:pt x="16955" y="4241"/>
                      <a:pt x="16955" y="4241"/>
                    </a:cubicBezTo>
                    <a:cubicBezTo>
                      <a:pt x="20828" y="4571"/>
                      <a:pt x="20828" y="4571"/>
                      <a:pt x="20828" y="4571"/>
                    </a:cubicBezTo>
                    <a:cubicBezTo>
                      <a:pt x="21157" y="4636"/>
                      <a:pt x="21288" y="4900"/>
                      <a:pt x="21025" y="5163"/>
                    </a:cubicBezTo>
                    <a:cubicBezTo>
                      <a:pt x="16889" y="9246"/>
                      <a:pt x="16889" y="9246"/>
                      <a:pt x="16889" y="9246"/>
                    </a:cubicBezTo>
                    <a:cubicBezTo>
                      <a:pt x="16627" y="9510"/>
                      <a:pt x="16101" y="9707"/>
                      <a:pt x="15773" y="9707"/>
                    </a:cubicBezTo>
                    <a:cubicBezTo>
                      <a:pt x="13278" y="9444"/>
                      <a:pt x="13278" y="9444"/>
                      <a:pt x="13278" y="9444"/>
                    </a:cubicBezTo>
                    <a:cubicBezTo>
                      <a:pt x="6188" y="16556"/>
                      <a:pt x="6188" y="16556"/>
                      <a:pt x="6188" y="16556"/>
                    </a:cubicBezTo>
                    <a:cubicBezTo>
                      <a:pt x="6713" y="17807"/>
                      <a:pt x="6516" y="19256"/>
                      <a:pt x="5531" y="20244"/>
                    </a:cubicBezTo>
                    <a:cubicBezTo>
                      <a:pt x="4284" y="21495"/>
                      <a:pt x="2248" y="21495"/>
                      <a:pt x="935" y="20244"/>
                    </a:cubicBezTo>
                    <a:cubicBezTo>
                      <a:pt x="-312" y="18993"/>
                      <a:pt x="-312" y="16951"/>
                      <a:pt x="935" y="15634"/>
                    </a:cubicBezTo>
                    <a:cubicBezTo>
                      <a:pt x="1920" y="14646"/>
                      <a:pt x="3430" y="14449"/>
                      <a:pt x="4612" y="15041"/>
                    </a:cubicBezTo>
                    <a:cubicBezTo>
                      <a:pt x="11768" y="7863"/>
                      <a:pt x="11768" y="7863"/>
                      <a:pt x="11768" y="7863"/>
                    </a:cubicBezTo>
                    <a:cubicBezTo>
                      <a:pt x="11506" y="5427"/>
                      <a:pt x="11506" y="5427"/>
                      <a:pt x="11506" y="5427"/>
                    </a:cubicBezTo>
                    <a:cubicBezTo>
                      <a:pt x="11440" y="5032"/>
                      <a:pt x="11637" y="4571"/>
                      <a:pt x="11900" y="4307"/>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435" name="Freeform 80"/>
              <p:cNvSpPr/>
              <p:nvPr/>
            </p:nvSpPr>
            <p:spPr>
              <a:xfrm>
                <a:off x="56519" y="58103"/>
                <a:ext cx="160791" cy="165296"/>
              </a:xfrm>
              <a:custGeom>
                <a:avLst/>
                <a:gdLst/>
                <a:ahLst/>
                <a:cxnLst>
                  <a:cxn ang="0">
                    <a:pos x="wd2" y="hd2"/>
                  </a:cxn>
                  <a:cxn ang="5400000">
                    <a:pos x="wd2" y="hd2"/>
                  </a:cxn>
                  <a:cxn ang="10800000">
                    <a:pos x="wd2" y="hd2"/>
                  </a:cxn>
                  <a:cxn ang="16200000">
                    <a:pos x="wd2" y="hd2"/>
                  </a:cxn>
                </a:cxnLst>
                <a:rect l="0" t="0" r="r" b="b"/>
                <a:pathLst>
                  <a:path w="21600" h="21600" extrusionOk="0">
                    <a:moveTo>
                      <a:pt x="10800" y="4638"/>
                    </a:moveTo>
                    <a:cubicBezTo>
                      <a:pt x="11753" y="4638"/>
                      <a:pt x="12642" y="4892"/>
                      <a:pt x="13468" y="5273"/>
                    </a:cubicBezTo>
                    <a:cubicBezTo>
                      <a:pt x="16899" y="1906"/>
                      <a:pt x="16899" y="1906"/>
                      <a:pt x="16899" y="1906"/>
                    </a:cubicBezTo>
                    <a:cubicBezTo>
                      <a:pt x="15120" y="699"/>
                      <a:pt x="13024" y="0"/>
                      <a:pt x="10800" y="0"/>
                    </a:cubicBezTo>
                    <a:cubicBezTo>
                      <a:pt x="4828" y="0"/>
                      <a:pt x="0" y="4828"/>
                      <a:pt x="0" y="10800"/>
                    </a:cubicBezTo>
                    <a:cubicBezTo>
                      <a:pt x="0" y="16772"/>
                      <a:pt x="4828" y="21600"/>
                      <a:pt x="10800" y="21600"/>
                    </a:cubicBezTo>
                    <a:cubicBezTo>
                      <a:pt x="16772" y="21600"/>
                      <a:pt x="21600" y="16772"/>
                      <a:pt x="21600" y="10800"/>
                    </a:cubicBezTo>
                    <a:cubicBezTo>
                      <a:pt x="21600" y="8576"/>
                      <a:pt x="20901" y="6544"/>
                      <a:pt x="19758" y="4828"/>
                    </a:cubicBezTo>
                    <a:cubicBezTo>
                      <a:pt x="16391" y="8259"/>
                      <a:pt x="16391" y="8259"/>
                      <a:pt x="16391" y="8259"/>
                    </a:cubicBezTo>
                    <a:cubicBezTo>
                      <a:pt x="16772" y="9021"/>
                      <a:pt x="16962" y="9911"/>
                      <a:pt x="16962" y="10800"/>
                    </a:cubicBezTo>
                    <a:cubicBezTo>
                      <a:pt x="16962" y="14167"/>
                      <a:pt x="14167" y="16962"/>
                      <a:pt x="10800" y="16962"/>
                    </a:cubicBezTo>
                    <a:cubicBezTo>
                      <a:pt x="7433" y="16962"/>
                      <a:pt x="4638" y="14167"/>
                      <a:pt x="4638" y="10800"/>
                    </a:cubicBezTo>
                    <a:cubicBezTo>
                      <a:pt x="4638" y="7433"/>
                      <a:pt x="7433" y="4638"/>
                      <a:pt x="10800" y="463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grpSp>
        <p:grpSp>
          <p:nvGrpSpPr>
            <p:cNvPr id="439" name="Group 213"/>
            <p:cNvGrpSpPr/>
            <p:nvPr/>
          </p:nvGrpSpPr>
          <p:grpSpPr>
            <a:xfrm>
              <a:off x="4750013" y="1070523"/>
              <a:ext cx="267808" cy="254276"/>
              <a:chOff x="0" y="0"/>
              <a:chExt cx="267806" cy="254275"/>
            </a:xfrm>
          </p:grpSpPr>
          <p:sp>
            <p:nvSpPr>
              <p:cNvPr id="437" name="Freeform 203"/>
              <p:cNvSpPr/>
              <p:nvPr/>
            </p:nvSpPr>
            <p:spPr>
              <a:xfrm>
                <a:off x="153924" y="0"/>
                <a:ext cx="113883" cy="122770"/>
              </a:xfrm>
              <a:custGeom>
                <a:avLst/>
                <a:gdLst/>
                <a:ahLst/>
                <a:cxnLst>
                  <a:cxn ang="0">
                    <a:pos x="wd2" y="hd2"/>
                  </a:cxn>
                  <a:cxn ang="5400000">
                    <a:pos x="wd2" y="hd2"/>
                  </a:cxn>
                  <a:cxn ang="10800000">
                    <a:pos x="wd2" y="hd2"/>
                  </a:cxn>
                  <a:cxn ang="16200000">
                    <a:pos x="wd2" y="hd2"/>
                  </a:cxn>
                </a:cxnLst>
                <a:rect l="0" t="0" r="r" b="b"/>
                <a:pathLst>
                  <a:path w="21387" h="21531" extrusionOk="0">
                    <a:moveTo>
                      <a:pt x="21052" y="13112"/>
                    </a:moveTo>
                    <a:cubicBezTo>
                      <a:pt x="18495" y="11581"/>
                      <a:pt x="18495" y="11581"/>
                      <a:pt x="18495" y="11581"/>
                    </a:cubicBezTo>
                    <a:cubicBezTo>
                      <a:pt x="18584" y="11071"/>
                      <a:pt x="18584" y="10476"/>
                      <a:pt x="18495" y="9966"/>
                    </a:cubicBezTo>
                    <a:cubicBezTo>
                      <a:pt x="18407" y="9455"/>
                      <a:pt x="18319" y="8945"/>
                      <a:pt x="18143" y="8435"/>
                    </a:cubicBezTo>
                    <a:cubicBezTo>
                      <a:pt x="20259" y="6394"/>
                      <a:pt x="20259" y="6394"/>
                      <a:pt x="20259" y="6394"/>
                    </a:cubicBezTo>
                    <a:cubicBezTo>
                      <a:pt x="20523" y="6139"/>
                      <a:pt x="20611" y="5714"/>
                      <a:pt x="20347" y="5374"/>
                    </a:cubicBezTo>
                    <a:cubicBezTo>
                      <a:pt x="19024" y="3588"/>
                      <a:pt x="19024" y="3588"/>
                      <a:pt x="19024" y="3588"/>
                    </a:cubicBezTo>
                    <a:cubicBezTo>
                      <a:pt x="18760" y="3248"/>
                      <a:pt x="18319" y="3162"/>
                      <a:pt x="17966" y="3333"/>
                    </a:cubicBezTo>
                    <a:cubicBezTo>
                      <a:pt x="15322" y="4608"/>
                      <a:pt x="15322" y="4608"/>
                      <a:pt x="15322" y="4608"/>
                    </a:cubicBezTo>
                    <a:cubicBezTo>
                      <a:pt x="14440" y="4013"/>
                      <a:pt x="13470" y="3588"/>
                      <a:pt x="12324" y="3333"/>
                    </a:cubicBezTo>
                    <a:cubicBezTo>
                      <a:pt x="11619" y="526"/>
                      <a:pt x="11619" y="526"/>
                      <a:pt x="11619" y="526"/>
                    </a:cubicBezTo>
                    <a:cubicBezTo>
                      <a:pt x="11531" y="186"/>
                      <a:pt x="11090" y="-69"/>
                      <a:pt x="10737" y="16"/>
                    </a:cubicBezTo>
                    <a:cubicBezTo>
                      <a:pt x="8357" y="186"/>
                      <a:pt x="8357" y="186"/>
                      <a:pt x="8357" y="186"/>
                    </a:cubicBezTo>
                    <a:cubicBezTo>
                      <a:pt x="8004" y="271"/>
                      <a:pt x="7740" y="611"/>
                      <a:pt x="7651" y="951"/>
                    </a:cubicBezTo>
                    <a:cubicBezTo>
                      <a:pt x="7475" y="3843"/>
                      <a:pt x="7475" y="3843"/>
                      <a:pt x="7475" y="3843"/>
                    </a:cubicBezTo>
                    <a:cubicBezTo>
                      <a:pt x="6505" y="4268"/>
                      <a:pt x="5624" y="4948"/>
                      <a:pt x="4918" y="5714"/>
                    </a:cubicBezTo>
                    <a:cubicBezTo>
                      <a:pt x="2009" y="4948"/>
                      <a:pt x="2009" y="4948"/>
                      <a:pt x="2009" y="4948"/>
                    </a:cubicBezTo>
                    <a:cubicBezTo>
                      <a:pt x="1656" y="4863"/>
                      <a:pt x="1215" y="5033"/>
                      <a:pt x="1039" y="5374"/>
                    </a:cubicBezTo>
                    <a:cubicBezTo>
                      <a:pt x="69" y="7414"/>
                      <a:pt x="69" y="7414"/>
                      <a:pt x="69" y="7414"/>
                    </a:cubicBezTo>
                    <a:cubicBezTo>
                      <a:pt x="-107" y="7755"/>
                      <a:pt x="69" y="8180"/>
                      <a:pt x="422" y="8350"/>
                    </a:cubicBezTo>
                    <a:cubicBezTo>
                      <a:pt x="2891" y="9966"/>
                      <a:pt x="2891" y="9966"/>
                      <a:pt x="2891" y="9966"/>
                    </a:cubicBezTo>
                    <a:cubicBezTo>
                      <a:pt x="2891" y="10476"/>
                      <a:pt x="2891" y="10986"/>
                      <a:pt x="2891" y="11496"/>
                    </a:cubicBezTo>
                    <a:cubicBezTo>
                      <a:pt x="2979" y="12092"/>
                      <a:pt x="3067" y="12602"/>
                      <a:pt x="3243" y="13112"/>
                    </a:cubicBezTo>
                    <a:cubicBezTo>
                      <a:pt x="1127" y="15153"/>
                      <a:pt x="1127" y="15153"/>
                      <a:pt x="1127" y="15153"/>
                    </a:cubicBezTo>
                    <a:cubicBezTo>
                      <a:pt x="863" y="15408"/>
                      <a:pt x="775" y="15833"/>
                      <a:pt x="1039" y="16088"/>
                    </a:cubicBezTo>
                    <a:cubicBezTo>
                      <a:pt x="2362" y="17959"/>
                      <a:pt x="2362" y="17959"/>
                      <a:pt x="2362" y="17959"/>
                    </a:cubicBezTo>
                    <a:cubicBezTo>
                      <a:pt x="2626" y="18214"/>
                      <a:pt x="3067" y="18385"/>
                      <a:pt x="3420" y="18214"/>
                    </a:cubicBezTo>
                    <a:cubicBezTo>
                      <a:pt x="6064" y="16854"/>
                      <a:pt x="6064" y="16854"/>
                      <a:pt x="6064" y="16854"/>
                    </a:cubicBezTo>
                    <a:cubicBezTo>
                      <a:pt x="6946" y="17449"/>
                      <a:pt x="8004" y="17959"/>
                      <a:pt x="9062" y="18129"/>
                    </a:cubicBezTo>
                    <a:cubicBezTo>
                      <a:pt x="9855" y="20936"/>
                      <a:pt x="9855" y="20936"/>
                      <a:pt x="9855" y="20936"/>
                    </a:cubicBezTo>
                    <a:cubicBezTo>
                      <a:pt x="9944" y="21276"/>
                      <a:pt x="10296" y="21531"/>
                      <a:pt x="10649" y="21531"/>
                    </a:cubicBezTo>
                    <a:cubicBezTo>
                      <a:pt x="13029" y="21276"/>
                      <a:pt x="13029" y="21276"/>
                      <a:pt x="13029" y="21276"/>
                    </a:cubicBezTo>
                    <a:cubicBezTo>
                      <a:pt x="13382" y="21276"/>
                      <a:pt x="13735" y="20936"/>
                      <a:pt x="13735" y="20596"/>
                    </a:cubicBezTo>
                    <a:cubicBezTo>
                      <a:pt x="13911" y="17704"/>
                      <a:pt x="13911" y="17704"/>
                      <a:pt x="13911" y="17704"/>
                    </a:cubicBezTo>
                    <a:cubicBezTo>
                      <a:pt x="14881" y="17194"/>
                      <a:pt x="15762" y="16599"/>
                      <a:pt x="16468" y="15833"/>
                    </a:cubicBezTo>
                    <a:cubicBezTo>
                      <a:pt x="19377" y="16599"/>
                      <a:pt x="19377" y="16599"/>
                      <a:pt x="19377" y="16599"/>
                    </a:cubicBezTo>
                    <a:cubicBezTo>
                      <a:pt x="19818" y="16684"/>
                      <a:pt x="20171" y="16514"/>
                      <a:pt x="20347" y="16174"/>
                    </a:cubicBezTo>
                    <a:cubicBezTo>
                      <a:pt x="21317" y="14133"/>
                      <a:pt x="21317" y="14133"/>
                      <a:pt x="21317" y="14133"/>
                    </a:cubicBezTo>
                    <a:cubicBezTo>
                      <a:pt x="21493" y="13792"/>
                      <a:pt x="21317" y="13367"/>
                      <a:pt x="21052" y="13112"/>
                    </a:cubicBezTo>
                    <a:close/>
                    <a:moveTo>
                      <a:pt x="11090" y="14728"/>
                    </a:moveTo>
                    <a:cubicBezTo>
                      <a:pt x="8886" y="14983"/>
                      <a:pt x="6770" y="13367"/>
                      <a:pt x="6593" y="11156"/>
                    </a:cubicBezTo>
                    <a:cubicBezTo>
                      <a:pt x="6329" y="8945"/>
                      <a:pt x="8004" y="6989"/>
                      <a:pt x="10296" y="6734"/>
                    </a:cubicBezTo>
                    <a:cubicBezTo>
                      <a:pt x="12589" y="6564"/>
                      <a:pt x="14616" y="8180"/>
                      <a:pt x="14881" y="10391"/>
                    </a:cubicBezTo>
                    <a:cubicBezTo>
                      <a:pt x="15057" y="12517"/>
                      <a:pt x="13382" y="14558"/>
                      <a:pt x="11090" y="1472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438" name="Freeform 204"/>
              <p:cNvSpPr/>
              <p:nvPr/>
            </p:nvSpPr>
            <p:spPr>
              <a:xfrm>
                <a:off x="0" y="54345"/>
                <a:ext cx="193911" cy="199931"/>
              </a:xfrm>
              <a:custGeom>
                <a:avLst/>
                <a:gdLst/>
                <a:ahLst/>
                <a:cxnLst>
                  <a:cxn ang="0">
                    <a:pos x="wd2" y="hd2"/>
                  </a:cxn>
                  <a:cxn ang="5400000">
                    <a:pos x="wd2" y="hd2"/>
                  </a:cxn>
                  <a:cxn ang="10800000">
                    <a:pos x="wd2" y="hd2"/>
                  </a:cxn>
                  <a:cxn ang="16200000">
                    <a:pos x="wd2" y="hd2"/>
                  </a:cxn>
                </a:cxnLst>
                <a:rect l="0" t="0" r="r" b="b"/>
                <a:pathLst>
                  <a:path w="21486" h="21457" extrusionOk="0">
                    <a:moveTo>
                      <a:pt x="21476" y="8829"/>
                    </a:moveTo>
                    <a:cubicBezTo>
                      <a:pt x="20693" y="6383"/>
                      <a:pt x="20693" y="6383"/>
                      <a:pt x="20693" y="6383"/>
                    </a:cubicBezTo>
                    <a:cubicBezTo>
                      <a:pt x="20641" y="6123"/>
                      <a:pt x="20328" y="5915"/>
                      <a:pt x="20015" y="5967"/>
                    </a:cubicBezTo>
                    <a:cubicBezTo>
                      <a:pt x="17198" y="6435"/>
                      <a:pt x="17198" y="6435"/>
                      <a:pt x="17198" y="6435"/>
                    </a:cubicBezTo>
                    <a:cubicBezTo>
                      <a:pt x="16885" y="6019"/>
                      <a:pt x="16571" y="5602"/>
                      <a:pt x="16206" y="5238"/>
                    </a:cubicBezTo>
                    <a:cubicBezTo>
                      <a:pt x="17250" y="2583"/>
                      <a:pt x="17250" y="2583"/>
                      <a:pt x="17250" y="2583"/>
                    </a:cubicBezTo>
                    <a:cubicBezTo>
                      <a:pt x="17354" y="2271"/>
                      <a:pt x="17250" y="1959"/>
                      <a:pt x="16989" y="1803"/>
                    </a:cubicBezTo>
                    <a:cubicBezTo>
                      <a:pt x="14693" y="606"/>
                      <a:pt x="14693" y="606"/>
                      <a:pt x="14693" y="606"/>
                    </a:cubicBezTo>
                    <a:cubicBezTo>
                      <a:pt x="14432" y="449"/>
                      <a:pt x="14119" y="554"/>
                      <a:pt x="13911" y="814"/>
                    </a:cubicBezTo>
                    <a:cubicBezTo>
                      <a:pt x="12241" y="3156"/>
                      <a:pt x="12241" y="3156"/>
                      <a:pt x="12241" y="3156"/>
                    </a:cubicBezTo>
                    <a:cubicBezTo>
                      <a:pt x="11771" y="3052"/>
                      <a:pt x="11250" y="3000"/>
                      <a:pt x="10728" y="3000"/>
                    </a:cubicBezTo>
                    <a:cubicBezTo>
                      <a:pt x="9528" y="345"/>
                      <a:pt x="9528" y="345"/>
                      <a:pt x="9528" y="345"/>
                    </a:cubicBezTo>
                    <a:cubicBezTo>
                      <a:pt x="9424" y="85"/>
                      <a:pt x="9111" y="-71"/>
                      <a:pt x="8850" y="33"/>
                    </a:cubicBezTo>
                    <a:cubicBezTo>
                      <a:pt x="6398" y="762"/>
                      <a:pt x="6398" y="762"/>
                      <a:pt x="6398" y="762"/>
                    </a:cubicBezTo>
                    <a:cubicBezTo>
                      <a:pt x="6085" y="866"/>
                      <a:pt x="5928" y="1178"/>
                      <a:pt x="5980" y="1438"/>
                    </a:cubicBezTo>
                    <a:cubicBezTo>
                      <a:pt x="6450" y="4301"/>
                      <a:pt x="6450" y="4301"/>
                      <a:pt x="6450" y="4301"/>
                    </a:cubicBezTo>
                    <a:cubicBezTo>
                      <a:pt x="5980" y="4561"/>
                      <a:pt x="5615" y="4874"/>
                      <a:pt x="5250" y="5238"/>
                    </a:cubicBezTo>
                    <a:cubicBezTo>
                      <a:pt x="2537" y="4249"/>
                      <a:pt x="2537" y="4249"/>
                      <a:pt x="2537" y="4249"/>
                    </a:cubicBezTo>
                    <a:cubicBezTo>
                      <a:pt x="2276" y="4145"/>
                      <a:pt x="1963" y="4249"/>
                      <a:pt x="1806" y="4509"/>
                    </a:cubicBezTo>
                    <a:cubicBezTo>
                      <a:pt x="606" y="6747"/>
                      <a:pt x="606" y="6747"/>
                      <a:pt x="606" y="6747"/>
                    </a:cubicBezTo>
                    <a:cubicBezTo>
                      <a:pt x="450" y="7008"/>
                      <a:pt x="554" y="7372"/>
                      <a:pt x="763" y="7528"/>
                    </a:cubicBezTo>
                    <a:cubicBezTo>
                      <a:pt x="3111" y="9194"/>
                      <a:pt x="3111" y="9194"/>
                      <a:pt x="3111" y="9194"/>
                    </a:cubicBezTo>
                    <a:cubicBezTo>
                      <a:pt x="3006" y="9714"/>
                      <a:pt x="2954" y="10235"/>
                      <a:pt x="2954" y="10755"/>
                    </a:cubicBezTo>
                    <a:cubicBezTo>
                      <a:pt x="345" y="11900"/>
                      <a:pt x="345" y="11900"/>
                      <a:pt x="345" y="11900"/>
                    </a:cubicBezTo>
                    <a:cubicBezTo>
                      <a:pt x="85" y="12004"/>
                      <a:pt x="-72" y="12369"/>
                      <a:pt x="32" y="12629"/>
                    </a:cubicBezTo>
                    <a:cubicBezTo>
                      <a:pt x="763" y="15075"/>
                      <a:pt x="763" y="15075"/>
                      <a:pt x="763" y="15075"/>
                    </a:cubicBezTo>
                    <a:cubicBezTo>
                      <a:pt x="867" y="15335"/>
                      <a:pt x="1128" y="15543"/>
                      <a:pt x="1441" y="15491"/>
                    </a:cubicBezTo>
                    <a:cubicBezTo>
                      <a:pt x="4258" y="15023"/>
                      <a:pt x="4258" y="15023"/>
                      <a:pt x="4258" y="15023"/>
                    </a:cubicBezTo>
                    <a:cubicBezTo>
                      <a:pt x="4571" y="15439"/>
                      <a:pt x="4885" y="15856"/>
                      <a:pt x="5250" y="16220"/>
                    </a:cubicBezTo>
                    <a:cubicBezTo>
                      <a:pt x="4206" y="18875"/>
                      <a:pt x="4206" y="18875"/>
                      <a:pt x="4206" y="18875"/>
                    </a:cubicBezTo>
                    <a:cubicBezTo>
                      <a:pt x="4102" y="19187"/>
                      <a:pt x="4258" y="19499"/>
                      <a:pt x="4519" y="19655"/>
                    </a:cubicBezTo>
                    <a:cubicBezTo>
                      <a:pt x="6763" y="20852"/>
                      <a:pt x="6763" y="20852"/>
                      <a:pt x="6763" y="20852"/>
                    </a:cubicBezTo>
                    <a:cubicBezTo>
                      <a:pt x="7024" y="20956"/>
                      <a:pt x="7389" y="20904"/>
                      <a:pt x="7545" y="20644"/>
                    </a:cubicBezTo>
                    <a:cubicBezTo>
                      <a:pt x="9215" y="18302"/>
                      <a:pt x="9215" y="18302"/>
                      <a:pt x="9215" y="18302"/>
                    </a:cubicBezTo>
                    <a:cubicBezTo>
                      <a:pt x="9685" y="18406"/>
                      <a:pt x="10206" y="18458"/>
                      <a:pt x="10728" y="18458"/>
                    </a:cubicBezTo>
                    <a:cubicBezTo>
                      <a:pt x="11928" y="21113"/>
                      <a:pt x="11928" y="21113"/>
                      <a:pt x="11928" y="21113"/>
                    </a:cubicBezTo>
                    <a:cubicBezTo>
                      <a:pt x="12032" y="21373"/>
                      <a:pt x="12345" y="21529"/>
                      <a:pt x="12658" y="21425"/>
                    </a:cubicBezTo>
                    <a:cubicBezTo>
                      <a:pt x="15111" y="20696"/>
                      <a:pt x="15111" y="20696"/>
                      <a:pt x="15111" y="20696"/>
                    </a:cubicBezTo>
                    <a:cubicBezTo>
                      <a:pt x="15371" y="20592"/>
                      <a:pt x="15580" y="20280"/>
                      <a:pt x="15528" y="20020"/>
                    </a:cubicBezTo>
                    <a:cubicBezTo>
                      <a:pt x="15058" y="17157"/>
                      <a:pt x="15058" y="17157"/>
                      <a:pt x="15058" y="17157"/>
                    </a:cubicBezTo>
                    <a:cubicBezTo>
                      <a:pt x="15476" y="16897"/>
                      <a:pt x="15893" y="16532"/>
                      <a:pt x="16206" y="16168"/>
                    </a:cubicBezTo>
                    <a:cubicBezTo>
                      <a:pt x="18919" y="17209"/>
                      <a:pt x="18919" y="17209"/>
                      <a:pt x="18919" y="17209"/>
                    </a:cubicBezTo>
                    <a:cubicBezTo>
                      <a:pt x="19180" y="17313"/>
                      <a:pt x="19545" y="17209"/>
                      <a:pt x="19650" y="16949"/>
                    </a:cubicBezTo>
                    <a:cubicBezTo>
                      <a:pt x="20850" y="14711"/>
                      <a:pt x="20850" y="14711"/>
                      <a:pt x="20850" y="14711"/>
                    </a:cubicBezTo>
                    <a:cubicBezTo>
                      <a:pt x="21006" y="14450"/>
                      <a:pt x="20954" y="14086"/>
                      <a:pt x="20693" y="13930"/>
                    </a:cubicBezTo>
                    <a:cubicBezTo>
                      <a:pt x="18345" y="12264"/>
                      <a:pt x="18345" y="12264"/>
                      <a:pt x="18345" y="12264"/>
                    </a:cubicBezTo>
                    <a:cubicBezTo>
                      <a:pt x="18450" y="11744"/>
                      <a:pt x="18502" y="11223"/>
                      <a:pt x="18502" y="10703"/>
                    </a:cubicBezTo>
                    <a:cubicBezTo>
                      <a:pt x="21111" y="9558"/>
                      <a:pt x="21111" y="9558"/>
                      <a:pt x="21111" y="9558"/>
                    </a:cubicBezTo>
                    <a:cubicBezTo>
                      <a:pt x="21371" y="9402"/>
                      <a:pt x="21528" y="9089"/>
                      <a:pt x="21476" y="8829"/>
                    </a:cubicBezTo>
                    <a:close/>
                    <a:moveTo>
                      <a:pt x="12085" y="15179"/>
                    </a:moveTo>
                    <a:cubicBezTo>
                      <a:pt x="9632" y="15908"/>
                      <a:pt x="7024" y="14502"/>
                      <a:pt x="6293" y="12056"/>
                    </a:cubicBezTo>
                    <a:cubicBezTo>
                      <a:pt x="5563" y="9610"/>
                      <a:pt x="6919" y="7008"/>
                      <a:pt x="9371" y="6279"/>
                    </a:cubicBezTo>
                    <a:cubicBezTo>
                      <a:pt x="11824" y="5550"/>
                      <a:pt x="14432" y="6903"/>
                      <a:pt x="15215" y="9402"/>
                    </a:cubicBezTo>
                    <a:cubicBezTo>
                      <a:pt x="15945" y="11848"/>
                      <a:pt x="14537" y="14398"/>
                      <a:pt x="12085" y="1517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grpSp>
        <p:grpSp>
          <p:nvGrpSpPr>
            <p:cNvPr id="443" name="Group 231"/>
            <p:cNvGrpSpPr/>
            <p:nvPr/>
          </p:nvGrpSpPr>
          <p:grpSpPr>
            <a:xfrm>
              <a:off x="107612" y="1061222"/>
              <a:ext cx="242342" cy="281669"/>
              <a:chOff x="0" y="0"/>
              <a:chExt cx="242340" cy="281667"/>
            </a:xfrm>
          </p:grpSpPr>
          <p:sp>
            <p:nvSpPr>
              <p:cNvPr id="440" name="Freeform 218"/>
              <p:cNvSpPr/>
              <p:nvPr/>
            </p:nvSpPr>
            <p:spPr>
              <a:xfrm>
                <a:off x="171544" y="199757"/>
                <a:ext cx="48079" cy="51499"/>
              </a:xfrm>
              <a:custGeom>
                <a:avLst/>
                <a:gdLst/>
                <a:ahLst/>
                <a:cxnLst>
                  <a:cxn ang="0">
                    <a:pos x="wd2" y="hd2"/>
                  </a:cxn>
                  <a:cxn ang="5400000">
                    <a:pos x="wd2" y="hd2"/>
                  </a:cxn>
                  <a:cxn ang="10800000">
                    <a:pos x="wd2" y="hd2"/>
                  </a:cxn>
                  <a:cxn ang="16200000">
                    <a:pos x="wd2" y="hd2"/>
                  </a:cxn>
                </a:cxnLst>
                <a:rect l="0" t="0" r="r" b="b"/>
                <a:pathLst>
                  <a:path w="20915" h="20934" extrusionOk="0">
                    <a:moveTo>
                      <a:pt x="1989" y="3334"/>
                    </a:moveTo>
                    <a:cubicBezTo>
                      <a:pt x="4869" y="1134"/>
                      <a:pt x="4869" y="1134"/>
                      <a:pt x="4869" y="1134"/>
                    </a:cubicBezTo>
                    <a:cubicBezTo>
                      <a:pt x="7338" y="-666"/>
                      <a:pt x="10835" y="-266"/>
                      <a:pt x="12686" y="1934"/>
                    </a:cubicBezTo>
                    <a:cubicBezTo>
                      <a:pt x="20915" y="12134"/>
                      <a:pt x="20915" y="12134"/>
                      <a:pt x="20915" y="12134"/>
                    </a:cubicBezTo>
                    <a:cubicBezTo>
                      <a:pt x="9395" y="20934"/>
                      <a:pt x="9395" y="20934"/>
                      <a:pt x="9395" y="20934"/>
                    </a:cubicBezTo>
                    <a:cubicBezTo>
                      <a:pt x="1166" y="10734"/>
                      <a:pt x="1166" y="10734"/>
                      <a:pt x="1166" y="10734"/>
                    </a:cubicBezTo>
                    <a:cubicBezTo>
                      <a:pt x="-685" y="8534"/>
                      <a:pt x="-274" y="5134"/>
                      <a:pt x="1989" y="333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441" name="Freeform 219"/>
              <p:cNvSpPr/>
              <p:nvPr/>
            </p:nvSpPr>
            <p:spPr>
              <a:xfrm>
                <a:off x="0" y="0"/>
                <a:ext cx="219211" cy="224794"/>
              </a:xfrm>
              <a:custGeom>
                <a:avLst/>
                <a:gdLst/>
                <a:ahLst/>
                <a:cxnLst>
                  <a:cxn ang="0">
                    <a:pos x="wd2" y="hd2"/>
                  </a:cxn>
                  <a:cxn ang="5400000">
                    <a:pos x="wd2" y="hd2"/>
                  </a:cxn>
                  <a:cxn ang="10800000">
                    <a:pos x="wd2" y="hd2"/>
                  </a:cxn>
                  <a:cxn ang="16200000">
                    <a:pos x="wd2" y="hd2"/>
                  </a:cxn>
                </a:cxnLst>
                <a:rect l="0" t="0" r="r" b="b"/>
                <a:pathLst>
                  <a:path w="19147" h="19142" extrusionOk="0">
                    <a:moveTo>
                      <a:pt x="17117" y="3686"/>
                    </a:moveTo>
                    <a:cubicBezTo>
                      <a:pt x="13860" y="-486"/>
                      <a:pt x="7842" y="-1229"/>
                      <a:pt x="3678" y="2034"/>
                    </a:cubicBezTo>
                    <a:cubicBezTo>
                      <a:pt x="-485" y="5255"/>
                      <a:pt x="-1227" y="11285"/>
                      <a:pt x="2029" y="15456"/>
                    </a:cubicBezTo>
                    <a:cubicBezTo>
                      <a:pt x="5286" y="19628"/>
                      <a:pt x="11304" y="20371"/>
                      <a:pt x="15468" y="17108"/>
                    </a:cubicBezTo>
                    <a:cubicBezTo>
                      <a:pt x="19631" y="13887"/>
                      <a:pt x="20373" y="7857"/>
                      <a:pt x="17117" y="3686"/>
                    </a:cubicBezTo>
                    <a:close/>
                    <a:moveTo>
                      <a:pt x="14149" y="15456"/>
                    </a:moveTo>
                    <a:cubicBezTo>
                      <a:pt x="10892" y="17976"/>
                      <a:pt x="6234" y="17397"/>
                      <a:pt x="3678" y="14176"/>
                    </a:cubicBezTo>
                    <a:cubicBezTo>
                      <a:pt x="1164" y="10913"/>
                      <a:pt x="1741" y="6205"/>
                      <a:pt x="4997" y="3686"/>
                    </a:cubicBezTo>
                    <a:cubicBezTo>
                      <a:pt x="8213" y="1166"/>
                      <a:pt x="12912" y="1745"/>
                      <a:pt x="15426" y="4966"/>
                    </a:cubicBezTo>
                    <a:cubicBezTo>
                      <a:pt x="17982" y="8229"/>
                      <a:pt x="17405" y="12937"/>
                      <a:pt x="14149" y="15456"/>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442" name="Freeform 220"/>
              <p:cNvSpPr/>
              <p:nvPr/>
            </p:nvSpPr>
            <p:spPr>
              <a:xfrm>
                <a:off x="200150" y="238221"/>
                <a:ext cx="42191" cy="43447"/>
              </a:xfrm>
              <a:custGeom>
                <a:avLst/>
                <a:gdLst/>
                <a:ahLst/>
                <a:cxnLst>
                  <a:cxn ang="0">
                    <a:pos x="wd2" y="hd2"/>
                  </a:cxn>
                  <a:cxn ang="5400000">
                    <a:pos x="wd2" y="hd2"/>
                  </a:cxn>
                  <a:cxn ang="10800000">
                    <a:pos x="wd2" y="hd2"/>
                  </a:cxn>
                  <a:cxn ang="16200000">
                    <a:pos x="wd2" y="hd2"/>
                  </a:cxn>
                </a:cxnLst>
                <a:rect l="0" t="0" r="r" b="b"/>
                <a:pathLst>
                  <a:path w="20800" h="20800" extrusionOk="0">
                    <a:moveTo>
                      <a:pt x="18313" y="16904"/>
                    </a:moveTo>
                    <a:cubicBezTo>
                      <a:pt x="15026" y="19487"/>
                      <a:pt x="15026" y="19487"/>
                      <a:pt x="15026" y="19487"/>
                    </a:cubicBezTo>
                    <a:cubicBezTo>
                      <a:pt x="12443" y="21600"/>
                      <a:pt x="8452" y="21130"/>
                      <a:pt x="6339" y="18313"/>
                    </a:cubicBezTo>
                    <a:cubicBezTo>
                      <a:pt x="0" y="10330"/>
                      <a:pt x="0" y="10330"/>
                      <a:pt x="0" y="10330"/>
                    </a:cubicBezTo>
                    <a:cubicBezTo>
                      <a:pt x="13148" y="0"/>
                      <a:pt x="13148" y="0"/>
                      <a:pt x="13148" y="0"/>
                    </a:cubicBezTo>
                    <a:cubicBezTo>
                      <a:pt x="19487" y="7983"/>
                      <a:pt x="19487" y="7983"/>
                      <a:pt x="19487" y="7983"/>
                    </a:cubicBezTo>
                    <a:cubicBezTo>
                      <a:pt x="21600" y="10800"/>
                      <a:pt x="21130" y="14791"/>
                      <a:pt x="18313" y="1690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grpSp>
        <p:grpSp>
          <p:nvGrpSpPr>
            <p:cNvPr id="446" name="Group 242"/>
            <p:cNvGrpSpPr/>
            <p:nvPr/>
          </p:nvGrpSpPr>
          <p:grpSpPr>
            <a:xfrm>
              <a:off x="2450021" y="1070132"/>
              <a:ext cx="274519" cy="215017"/>
              <a:chOff x="0" y="0"/>
              <a:chExt cx="274517" cy="215016"/>
            </a:xfrm>
          </p:grpSpPr>
          <p:sp>
            <p:nvSpPr>
              <p:cNvPr id="444" name="Freeform 227"/>
              <p:cNvSpPr/>
              <p:nvPr/>
            </p:nvSpPr>
            <p:spPr>
              <a:xfrm>
                <a:off x="30177" y="-1"/>
                <a:ext cx="214164" cy="73007"/>
              </a:xfrm>
              <a:custGeom>
                <a:avLst/>
                <a:gdLst/>
                <a:ahLst/>
                <a:cxnLst>
                  <a:cxn ang="0">
                    <a:pos x="wd2" y="hd2"/>
                  </a:cxn>
                  <a:cxn ang="5400000">
                    <a:pos x="wd2" y="hd2"/>
                  </a:cxn>
                  <a:cxn ang="10800000">
                    <a:pos x="wd2" y="hd2"/>
                  </a:cxn>
                  <a:cxn ang="16200000">
                    <a:pos x="wd2" y="hd2"/>
                  </a:cxn>
                </a:cxnLst>
                <a:rect l="0" t="0" r="r" b="b"/>
                <a:pathLst>
                  <a:path w="21600" h="21600" extrusionOk="0">
                    <a:moveTo>
                      <a:pt x="0" y="19326"/>
                    </a:moveTo>
                    <a:cubicBezTo>
                      <a:pt x="0" y="18047"/>
                      <a:pt x="333" y="16911"/>
                      <a:pt x="761" y="16911"/>
                    </a:cubicBezTo>
                    <a:cubicBezTo>
                      <a:pt x="1047" y="16911"/>
                      <a:pt x="1285" y="17337"/>
                      <a:pt x="1427" y="18047"/>
                    </a:cubicBezTo>
                    <a:cubicBezTo>
                      <a:pt x="6708" y="11226"/>
                      <a:pt x="6708" y="11226"/>
                      <a:pt x="6708" y="11226"/>
                    </a:cubicBezTo>
                    <a:cubicBezTo>
                      <a:pt x="6708" y="10942"/>
                      <a:pt x="6661" y="10800"/>
                      <a:pt x="6661" y="10658"/>
                    </a:cubicBezTo>
                    <a:cubicBezTo>
                      <a:pt x="6661" y="9379"/>
                      <a:pt x="7041" y="8242"/>
                      <a:pt x="7470" y="8242"/>
                    </a:cubicBezTo>
                    <a:cubicBezTo>
                      <a:pt x="7898" y="8242"/>
                      <a:pt x="8231" y="9379"/>
                      <a:pt x="8231" y="10658"/>
                    </a:cubicBezTo>
                    <a:cubicBezTo>
                      <a:pt x="13417" y="13784"/>
                      <a:pt x="13417" y="13784"/>
                      <a:pt x="13417" y="13784"/>
                    </a:cubicBezTo>
                    <a:cubicBezTo>
                      <a:pt x="13512" y="12932"/>
                      <a:pt x="13797" y="12221"/>
                      <a:pt x="14130" y="12221"/>
                    </a:cubicBezTo>
                    <a:cubicBezTo>
                      <a:pt x="14368" y="12221"/>
                      <a:pt x="14559" y="12505"/>
                      <a:pt x="14701" y="13074"/>
                    </a:cubicBezTo>
                    <a:cubicBezTo>
                      <a:pt x="20078" y="3126"/>
                      <a:pt x="20078" y="3126"/>
                      <a:pt x="20078" y="3126"/>
                    </a:cubicBezTo>
                    <a:cubicBezTo>
                      <a:pt x="20030" y="2842"/>
                      <a:pt x="20030" y="2558"/>
                      <a:pt x="20030" y="2416"/>
                    </a:cubicBezTo>
                    <a:cubicBezTo>
                      <a:pt x="20030" y="1137"/>
                      <a:pt x="20363" y="0"/>
                      <a:pt x="20791" y="0"/>
                    </a:cubicBezTo>
                    <a:cubicBezTo>
                      <a:pt x="21219" y="0"/>
                      <a:pt x="21600" y="1137"/>
                      <a:pt x="21600" y="2416"/>
                    </a:cubicBezTo>
                    <a:cubicBezTo>
                      <a:pt x="21600" y="3695"/>
                      <a:pt x="21219" y="4689"/>
                      <a:pt x="20791" y="4689"/>
                    </a:cubicBezTo>
                    <a:cubicBezTo>
                      <a:pt x="20553" y="4689"/>
                      <a:pt x="20363" y="4405"/>
                      <a:pt x="20220" y="3837"/>
                    </a:cubicBezTo>
                    <a:cubicBezTo>
                      <a:pt x="14844" y="13784"/>
                      <a:pt x="14844" y="13784"/>
                      <a:pt x="14844" y="13784"/>
                    </a:cubicBezTo>
                    <a:cubicBezTo>
                      <a:pt x="14892" y="14068"/>
                      <a:pt x="14892" y="14353"/>
                      <a:pt x="14892" y="14637"/>
                    </a:cubicBezTo>
                    <a:cubicBezTo>
                      <a:pt x="14892" y="15916"/>
                      <a:pt x="14559" y="16911"/>
                      <a:pt x="14130" y="16911"/>
                    </a:cubicBezTo>
                    <a:cubicBezTo>
                      <a:pt x="13702" y="16911"/>
                      <a:pt x="13369" y="15916"/>
                      <a:pt x="13369" y="14637"/>
                    </a:cubicBezTo>
                    <a:cubicBezTo>
                      <a:pt x="8183" y="11511"/>
                      <a:pt x="8183" y="11511"/>
                      <a:pt x="8183" y="11511"/>
                    </a:cubicBezTo>
                    <a:cubicBezTo>
                      <a:pt x="8088" y="12363"/>
                      <a:pt x="7803" y="12932"/>
                      <a:pt x="7470" y="12932"/>
                    </a:cubicBezTo>
                    <a:cubicBezTo>
                      <a:pt x="7184" y="12932"/>
                      <a:pt x="6994" y="12505"/>
                      <a:pt x="6851" y="11937"/>
                    </a:cubicBezTo>
                    <a:cubicBezTo>
                      <a:pt x="1522" y="18758"/>
                      <a:pt x="1522" y="18758"/>
                      <a:pt x="1522" y="18758"/>
                    </a:cubicBezTo>
                    <a:cubicBezTo>
                      <a:pt x="1570" y="19042"/>
                      <a:pt x="1570" y="19042"/>
                      <a:pt x="1570" y="19326"/>
                    </a:cubicBezTo>
                    <a:cubicBezTo>
                      <a:pt x="1570" y="20605"/>
                      <a:pt x="1237" y="21600"/>
                      <a:pt x="761" y="21600"/>
                    </a:cubicBezTo>
                    <a:cubicBezTo>
                      <a:pt x="333" y="21600"/>
                      <a:pt x="0" y="20605"/>
                      <a:pt x="0" y="19326"/>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445" name="Freeform 228"/>
              <p:cNvSpPr/>
              <p:nvPr/>
            </p:nvSpPr>
            <p:spPr>
              <a:xfrm>
                <a:off x="0" y="26001"/>
                <a:ext cx="274518" cy="189016"/>
              </a:xfrm>
              <a:custGeom>
                <a:avLst/>
                <a:gdLst/>
                <a:ahLst/>
                <a:cxnLst>
                  <a:cxn ang="0">
                    <a:pos x="wd2" y="hd2"/>
                  </a:cxn>
                  <a:cxn ang="5400000">
                    <a:pos x="wd2" y="hd2"/>
                  </a:cxn>
                  <a:cxn ang="10800000">
                    <a:pos x="wd2" y="hd2"/>
                  </a:cxn>
                  <a:cxn ang="16200000">
                    <a:pos x="wd2" y="hd2"/>
                  </a:cxn>
                </a:cxnLst>
                <a:rect l="0" t="0" r="r" b="b"/>
                <a:pathLst>
                  <a:path w="21600" h="21600" extrusionOk="0">
                    <a:moveTo>
                      <a:pt x="21117" y="20222"/>
                    </a:moveTo>
                    <a:cubicBezTo>
                      <a:pt x="20448" y="20222"/>
                      <a:pt x="20448" y="20222"/>
                      <a:pt x="20448" y="20222"/>
                    </a:cubicBezTo>
                    <a:cubicBezTo>
                      <a:pt x="20448" y="1763"/>
                      <a:pt x="20448" y="1763"/>
                      <a:pt x="20448" y="1763"/>
                    </a:cubicBezTo>
                    <a:cubicBezTo>
                      <a:pt x="20448" y="771"/>
                      <a:pt x="19927" y="0"/>
                      <a:pt x="19258" y="0"/>
                    </a:cubicBezTo>
                    <a:cubicBezTo>
                      <a:pt x="17957" y="0"/>
                      <a:pt x="17957" y="0"/>
                      <a:pt x="17957" y="0"/>
                    </a:cubicBezTo>
                    <a:cubicBezTo>
                      <a:pt x="17287" y="0"/>
                      <a:pt x="16767" y="771"/>
                      <a:pt x="16767" y="1763"/>
                    </a:cubicBezTo>
                    <a:cubicBezTo>
                      <a:pt x="16767" y="20222"/>
                      <a:pt x="16767" y="20222"/>
                      <a:pt x="16767" y="20222"/>
                    </a:cubicBezTo>
                    <a:cubicBezTo>
                      <a:pt x="15243" y="20222"/>
                      <a:pt x="15243" y="20222"/>
                      <a:pt x="15243" y="20222"/>
                    </a:cubicBezTo>
                    <a:cubicBezTo>
                      <a:pt x="15243" y="6612"/>
                      <a:pt x="15243" y="6612"/>
                      <a:pt x="15243" y="6612"/>
                    </a:cubicBezTo>
                    <a:cubicBezTo>
                      <a:pt x="15243" y="5620"/>
                      <a:pt x="14722" y="4849"/>
                      <a:pt x="14090" y="4849"/>
                    </a:cubicBezTo>
                    <a:cubicBezTo>
                      <a:pt x="12752" y="4849"/>
                      <a:pt x="12752" y="4849"/>
                      <a:pt x="12752" y="4849"/>
                    </a:cubicBezTo>
                    <a:cubicBezTo>
                      <a:pt x="12083" y="4849"/>
                      <a:pt x="11562" y="5620"/>
                      <a:pt x="11562" y="6612"/>
                    </a:cubicBezTo>
                    <a:cubicBezTo>
                      <a:pt x="11562" y="20222"/>
                      <a:pt x="11562" y="20222"/>
                      <a:pt x="11562" y="20222"/>
                    </a:cubicBezTo>
                    <a:cubicBezTo>
                      <a:pt x="10038" y="20222"/>
                      <a:pt x="10038" y="20222"/>
                      <a:pt x="10038" y="20222"/>
                    </a:cubicBezTo>
                    <a:cubicBezTo>
                      <a:pt x="10038" y="5069"/>
                      <a:pt x="10038" y="5069"/>
                      <a:pt x="10038" y="5069"/>
                    </a:cubicBezTo>
                    <a:cubicBezTo>
                      <a:pt x="10038" y="4133"/>
                      <a:pt x="9517" y="3361"/>
                      <a:pt x="8885" y="3361"/>
                    </a:cubicBezTo>
                    <a:cubicBezTo>
                      <a:pt x="7547" y="3361"/>
                      <a:pt x="7547" y="3361"/>
                      <a:pt x="7547" y="3361"/>
                    </a:cubicBezTo>
                    <a:cubicBezTo>
                      <a:pt x="6915" y="3361"/>
                      <a:pt x="6357" y="4133"/>
                      <a:pt x="6357" y="5069"/>
                    </a:cubicBezTo>
                    <a:cubicBezTo>
                      <a:pt x="6357" y="20222"/>
                      <a:pt x="6357" y="20222"/>
                      <a:pt x="6357" y="20222"/>
                    </a:cubicBezTo>
                    <a:cubicBezTo>
                      <a:pt x="4870" y="20222"/>
                      <a:pt x="4870" y="20222"/>
                      <a:pt x="4870" y="20222"/>
                    </a:cubicBezTo>
                    <a:cubicBezTo>
                      <a:pt x="4870" y="8816"/>
                      <a:pt x="4870" y="8816"/>
                      <a:pt x="4870" y="8816"/>
                    </a:cubicBezTo>
                    <a:cubicBezTo>
                      <a:pt x="4870" y="7880"/>
                      <a:pt x="4350" y="7053"/>
                      <a:pt x="3681" y="7053"/>
                    </a:cubicBezTo>
                    <a:cubicBezTo>
                      <a:pt x="2342" y="7053"/>
                      <a:pt x="2342" y="7053"/>
                      <a:pt x="2342" y="7053"/>
                    </a:cubicBezTo>
                    <a:cubicBezTo>
                      <a:pt x="1710" y="7053"/>
                      <a:pt x="1190" y="7880"/>
                      <a:pt x="1190" y="8816"/>
                    </a:cubicBezTo>
                    <a:cubicBezTo>
                      <a:pt x="1190" y="20222"/>
                      <a:pt x="1190" y="20222"/>
                      <a:pt x="1190" y="20222"/>
                    </a:cubicBezTo>
                    <a:cubicBezTo>
                      <a:pt x="409" y="20222"/>
                      <a:pt x="409" y="20222"/>
                      <a:pt x="409" y="20222"/>
                    </a:cubicBezTo>
                    <a:cubicBezTo>
                      <a:pt x="149" y="20222"/>
                      <a:pt x="0" y="20498"/>
                      <a:pt x="0" y="20829"/>
                    </a:cubicBezTo>
                    <a:cubicBezTo>
                      <a:pt x="0" y="20994"/>
                      <a:pt x="0" y="20994"/>
                      <a:pt x="0" y="20994"/>
                    </a:cubicBezTo>
                    <a:cubicBezTo>
                      <a:pt x="0" y="21324"/>
                      <a:pt x="149" y="21600"/>
                      <a:pt x="409" y="21600"/>
                    </a:cubicBezTo>
                    <a:cubicBezTo>
                      <a:pt x="21117" y="21600"/>
                      <a:pt x="21117" y="21600"/>
                      <a:pt x="21117" y="21600"/>
                    </a:cubicBezTo>
                    <a:cubicBezTo>
                      <a:pt x="21377" y="21600"/>
                      <a:pt x="21600" y="21324"/>
                      <a:pt x="21600" y="20994"/>
                    </a:cubicBezTo>
                    <a:cubicBezTo>
                      <a:pt x="21600" y="20829"/>
                      <a:pt x="21600" y="20829"/>
                      <a:pt x="21600" y="20829"/>
                    </a:cubicBezTo>
                    <a:cubicBezTo>
                      <a:pt x="21600" y="20498"/>
                      <a:pt x="21377" y="20222"/>
                      <a:pt x="21117" y="20222"/>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grpSp>
      </p:grpSp>
      <p:sp>
        <p:nvSpPr>
          <p:cNvPr id="448" name="矩形 26"/>
          <p:cNvSpPr txBox="1"/>
          <p:nvPr/>
        </p:nvSpPr>
        <p:spPr>
          <a:xfrm>
            <a:off x="2609317" y="4092433"/>
            <a:ext cx="2228905" cy="1015815"/>
          </a:xfrm>
          <a:prstGeom prst="rect">
            <a:avLst/>
          </a:prstGeom>
          <a:ln w="12700">
            <a:miter lim="400000"/>
          </a:ln>
        </p:spPr>
        <p:txBody>
          <a:bodyPr lIns="45719" rIns="45719">
            <a:noAutofit/>
          </a:bodyPr>
          <a:lstStyle>
            <a:lvl1pPr>
              <a:lnSpc>
                <a:spcPct val="150000"/>
              </a:lnSpc>
              <a:defRPr sz="1100"/>
            </a:lvl1pPr>
          </a:lstStyle>
          <a:p>
            <a:r>
              <a:rPr lang="zh-CN" altLang="en-US" sz="1200" dirty="0"/>
              <a:t>我们的产品价格会随着实际情况而变化，在初期会使用较低的价格来吸引更多的客户。随着用户和市场的逐步稳定，我们将动态调整产品的价格。</a:t>
            </a:r>
            <a:endParaRPr lang="zh-CN" altLang="en-US" sz="1200" dirty="0"/>
          </a:p>
        </p:txBody>
      </p:sp>
      <p:sp>
        <p:nvSpPr>
          <p:cNvPr id="450" name="矩形 28"/>
          <p:cNvSpPr txBox="1"/>
          <p:nvPr/>
        </p:nvSpPr>
        <p:spPr>
          <a:xfrm>
            <a:off x="4836398" y="1194505"/>
            <a:ext cx="2641361" cy="1002806"/>
          </a:xfrm>
          <a:prstGeom prst="rect">
            <a:avLst/>
          </a:prstGeom>
          <a:ln w="12700">
            <a:miter lim="400000"/>
          </a:ln>
        </p:spPr>
        <p:txBody>
          <a:bodyPr lIns="45719" rIns="45719">
            <a:noAutofit/>
          </a:bodyPr>
          <a:lstStyle>
            <a:lvl1pPr>
              <a:lnSpc>
                <a:spcPct val="150000"/>
              </a:lnSpc>
              <a:defRPr sz="1100"/>
            </a:lvl1pPr>
          </a:lstStyle>
          <a:p>
            <a:r>
              <a:rPr lang="zh-CN" altLang="en-US" sz="1200" dirty="0"/>
              <a:t>我们假设我们的用户数量根据</a:t>
            </a:r>
            <a:r>
              <a:rPr lang="en-US" altLang="zh-CN" sz="1200" dirty="0"/>
              <a:t>S</a:t>
            </a:r>
            <a:r>
              <a:rPr lang="zh-CN" altLang="en-US" sz="1200" dirty="0"/>
              <a:t>曲线增长，即我们的用户将在程序上市后的前几个月内迅速增长，然后增长速度逐渐放缓，用户数量趋于稳定。</a:t>
            </a:r>
            <a:endParaRPr lang="zh-CN" altLang="en-US" sz="1200" dirty="0"/>
          </a:p>
        </p:txBody>
      </p:sp>
      <p:sp>
        <p:nvSpPr>
          <p:cNvPr id="452" name="矩形 30"/>
          <p:cNvSpPr txBox="1"/>
          <p:nvPr/>
        </p:nvSpPr>
        <p:spPr>
          <a:xfrm>
            <a:off x="7163620" y="4029143"/>
            <a:ext cx="2518986" cy="1015815"/>
          </a:xfrm>
          <a:prstGeom prst="rect">
            <a:avLst/>
          </a:prstGeom>
          <a:ln w="12700">
            <a:miter lim="400000"/>
          </a:ln>
        </p:spPr>
        <p:txBody>
          <a:bodyPr lIns="45719" rIns="45719">
            <a:noAutofit/>
          </a:bodyPr>
          <a:lstStyle>
            <a:lvl1pPr>
              <a:lnSpc>
                <a:spcPct val="150000"/>
              </a:lnSpc>
              <a:defRPr sz="1100"/>
            </a:lvl1pPr>
          </a:lstStyle>
          <a:p>
            <a:r>
              <a:rPr sz="1200" dirty="0"/>
              <a:t>在初始阶段，我们将向使用我们软件的学校每年收取40000元的费用。在软件得到充分推广后，我们将向使用我们软件的学校每年收取60000元的费用。</a:t>
            </a:r>
            <a:endParaRPr sz="1200" dirty="0"/>
          </a:p>
        </p:txBody>
      </p:sp>
      <p:sp>
        <p:nvSpPr>
          <p:cNvPr id="2" name="矩形 18"/>
          <p:cNvSpPr txBox="1"/>
          <p:nvPr/>
        </p:nvSpPr>
        <p:spPr>
          <a:xfrm>
            <a:off x="4917196" y="704849"/>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Dynamic Pricing</a:t>
            </a:r>
            <a:endParaRPr lang="en-US" altLang="zh-CN" sz="24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408"/>
                                        </p:tgtEl>
                                        <p:attrNameLst>
                                          <p:attrName>style.visibility</p:attrName>
                                        </p:attrNameLst>
                                      </p:cBhvr>
                                      <p:to>
                                        <p:strVal val="visible"/>
                                      </p:to>
                                    </p:set>
                                    <p:animEffect transition="in" filter="dissolve">
                                      <p:cBhvr>
                                        <p:cTn id="7" dur="500"/>
                                        <p:tgtEl>
                                          <p:spTgt spid="40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11"/>
                                        </p:tgtEl>
                                        <p:attrNameLst>
                                          <p:attrName>style.visibility</p:attrName>
                                        </p:attrNameLst>
                                      </p:cBhvr>
                                      <p:to>
                                        <p:strVal val="visible"/>
                                      </p:to>
                                    </p:set>
                                    <p:anim calcmode="lin" valueType="num">
                                      <p:cBhvr>
                                        <p:cTn id="11" dur="500" fill="hold"/>
                                        <p:tgtEl>
                                          <p:spTgt spid="411"/>
                                        </p:tgtEl>
                                        <p:attrNameLst>
                                          <p:attrName>ppt_w</p:attrName>
                                        </p:attrNameLst>
                                      </p:cBhvr>
                                      <p:tavLst>
                                        <p:tav tm="0">
                                          <p:val>
                                            <p:fltVal val="0"/>
                                          </p:val>
                                        </p:tav>
                                        <p:tav tm="100000">
                                          <p:val>
                                            <p:strVal val="#ppt_w"/>
                                          </p:val>
                                        </p:tav>
                                      </p:tavLst>
                                    </p:anim>
                                    <p:anim calcmode="lin" valueType="num">
                                      <p:cBhvr>
                                        <p:cTn id="12" dur="500" fill="hold"/>
                                        <p:tgtEl>
                                          <p:spTgt spid="411"/>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417"/>
                                        </p:tgtEl>
                                        <p:attrNameLst>
                                          <p:attrName>style.visibility</p:attrName>
                                        </p:attrNameLst>
                                      </p:cBhvr>
                                      <p:to>
                                        <p:strVal val="visible"/>
                                      </p:to>
                                    </p:set>
                                    <p:anim calcmode="lin" valueType="num">
                                      <p:cBhvr>
                                        <p:cTn id="16" dur="500" fill="hold"/>
                                        <p:tgtEl>
                                          <p:spTgt spid="417"/>
                                        </p:tgtEl>
                                        <p:attrNameLst>
                                          <p:attrName>ppt_w</p:attrName>
                                        </p:attrNameLst>
                                      </p:cBhvr>
                                      <p:tavLst>
                                        <p:tav tm="0">
                                          <p:val>
                                            <p:fltVal val="0"/>
                                          </p:val>
                                        </p:tav>
                                        <p:tav tm="100000">
                                          <p:val>
                                            <p:strVal val="#ppt_w"/>
                                          </p:val>
                                        </p:tav>
                                      </p:tavLst>
                                    </p:anim>
                                    <p:anim calcmode="lin" valueType="num">
                                      <p:cBhvr>
                                        <p:cTn id="17" dur="500" fill="hold"/>
                                        <p:tgtEl>
                                          <p:spTgt spid="417"/>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420"/>
                                        </p:tgtEl>
                                        <p:attrNameLst>
                                          <p:attrName>style.visibility</p:attrName>
                                        </p:attrNameLst>
                                      </p:cBhvr>
                                      <p:to>
                                        <p:strVal val="visible"/>
                                      </p:to>
                                    </p:set>
                                    <p:anim calcmode="lin" valueType="num">
                                      <p:cBhvr>
                                        <p:cTn id="21" dur="500" fill="hold"/>
                                        <p:tgtEl>
                                          <p:spTgt spid="420"/>
                                        </p:tgtEl>
                                        <p:attrNameLst>
                                          <p:attrName>ppt_w</p:attrName>
                                        </p:attrNameLst>
                                      </p:cBhvr>
                                      <p:tavLst>
                                        <p:tav tm="0">
                                          <p:val>
                                            <p:fltVal val="0"/>
                                          </p:val>
                                        </p:tav>
                                        <p:tav tm="100000">
                                          <p:val>
                                            <p:strVal val="#ppt_w"/>
                                          </p:val>
                                        </p:tav>
                                      </p:tavLst>
                                    </p:anim>
                                    <p:anim calcmode="lin" valueType="num">
                                      <p:cBhvr>
                                        <p:cTn id="22" dur="500" fill="hold"/>
                                        <p:tgtEl>
                                          <p:spTgt spid="420"/>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414"/>
                                        </p:tgtEl>
                                        <p:attrNameLst>
                                          <p:attrName>style.visibility</p:attrName>
                                        </p:attrNameLst>
                                      </p:cBhvr>
                                      <p:to>
                                        <p:strVal val="visible"/>
                                      </p:to>
                                    </p:set>
                                    <p:anim calcmode="lin" valueType="num">
                                      <p:cBhvr>
                                        <p:cTn id="26" dur="500" fill="hold"/>
                                        <p:tgtEl>
                                          <p:spTgt spid="414"/>
                                        </p:tgtEl>
                                        <p:attrNameLst>
                                          <p:attrName>ppt_w</p:attrName>
                                        </p:attrNameLst>
                                      </p:cBhvr>
                                      <p:tavLst>
                                        <p:tav tm="0">
                                          <p:val>
                                            <p:fltVal val="0"/>
                                          </p:val>
                                        </p:tav>
                                        <p:tav tm="100000">
                                          <p:val>
                                            <p:strVal val="#ppt_w"/>
                                          </p:val>
                                        </p:tav>
                                      </p:tavLst>
                                    </p:anim>
                                    <p:anim calcmode="lin" valueType="num">
                                      <p:cBhvr>
                                        <p:cTn id="27" dur="500" fill="hold"/>
                                        <p:tgtEl>
                                          <p:spTgt spid="414"/>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indefinite" fill="hold"/>
                                        <p:tgtEl>
                                          <p:spTgt spid="447"/>
                                        </p:tgtEl>
                                        <p:attrNameLst>
                                          <p:attrName>style.visibility</p:attrName>
                                        </p:attrNameLst>
                                      </p:cBhvr>
                                      <p:to>
                                        <p:strVal val="visible"/>
                                      </p:to>
                                    </p:set>
                                    <p:animEffect transition="in" filter="box(in)">
                                      <p:cBhvr>
                                        <p:cTn id="31" dur="2000"/>
                                        <p:tgtEl>
                                          <p:spTgt spid="447"/>
                                        </p:tgtEl>
                                      </p:cBhvr>
                                    </p:animEffect>
                                  </p:childTnLst>
                                </p:cTn>
                              </p:par>
                            </p:childTnLst>
                          </p:cTn>
                        </p:par>
                        <p:par>
                          <p:cTn id="32" fill="hold">
                            <p:stCondLst>
                              <p:cond delay="4500"/>
                            </p:stCondLst>
                            <p:childTnLst>
                              <p:par>
                                <p:cTn id="33" presetID="4" presetClass="entr" presetSubtype="16" fill="hold" grpId="0" nodeType="afterEffect">
                                  <p:stCondLst>
                                    <p:cond delay="0"/>
                                  </p:stCondLst>
                                  <p:childTnLst>
                                    <p:set>
                                      <p:cBhvr>
                                        <p:cTn id="34" dur="indefinite" fill="hold"/>
                                        <p:tgtEl>
                                          <p:spTgt spid="448"/>
                                        </p:tgtEl>
                                        <p:attrNameLst>
                                          <p:attrName>style.visibility</p:attrName>
                                        </p:attrNameLst>
                                      </p:cBhvr>
                                      <p:to>
                                        <p:strVal val="visible"/>
                                      </p:to>
                                    </p:set>
                                    <p:animEffect transition="in" filter="box(in)">
                                      <p:cBhvr>
                                        <p:cTn id="35" dur="2000"/>
                                        <p:tgtEl>
                                          <p:spTgt spid="448"/>
                                        </p:tgtEl>
                                      </p:cBhvr>
                                    </p:animEffect>
                                  </p:childTnLst>
                                </p:cTn>
                              </p:par>
                            </p:childTnLst>
                          </p:cTn>
                        </p:par>
                        <p:par>
                          <p:cTn id="36" fill="hold">
                            <p:stCondLst>
                              <p:cond delay="6500"/>
                            </p:stCondLst>
                            <p:childTnLst>
                              <p:par>
                                <p:cTn id="37" presetID="4" presetClass="entr" presetSubtype="16" fill="hold" grpId="0" nodeType="afterEffect">
                                  <p:stCondLst>
                                    <p:cond delay="0"/>
                                  </p:stCondLst>
                                  <p:childTnLst>
                                    <p:set>
                                      <p:cBhvr>
                                        <p:cTn id="38" dur="indefinite" fill="hold"/>
                                        <p:tgtEl>
                                          <p:spTgt spid="450"/>
                                        </p:tgtEl>
                                        <p:attrNameLst>
                                          <p:attrName>style.visibility</p:attrName>
                                        </p:attrNameLst>
                                      </p:cBhvr>
                                      <p:to>
                                        <p:strVal val="visible"/>
                                      </p:to>
                                    </p:set>
                                    <p:animEffect transition="in" filter="box(in)">
                                      <p:cBhvr>
                                        <p:cTn id="39" dur="2000"/>
                                        <p:tgtEl>
                                          <p:spTgt spid="450"/>
                                        </p:tgtEl>
                                      </p:cBhvr>
                                    </p:animEffect>
                                  </p:childTnLst>
                                </p:cTn>
                              </p:par>
                            </p:childTnLst>
                          </p:cTn>
                        </p:par>
                        <p:par>
                          <p:cTn id="40" fill="hold">
                            <p:stCondLst>
                              <p:cond delay="8500"/>
                            </p:stCondLst>
                            <p:childTnLst>
                              <p:par>
                                <p:cTn id="41" presetID="4" presetClass="entr" presetSubtype="16" fill="hold" grpId="0" nodeType="afterEffect">
                                  <p:stCondLst>
                                    <p:cond delay="0"/>
                                  </p:stCondLst>
                                  <p:childTnLst>
                                    <p:set>
                                      <p:cBhvr>
                                        <p:cTn id="42" dur="indefinite" fill="hold"/>
                                        <p:tgtEl>
                                          <p:spTgt spid="452"/>
                                        </p:tgtEl>
                                        <p:attrNameLst>
                                          <p:attrName>style.visibility</p:attrName>
                                        </p:attrNameLst>
                                      </p:cBhvr>
                                      <p:to>
                                        <p:strVal val="visible"/>
                                      </p:to>
                                    </p:set>
                                    <p:animEffect transition="in" filter="box(in)">
                                      <p:cBhvr>
                                        <p:cTn id="43" dur="2000"/>
                                        <p:tgtEl>
                                          <p:spTgt spid="452"/>
                                        </p:tgtEl>
                                      </p:cBhvr>
                                    </p:animEffect>
                                  </p:childTnLst>
                                </p:cTn>
                              </p:par>
                            </p:childTnLst>
                          </p:cTn>
                        </p:par>
                        <p:par>
                          <p:cTn id="44" fill="hold">
                            <p:stCondLst>
                              <p:cond delay="10500"/>
                            </p:stCondLst>
                            <p:childTnLst>
                              <p:par>
                                <p:cTn id="45" presetID="2" presetClass="entr" presetSubtype="4" fill="hold" grpId="0" nodeType="afterEffect">
                                  <p:stCondLst>
                                    <p:cond delay="0"/>
                                  </p:stCondLst>
                                  <p:childTnLst>
                                    <p:set>
                                      <p:cBhvr>
                                        <p:cTn id="46" dur="indefinite" fill="hold"/>
                                        <p:tgtEl>
                                          <p:spTgt spid="2"/>
                                        </p:tgtEl>
                                        <p:attrNameLst>
                                          <p:attrName>style.visibility</p:attrName>
                                        </p:attrNameLst>
                                      </p:cBhvr>
                                      <p:to>
                                        <p:strVal val="visible"/>
                                      </p:to>
                                    </p:set>
                                    <p:anim calcmode="lin" valueType="num">
                                      <p:cBhvr>
                                        <p:cTn id="47" dur="500" fill="hold"/>
                                        <p:tgtEl>
                                          <p:spTgt spid="2"/>
                                        </p:tgtEl>
                                        <p:attrNameLst>
                                          <p:attrName>ppt_x</p:attrName>
                                        </p:attrNameLst>
                                      </p:cBhvr>
                                      <p:tavLst>
                                        <p:tav tm="0">
                                          <p:val>
                                            <p:strVal val="#ppt_x"/>
                                          </p:val>
                                        </p:tav>
                                        <p:tav tm="100000">
                                          <p:val>
                                            <p:strVal val="#ppt_x"/>
                                          </p:val>
                                        </p:tav>
                                      </p:tavLst>
                                    </p:anim>
                                    <p:anim calcmode="lin" valueType="num">
                                      <p:cBhvr>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animBg="1" advAuto="0"/>
      <p:bldP spid="411" grpId="0" animBg="1" advAuto="0"/>
      <p:bldP spid="414" grpId="0" animBg="1" advAuto="0"/>
      <p:bldP spid="417" grpId="0" animBg="1" advAuto="0"/>
      <p:bldP spid="420" grpId="0" animBg="1" advAuto="0"/>
      <p:bldP spid="447" grpId="0" animBg="1" advAuto="0"/>
      <p:bldP spid="448" grpId="0" animBg="1" advAuto="0"/>
      <p:bldP spid="450" grpId="0" animBg="1" advAuto="0"/>
      <p:bldP spid="452" grpId="0" animBg="1" advAuto="0"/>
      <p:bldP spid="2"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5093152" y="3008894"/>
            <a:ext cx="2210542"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smtClean="0"/>
              <a:t>10</a:t>
            </a:r>
            <a:r>
              <a:rPr lang="en-US" sz="4000" dirty="0" smtClean="0"/>
              <a:t>. Budget</a:t>
            </a:r>
            <a:endParaRPr sz="40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2" grpId="0" animBg="1" advAuto="0"/>
      <p:bldP spid="125"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4"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10</a:t>
            </a:r>
            <a:endParaRPr lang="en-US" dirty="0"/>
          </a:p>
        </p:txBody>
      </p:sp>
      <p:sp>
        <p:nvSpPr>
          <p:cNvPr id="652" name="矩形 18"/>
          <p:cNvSpPr txBox="1"/>
          <p:nvPr/>
        </p:nvSpPr>
        <p:spPr>
          <a:xfrm>
            <a:off x="4547869" y="544671"/>
            <a:ext cx="3251518" cy="338555"/>
          </a:xfrm>
          <a:prstGeom prst="rect">
            <a:avLst/>
          </a:prstGeom>
          <a:ln w="12700">
            <a:miter lim="400000"/>
          </a:ln>
        </p:spPr>
        <p:txBody>
          <a:bodyPr wrap="none" lIns="45719" rIns="45719">
            <a:noAutofit/>
          </a:bodyPr>
          <a:lstStyle>
            <a:lvl1pPr algn="just" defTabSz="831850">
              <a:defRPr sz="1455" b="1"/>
            </a:lvl1pPr>
          </a:lstStyle>
          <a:p>
            <a:r>
              <a:rPr lang="en-US" sz="2400" dirty="0" smtClean="0"/>
              <a:t>Budget Assumptions</a:t>
            </a:r>
            <a:endParaRPr lang="en-US"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246310" y="2334815"/>
            <a:ext cx="77358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9090"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5" name="Teardrop 50"/>
          <p:cNvSpPr/>
          <p:nvPr/>
        </p:nvSpPr>
        <p:spPr>
          <a:xfrm>
            <a:off x="1444622" y="1320799"/>
            <a:ext cx="770258" cy="7994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9F7F92">
              <a:alpha val="91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6" name="Rectangle 53"/>
          <p:cNvSpPr txBox="1"/>
          <p:nvPr/>
        </p:nvSpPr>
        <p:spPr>
          <a:xfrm>
            <a:off x="1836555" y="1353716"/>
            <a:ext cx="343903" cy="507912"/>
          </a:xfrm>
          <a:prstGeom prst="rect">
            <a:avLst/>
          </a:prstGeom>
          <a:noFill/>
          <a:ln w="12700" cap="flat">
            <a:noFill/>
            <a:miter lim="400000"/>
          </a:ln>
          <a:effectLst/>
        </p:spPr>
        <p:txBody>
          <a:bodyPr wrap="none" lIns="45719" tIns="45719" rIns="45719" bIns="45719" numCol="1" anchor="t">
            <a:normAutofit/>
          </a:bodyPr>
          <a:lstStyle>
            <a:lvl1pPr algn="ctr">
              <a:defRPr>
                <a:solidFill>
                  <a:srgbClr val="FFFFFF"/>
                </a:solidFill>
              </a:defRPr>
            </a:lvl1pPr>
          </a:lstStyle>
          <a:p>
            <a:r>
              <a:rPr dirty="0" smtClean="0"/>
              <a:t>1</a:t>
            </a:r>
            <a:endParaRPr dirty="0"/>
          </a:p>
        </p:txBody>
      </p:sp>
      <p:sp>
        <p:nvSpPr>
          <p:cNvPr id="27" name="Teardrop 50"/>
          <p:cNvSpPr/>
          <p:nvPr/>
        </p:nvSpPr>
        <p:spPr>
          <a:xfrm>
            <a:off x="1403982" y="2743199"/>
            <a:ext cx="770258" cy="7994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9F7F92">
              <a:alpha val="91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 name="Rectangle 53"/>
          <p:cNvSpPr txBox="1"/>
          <p:nvPr/>
        </p:nvSpPr>
        <p:spPr>
          <a:xfrm>
            <a:off x="1795915" y="2776116"/>
            <a:ext cx="343903" cy="507912"/>
          </a:xfrm>
          <a:prstGeom prst="rect">
            <a:avLst/>
          </a:prstGeom>
          <a:noFill/>
          <a:ln w="12700" cap="flat">
            <a:noFill/>
            <a:miter lim="400000"/>
          </a:ln>
          <a:effectLst/>
        </p:spPr>
        <p:txBody>
          <a:bodyPr wrap="none" lIns="45719" tIns="45719" rIns="45719" bIns="45719" numCol="1" anchor="t">
            <a:normAutofit/>
          </a:bodyPr>
          <a:lstStyle>
            <a:lvl1pPr algn="ctr">
              <a:defRPr>
                <a:solidFill>
                  <a:srgbClr val="FFFFFF"/>
                </a:solidFill>
              </a:defRPr>
            </a:lvl1pPr>
          </a:lstStyle>
          <a:p>
            <a:r>
              <a:rPr lang="en-US" dirty="0" smtClean="0"/>
              <a:t>2</a:t>
            </a:r>
            <a:endParaRPr dirty="0"/>
          </a:p>
        </p:txBody>
      </p:sp>
      <p:sp>
        <p:nvSpPr>
          <p:cNvPr id="29" name="Teardrop 50"/>
          <p:cNvSpPr/>
          <p:nvPr/>
        </p:nvSpPr>
        <p:spPr>
          <a:xfrm>
            <a:off x="1393822" y="4063999"/>
            <a:ext cx="770258" cy="7994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9F7F92">
              <a:alpha val="91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0" name="Rectangle 53"/>
          <p:cNvSpPr txBox="1"/>
          <p:nvPr/>
        </p:nvSpPr>
        <p:spPr>
          <a:xfrm>
            <a:off x="1785755" y="4096916"/>
            <a:ext cx="343903" cy="507912"/>
          </a:xfrm>
          <a:prstGeom prst="rect">
            <a:avLst/>
          </a:prstGeom>
          <a:noFill/>
          <a:ln w="12700" cap="flat">
            <a:noFill/>
            <a:miter lim="400000"/>
          </a:ln>
          <a:effectLst/>
        </p:spPr>
        <p:txBody>
          <a:bodyPr wrap="none" lIns="45719" tIns="45719" rIns="45719" bIns="45719" numCol="1" anchor="t">
            <a:normAutofit/>
          </a:bodyPr>
          <a:lstStyle>
            <a:lvl1pPr algn="ctr">
              <a:defRPr>
                <a:solidFill>
                  <a:srgbClr val="FFFFFF"/>
                </a:solidFill>
              </a:defRPr>
            </a:lvl1pPr>
          </a:lstStyle>
          <a:p>
            <a:r>
              <a:rPr lang="en-US" dirty="0" smtClean="0"/>
              <a:t>3</a:t>
            </a:r>
            <a:endParaRPr dirty="0"/>
          </a:p>
        </p:txBody>
      </p:sp>
      <p:sp>
        <p:nvSpPr>
          <p:cNvPr id="31" name="Teardrop 50"/>
          <p:cNvSpPr/>
          <p:nvPr/>
        </p:nvSpPr>
        <p:spPr>
          <a:xfrm>
            <a:off x="1403982" y="5364479"/>
            <a:ext cx="770258" cy="7994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9F7F92">
              <a:alpha val="91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2" name="Rectangle 53"/>
          <p:cNvSpPr txBox="1"/>
          <p:nvPr/>
        </p:nvSpPr>
        <p:spPr>
          <a:xfrm>
            <a:off x="1795915" y="5397396"/>
            <a:ext cx="343903" cy="507912"/>
          </a:xfrm>
          <a:prstGeom prst="rect">
            <a:avLst/>
          </a:prstGeom>
          <a:noFill/>
          <a:ln w="12700" cap="flat">
            <a:noFill/>
            <a:miter lim="400000"/>
          </a:ln>
          <a:effectLst/>
        </p:spPr>
        <p:txBody>
          <a:bodyPr wrap="none" lIns="45719" tIns="45719" rIns="45719" bIns="45719" numCol="1" anchor="t">
            <a:normAutofit/>
          </a:bodyPr>
          <a:lstStyle>
            <a:lvl1pPr algn="ctr">
              <a:defRPr>
                <a:solidFill>
                  <a:srgbClr val="FFFFFF"/>
                </a:solidFill>
              </a:defRPr>
            </a:lvl1pPr>
          </a:lstStyle>
          <a:p>
            <a:r>
              <a:rPr lang="en-US" dirty="0" smtClean="0"/>
              <a:t>4</a:t>
            </a:r>
            <a:endParaRPr dirty="0"/>
          </a:p>
        </p:txBody>
      </p:sp>
      <p:sp>
        <p:nvSpPr>
          <p:cNvPr id="33" name="矩形 32"/>
          <p:cNvSpPr/>
          <p:nvPr/>
        </p:nvSpPr>
        <p:spPr>
          <a:xfrm>
            <a:off x="2438400" y="1196816"/>
            <a:ext cx="8402320" cy="1200329"/>
          </a:xfrm>
          <a:prstGeom prst="rect">
            <a:avLst/>
          </a:prstGeom>
        </p:spPr>
        <p:txBody>
          <a:bodyPr wrap="square">
            <a:spAutoFit/>
          </a:bodyPr>
          <a:lstStyle/>
          <a:p>
            <a:r>
              <a:rPr lang="zh-CN" altLang="en-US" dirty="0" smtClean="0"/>
              <a:t>在成本估算过程中</a:t>
            </a:r>
            <a:r>
              <a:rPr lang="en-US" altLang="zh-CN" dirty="0" smtClean="0"/>
              <a:t>,</a:t>
            </a:r>
            <a:r>
              <a:rPr lang="zh-CN" altLang="en-US" dirty="0" smtClean="0"/>
              <a:t>我们是以</a:t>
            </a:r>
            <a:r>
              <a:rPr lang="en-US" altLang="zh-CN" dirty="0" smtClean="0"/>
              <a:t>NESMA</a:t>
            </a:r>
            <a:r>
              <a:rPr lang="zh-CN" altLang="en-US" dirty="0" smtClean="0"/>
              <a:t>实验为基础的</a:t>
            </a:r>
            <a:r>
              <a:rPr lang="en-US" altLang="zh-CN" dirty="0" smtClean="0"/>
              <a:t>,</a:t>
            </a:r>
            <a:r>
              <a:rPr lang="zh-CN" altLang="en-US" dirty="0" smtClean="0"/>
              <a:t>而我们的实验项目是整个虚拟仿真实验平台的一个模块</a:t>
            </a:r>
            <a:r>
              <a:rPr lang="en-US" altLang="zh-CN" dirty="0" smtClean="0"/>
              <a:t>,</a:t>
            </a:r>
            <a:r>
              <a:rPr lang="zh-CN" altLang="en-US" dirty="0" smtClean="0"/>
              <a:t>财务中不可避免地会有与其他模块交叉的部分</a:t>
            </a:r>
            <a:r>
              <a:rPr lang="en-US" altLang="zh-CN" dirty="0" smtClean="0"/>
              <a:t>,</a:t>
            </a:r>
            <a:r>
              <a:rPr lang="zh-CN" altLang="en-US" dirty="0" smtClean="0"/>
              <a:t>这些部分很难清晰地描绘出来。因此 </a:t>
            </a:r>
            <a:r>
              <a:rPr lang="en-US" altLang="zh-CN" dirty="0" smtClean="0"/>
              <a:t>,</a:t>
            </a:r>
            <a:r>
              <a:rPr lang="zh-CN" altLang="en-US" dirty="0" smtClean="0"/>
              <a:t>在后续的财务相关分析中</a:t>
            </a:r>
            <a:r>
              <a:rPr lang="en-US" altLang="zh-CN" dirty="0" smtClean="0"/>
              <a:t>,</a:t>
            </a:r>
            <a:r>
              <a:rPr lang="zh-CN" altLang="en-US" dirty="0" smtClean="0"/>
              <a:t>我们以整个虚拟仿真实验平台为分析对象。</a:t>
            </a:r>
            <a:endParaRPr lang="zh-CN" altLang="en-US" dirty="0"/>
          </a:p>
        </p:txBody>
      </p:sp>
      <p:sp>
        <p:nvSpPr>
          <p:cNvPr id="34" name="矩形 33"/>
          <p:cNvSpPr/>
          <p:nvPr/>
        </p:nvSpPr>
        <p:spPr>
          <a:xfrm>
            <a:off x="2468880" y="2780715"/>
            <a:ext cx="7457440" cy="369332"/>
          </a:xfrm>
          <a:prstGeom prst="rect">
            <a:avLst/>
          </a:prstGeom>
        </p:spPr>
        <p:txBody>
          <a:bodyPr wrap="square">
            <a:spAutoFit/>
          </a:bodyPr>
          <a:lstStyle/>
          <a:p>
            <a:r>
              <a:rPr lang="zh-CN" altLang="en-US" dirty="0" smtClean="0"/>
              <a:t>该计划预测一年的开发和部署期以及四年的运营和维护期。</a:t>
            </a:r>
            <a:endParaRPr lang="zh-CN" altLang="en-US" dirty="0"/>
          </a:p>
        </p:txBody>
      </p:sp>
      <p:sp>
        <p:nvSpPr>
          <p:cNvPr id="35" name="矩形 34"/>
          <p:cNvSpPr/>
          <p:nvPr/>
        </p:nvSpPr>
        <p:spPr>
          <a:xfrm>
            <a:off x="2499360" y="4152315"/>
            <a:ext cx="8117840" cy="369332"/>
          </a:xfrm>
          <a:prstGeom prst="rect">
            <a:avLst/>
          </a:prstGeom>
        </p:spPr>
        <p:txBody>
          <a:bodyPr wrap="square">
            <a:spAutoFit/>
          </a:bodyPr>
          <a:lstStyle/>
          <a:p>
            <a:r>
              <a:rPr lang="zh-CN" altLang="en-US" dirty="0" smtClean="0"/>
              <a:t>该项目的所有营运资金均来自现金</a:t>
            </a:r>
            <a:r>
              <a:rPr lang="en-US" altLang="zh-CN" dirty="0" smtClean="0"/>
              <a:t>,</a:t>
            </a:r>
            <a:r>
              <a:rPr lang="zh-CN" altLang="en-US" dirty="0" smtClean="0"/>
              <a:t>现金来源于自有资金</a:t>
            </a:r>
            <a:r>
              <a:rPr lang="en-US" altLang="zh-CN" dirty="0" smtClean="0"/>
              <a:t>,</a:t>
            </a:r>
            <a:r>
              <a:rPr lang="zh-CN" altLang="en-US" dirty="0" smtClean="0"/>
              <a:t>并非通过贷款获得。</a:t>
            </a:r>
            <a:endParaRPr lang="zh-CN" altLang="en-US" dirty="0"/>
          </a:p>
        </p:txBody>
      </p:sp>
      <p:sp>
        <p:nvSpPr>
          <p:cNvPr id="36" name="矩形 35"/>
          <p:cNvSpPr/>
          <p:nvPr/>
        </p:nvSpPr>
        <p:spPr>
          <a:xfrm>
            <a:off x="2499360" y="5330875"/>
            <a:ext cx="8249920" cy="646331"/>
          </a:xfrm>
          <a:prstGeom prst="rect">
            <a:avLst/>
          </a:prstGeom>
        </p:spPr>
        <p:txBody>
          <a:bodyPr wrap="square">
            <a:spAutoFit/>
          </a:bodyPr>
          <a:lstStyle/>
          <a:p>
            <a:r>
              <a:rPr lang="zh-CN" altLang="en-US" dirty="0" smtClean="0"/>
              <a:t>开发部署期，第一年自有资金投资</a:t>
            </a:r>
            <a:r>
              <a:rPr lang="en-US" altLang="zh-CN" dirty="0" smtClean="0"/>
              <a:t>521.97</a:t>
            </a:r>
            <a:r>
              <a:rPr lang="zh-CN" altLang="en-US" dirty="0" smtClean="0"/>
              <a:t>万元 </a:t>
            </a:r>
            <a:r>
              <a:rPr lang="en-US" altLang="zh-CN" dirty="0" smtClean="0"/>
              <a:t>,</a:t>
            </a:r>
            <a:r>
              <a:rPr lang="zh-CN" altLang="en-US" dirty="0" smtClean="0"/>
              <a:t>其余为长期贷款。根据实际银行贷款利率</a:t>
            </a:r>
            <a:r>
              <a:rPr lang="en-US" altLang="zh-CN" dirty="0" smtClean="0"/>
              <a:t>,</a:t>
            </a:r>
            <a:r>
              <a:rPr lang="zh-CN" altLang="en-US" dirty="0" smtClean="0"/>
              <a:t>贷款年利率为</a:t>
            </a:r>
            <a:r>
              <a:rPr lang="en-US" altLang="zh-CN" dirty="0" smtClean="0"/>
              <a:t>4.75%</a:t>
            </a:r>
            <a:r>
              <a:rPr lang="zh-CN" altLang="en-US" dirty="0" smtClean="0"/>
              <a:t>。</a:t>
            </a:r>
            <a:endParaRPr lang="zh-CN" altLang="en-US"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4" grpId="0" animBg="1" advAuto="0"/>
      <p:bldP spid="5" grpId="0" animBg="1" advAuto="0"/>
      <p:bldP spid="6" grpId="0" animBg="1" advAuto="0"/>
      <p:bldP spid="7" grpId="0" animBg="1" advAuto="0"/>
      <p:bldP spid="652"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2"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5"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rPr dirty="0" smtClean="0"/>
              <a:t>PART.</a:t>
            </a:r>
            <a:r>
              <a:rPr lang="en-US" dirty="0" smtClean="0"/>
              <a:t>10</a:t>
            </a:r>
            <a:endParaRPr lang="en-US" dirty="0"/>
          </a:p>
        </p:txBody>
      </p:sp>
      <p:sp>
        <p:nvSpPr>
          <p:cNvPr id="652" name="矩形 18"/>
          <p:cNvSpPr txBox="1"/>
          <p:nvPr/>
        </p:nvSpPr>
        <p:spPr>
          <a:xfrm>
            <a:off x="4547869" y="544671"/>
            <a:ext cx="3251518" cy="338555"/>
          </a:xfrm>
          <a:prstGeom prst="rect">
            <a:avLst/>
          </a:prstGeom>
          <a:ln w="12700">
            <a:miter lim="400000"/>
          </a:ln>
        </p:spPr>
        <p:txBody>
          <a:bodyPr wrap="none" lIns="45719" rIns="45719">
            <a:noAutofit/>
          </a:bodyPr>
          <a:lstStyle>
            <a:lvl1pPr algn="just" defTabSz="831850">
              <a:defRPr sz="1455" b="1"/>
            </a:lvl1pPr>
          </a:lstStyle>
          <a:p>
            <a:r>
              <a:rPr lang="en-US" sz="2400" dirty="0" smtClean="0"/>
              <a:t>Budget Assumptions</a:t>
            </a:r>
            <a:endParaRPr lang="en-US"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9090"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00355" name="Picture 3"/>
          <p:cNvPicPr>
            <a:picLocks noChangeAspect="1" noChangeArrowheads="1"/>
          </p:cNvPicPr>
          <p:nvPr/>
        </p:nvPicPr>
        <p:blipFill>
          <a:blip r:embed="rId1"/>
          <a:srcRect/>
          <a:stretch>
            <a:fillRect/>
          </a:stretch>
        </p:blipFill>
        <p:spPr bwMode="auto">
          <a:xfrm>
            <a:off x="671513" y="941070"/>
            <a:ext cx="6901058" cy="5317490"/>
          </a:xfrm>
          <a:prstGeom prst="rect">
            <a:avLst/>
          </a:prstGeom>
          <a:noFill/>
          <a:ln w="9525">
            <a:noFill/>
            <a:miter lim="800000"/>
            <a:headEnd/>
            <a:tailEnd/>
          </a:ln>
          <a:effectLst/>
        </p:spPr>
      </p:pic>
      <p:sp>
        <p:nvSpPr>
          <p:cNvPr id="37" name="矩形 36"/>
          <p:cNvSpPr/>
          <p:nvPr/>
        </p:nvSpPr>
        <p:spPr>
          <a:xfrm>
            <a:off x="8122643" y="2441694"/>
            <a:ext cx="3530878" cy="646331"/>
          </a:xfrm>
          <a:prstGeom prst="rect">
            <a:avLst/>
          </a:prstGeom>
        </p:spPr>
        <p:txBody>
          <a:bodyPr wrap="square">
            <a:spAutoFit/>
          </a:bodyPr>
          <a:lstStyle/>
          <a:p>
            <a:r>
              <a:rPr lang="zh-CN" altLang="en-US" dirty="0" smtClean="0"/>
              <a:t>项目建设投资</a:t>
            </a:r>
            <a:r>
              <a:rPr lang="en-US" altLang="zh-CN" dirty="0" smtClean="0"/>
              <a:t>631.97</a:t>
            </a:r>
            <a:r>
              <a:rPr lang="zh-CN" altLang="en-US" dirty="0" smtClean="0"/>
              <a:t>万元，之后每年运维费</a:t>
            </a:r>
            <a:r>
              <a:rPr lang="en-US" altLang="zh-CN" dirty="0" smtClean="0"/>
              <a:t>120</a:t>
            </a:r>
            <a:r>
              <a:rPr lang="zh-CN" altLang="en-US" dirty="0" smtClean="0"/>
              <a:t>万元</a:t>
            </a:r>
            <a:endParaRPr lang="zh-CN" altLang="en-US"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652"/>
                                        </p:tgtEl>
                                        <p:attrNameLst>
                                          <p:attrName>style.visibility</p:attrName>
                                        </p:attrNameLst>
                                      </p:cBhvr>
                                      <p:to>
                                        <p:strVal val="visible"/>
                                      </p:to>
                                    </p:set>
                                    <p:anim calcmode="lin" valueType="num">
                                      <p:cBhvr>
                                        <p:cTn id="31" dur="500" fill="hold"/>
                                        <p:tgtEl>
                                          <p:spTgt spid="652"/>
                                        </p:tgtEl>
                                        <p:attrNameLst>
                                          <p:attrName>ppt_x</p:attrName>
                                        </p:attrNameLst>
                                      </p:cBhvr>
                                      <p:tavLst>
                                        <p:tav tm="0">
                                          <p:val>
                                            <p:strVal val="#ppt_x"/>
                                          </p:val>
                                        </p:tav>
                                        <p:tav tm="100000">
                                          <p:val>
                                            <p:strVal val="#ppt_x"/>
                                          </p:val>
                                        </p:tav>
                                      </p:tavLst>
                                    </p:anim>
                                    <p:anim calcmode="lin" valueType="num">
                                      <p:cBhvr>
                                        <p:cTn id="32"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2" grpId="0" animBg="1" advAuto="0"/>
      <p:bldP spid="4" grpId="0" animBg="1" advAuto="0"/>
      <p:bldP spid="5" grpId="0" animBg="1" advAuto="0"/>
      <p:bldP spid="6" grpId="0" animBg="1" advAuto="0"/>
      <p:bldP spid="652"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3711866" y="3040444"/>
            <a:ext cx="4369786"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smtClean="0"/>
              <a:t>11. </a:t>
            </a:r>
            <a:r>
              <a:rPr lang="en-US" altLang="zh-CN" sz="4000" dirty="0"/>
              <a:t>Financial Analysis</a:t>
            </a:r>
            <a:endParaRPr lang="en-US" altLang="zh-CN" sz="40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2" grpId="0" animBg="1" advAuto="0"/>
      <p:bldP spid="125"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文本框 9"/>
          <p:cNvSpPr txBox="1"/>
          <p:nvPr/>
        </p:nvSpPr>
        <p:spPr>
          <a:xfrm flipH="1">
            <a:off x="511375" y="579082"/>
            <a:ext cx="3522016"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流动资金估算表</a:t>
            </a:r>
            <a:endParaRPr lang="zh-CN" altLang="en-US" sz="2800" dirty="0">
              <a:solidFill>
                <a:schemeClr val="bg2">
                  <a:lumMod val="25000"/>
                </a:schemeClr>
              </a:solidFill>
              <a:cs typeface="+mn-ea"/>
              <a:sym typeface="+mn-lt"/>
            </a:endParaRPr>
          </a:p>
        </p:txBody>
      </p:sp>
      <p:graphicFrame>
        <p:nvGraphicFramePr>
          <p:cNvPr id="11" name="表格 10"/>
          <p:cNvGraphicFramePr>
            <a:graphicFrameLocks noGrp="1"/>
          </p:cNvGraphicFramePr>
          <p:nvPr/>
        </p:nvGraphicFramePr>
        <p:xfrm>
          <a:off x="1243282" y="1164854"/>
          <a:ext cx="9705436" cy="5169690"/>
        </p:xfrm>
        <a:graphic>
          <a:graphicData uri="http://schemas.openxmlformats.org/drawingml/2006/table">
            <a:tbl>
              <a:tblPr>
                <a:tableStyleId>{284E427A-3D55-4303-BF80-6455036E1DE7}</a:tableStyleId>
              </a:tblPr>
              <a:tblGrid>
                <a:gridCol w="990569"/>
                <a:gridCol w="2690701"/>
                <a:gridCol w="1109002"/>
                <a:gridCol w="1032559"/>
                <a:gridCol w="1218827"/>
                <a:gridCol w="1404025"/>
                <a:gridCol w="1259753"/>
              </a:tblGrid>
              <a:tr h="574410">
                <a:tc gridSpan="7">
                  <a:txBody>
                    <a:bodyPr/>
                    <a:lstStyle/>
                    <a:p>
                      <a:pPr marL="0" algn="ctr" fontAlgn="ctr">
                        <a:lnSpc>
                          <a:spcPct val="100000"/>
                        </a:lnSpc>
                        <a:spcBef>
                          <a:spcPts val="0"/>
                        </a:spcBef>
                        <a:spcAft>
                          <a:spcPts val="0"/>
                        </a:spcAft>
                      </a:pPr>
                      <a:r>
                        <a:rPr lang="zh-CN" altLang="en-US" sz="1400" b="1" spc="0" dirty="0">
                          <a:solidFill>
                            <a:srgbClr val="000000"/>
                          </a:solidFill>
                          <a:effectLst/>
                        </a:rPr>
                        <a:t>流动资金估算表（单位：万元）</a:t>
                      </a:r>
                      <a:endParaRPr lang="zh-CN" altLang="en-US" sz="3200" dirty="0">
                        <a:effectLst/>
                      </a:endParaRPr>
                    </a:p>
                  </a:txBody>
                  <a:tcPr marL="54864" marR="54864" anchor="ctr"/>
                </a:tc>
                <a:tc hMerge="1">
                  <a:tcPr/>
                </a:tc>
                <a:tc hMerge="1">
                  <a:tcPr/>
                </a:tc>
                <a:tc hMerge="1">
                  <a:tcPr/>
                </a:tc>
                <a:tc hMerge="1">
                  <a:tcPr/>
                </a:tc>
                <a:tc hMerge="1">
                  <a:tcPr/>
                </a:tc>
                <a:tc hMerge="1">
                  <a:tcPr/>
                </a:tc>
              </a:tr>
              <a:tr h="574410">
                <a:tc>
                  <a:txBody>
                    <a:bodyPr/>
                    <a:lstStyle/>
                    <a:p>
                      <a:pPr marL="0" algn="l" fontAlgn="ctr">
                        <a:lnSpc>
                          <a:spcPct val="100000"/>
                        </a:lnSpc>
                        <a:spcBef>
                          <a:spcPts val="0"/>
                        </a:spcBef>
                        <a:spcAft>
                          <a:spcPts val="0"/>
                        </a:spcAft>
                      </a:pPr>
                      <a:r>
                        <a:rPr lang="zh-CN" altLang="en-US" sz="1400" b="0" spc="0">
                          <a:solidFill>
                            <a:srgbClr val="000000"/>
                          </a:solidFill>
                          <a:effectLst/>
                        </a:rPr>
                        <a:t>序号</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项目</a:t>
                      </a:r>
                      <a:r>
                        <a:rPr lang="en-US" altLang="zh-CN" sz="1400" b="0" spc="0">
                          <a:solidFill>
                            <a:srgbClr val="000000"/>
                          </a:solidFill>
                          <a:effectLst/>
                        </a:rPr>
                        <a:t>/</a:t>
                      </a:r>
                      <a:r>
                        <a:rPr lang="zh-CN" altLang="en-US" sz="1400" b="0" spc="0">
                          <a:solidFill>
                            <a:srgbClr val="000000"/>
                          </a:solidFill>
                          <a:effectLst/>
                        </a:rPr>
                        <a:t>年份</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2</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3</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4</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a:t>
                      </a:r>
                      <a:endParaRPr lang="zh-CN" altLang="en-US" sz="3200">
                        <a:effectLst/>
                      </a:endParaRPr>
                    </a:p>
                  </a:txBody>
                  <a:tcPr marL="54864" marR="54864" anchor="ctr"/>
                </a:tc>
              </a:tr>
              <a:tr h="574410">
                <a:tc>
                  <a:txBody>
                    <a:bodyPr/>
                    <a:lstStyle/>
                    <a:p>
                      <a:pPr marL="0" algn="l" fontAlgn="ctr">
                        <a:lnSpc>
                          <a:spcPct val="100000"/>
                        </a:lnSpc>
                        <a:spcBef>
                          <a:spcPts val="0"/>
                        </a:spcBef>
                        <a:spcAft>
                          <a:spcPts val="0"/>
                        </a:spcAft>
                      </a:pPr>
                      <a:r>
                        <a:rPr lang="en-US" altLang="zh-CN" sz="1400" b="1" spc="0">
                          <a:solidFill>
                            <a:srgbClr val="000000"/>
                          </a:solidFill>
                          <a:effectLst/>
                        </a:rPr>
                        <a:t>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1" spc="0" dirty="0">
                          <a:solidFill>
                            <a:srgbClr val="000000"/>
                          </a:solidFill>
                          <a:effectLst/>
                        </a:rPr>
                        <a:t>流动资产</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dirty="0">
                          <a:solidFill>
                            <a:srgbClr val="000000"/>
                          </a:solidFill>
                          <a:effectLst/>
                        </a:rPr>
                        <a:t>120</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1" spc="0" dirty="0">
                          <a:solidFill>
                            <a:srgbClr val="000000"/>
                          </a:solidFill>
                          <a:effectLst/>
                        </a:rPr>
                        <a:t>140</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160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160</a:t>
                      </a:r>
                      <a:endParaRPr lang="zh-CN" altLang="en-US" sz="3200">
                        <a:effectLst/>
                      </a:endParaRPr>
                    </a:p>
                  </a:txBody>
                  <a:tcPr marL="54864" marR="54864" anchor="ctr"/>
                </a:tc>
              </a:tr>
              <a:tr h="574410">
                <a:tc>
                  <a:txBody>
                    <a:bodyPr/>
                    <a:lstStyle/>
                    <a:p>
                      <a:pPr marL="0" algn="l" fontAlgn="ctr">
                        <a:lnSpc>
                          <a:spcPct val="100000"/>
                        </a:lnSpc>
                        <a:spcBef>
                          <a:spcPts val="0"/>
                        </a:spcBef>
                        <a:spcAft>
                          <a:spcPts val="0"/>
                        </a:spcAft>
                      </a:pPr>
                      <a:r>
                        <a:rPr lang="en-US" altLang="zh-CN" sz="1400" b="0" spc="0">
                          <a:solidFill>
                            <a:srgbClr val="000000"/>
                          </a:solidFill>
                          <a:effectLst/>
                        </a:rPr>
                        <a:t>1.1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现金</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120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140</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160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160</a:t>
                      </a:r>
                      <a:endParaRPr lang="zh-CN" altLang="en-US" sz="3200">
                        <a:effectLst/>
                      </a:endParaRPr>
                    </a:p>
                  </a:txBody>
                  <a:tcPr marL="54864" marR="54864" anchor="ctr"/>
                </a:tc>
              </a:tr>
              <a:tr h="574410">
                <a:tc>
                  <a:txBody>
                    <a:bodyPr/>
                    <a:lstStyle/>
                    <a:p>
                      <a:pPr marL="0" algn="l" fontAlgn="ctr">
                        <a:lnSpc>
                          <a:spcPct val="100000"/>
                        </a:lnSpc>
                        <a:spcBef>
                          <a:spcPts val="0"/>
                        </a:spcBef>
                        <a:spcAft>
                          <a:spcPts val="0"/>
                        </a:spcAft>
                      </a:pPr>
                      <a:r>
                        <a:rPr lang="en-US" altLang="zh-CN" sz="1400" b="0" spc="0">
                          <a:solidFill>
                            <a:srgbClr val="000000"/>
                          </a:solidFill>
                          <a:effectLst/>
                        </a:rPr>
                        <a:t>1.2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应收账款</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0</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0</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r>
              <a:tr h="574410">
                <a:tc>
                  <a:txBody>
                    <a:bodyPr/>
                    <a:lstStyle/>
                    <a:p>
                      <a:pPr marL="0" algn="l" fontAlgn="ctr">
                        <a:lnSpc>
                          <a:spcPct val="100000"/>
                        </a:lnSpc>
                        <a:spcBef>
                          <a:spcPts val="0"/>
                        </a:spcBef>
                        <a:spcAft>
                          <a:spcPts val="0"/>
                        </a:spcAft>
                      </a:pPr>
                      <a:r>
                        <a:rPr lang="en-US" altLang="zh-CN" sz="1400" b="1" spc="0">
                          <a:solidFill>
                            <a:srgbClr val="000000"/>
                          </a:solidFill>
                          <a:effectLst/>
                        </a:rPr>
                        <a:t>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1" spc="0">
                          <a:solidFill>
                            <a:srgbClr val="000000"/>
                          </a:solidFill>
                          <a:effectLst/>
                        </a:rPr>
                        <a:t>流动负债</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dirty="0">
                          <a:solidFill>
                            <a:srgbClr val="000000"/>
                          </a:solidFill>
                          <a:effectLst/>
                        </a:rPr>
                        <a:t>0</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1" spc="0" dirty="0">
                          <a:solidFill>
                            <a:srgbClr val="000000"/>
                          </a:solidFill>
                          <a:effectLst/>
                        </a:rPr>
                        <a:t>0</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0</a:t>
                      </a:r>
                      <a:endParaRPr lang="zh-CN" altLang="en-US" sz="3200">
                        <a:effectLst/>
                      </a:endParaRPr>
                    </a:p>
                  </a:txBody>
                  <a:tcPr marL="54864" marR="54864" anchor="ctr"/>
                </a:tc>
              </a:tr>
              <a:tr h="574410">
                <a:tc>
                  <a:txBody>
                    <a:bodyPr/>
                    <a:lstStyle/>
                    <a:p>
                      <a:pPr marL="0" algn="l" fontAlgn="ctr">
                        <a:lnSpc>
                          <a:spcPct val="100000"/>
                        </a:lnSpc>
                        <a:spcBef>
                          <a:spcPts val="0"/>
                        </a:spcBef>
                        <a:spcAft>
                          <a:spcPts val="0"/>
                        </a:spcAft>
                      </a:pPr>
                      <a:r>
                        <a:rPr lang="en-US" altLang="zh-CN" sz="1400" b="0" spc="0">
                          <a:solidFill>
                            <a:srgbClr val="000000"/>
                          </a:solidFill>
                          <a:effectLst/>
                        </a:rPr>
                        <a:t>2.1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应付账款</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0</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0</a:t>
                      </a:r>
                      <a:endParaRPr lang="zh-CN" altLang="en-US" sz="3200" dirty="0">
                        <a:effectLst/>
                      </a:endParaRPr>
                    </a:p>
                  </a:txBody>
                  <a:tcPr marL="54864" marR="54864" anchor="ctr"/>
                </a:tc>
              </a:tr>
              <a:tr h="574410">
                <a:tc>
                  <a:txBody>
                    <a:bodyPr/>
                    <a:lstStyle/>
                    <a:p>
                      <a:pPr marL="0" algn="l" fontAlgn="ctr">
                        <a:lnSpc>
                          <a:spcPct val="100000"/>
                        </a:lnSpc>
                        <a:spcBef>
                          <a:spcPts val="0"/>
                        </a:spcBef>
                        <a:spcAft>
                          <a:spcPts val="0"/>
                        </a:spcAft>
                      </a:pPr>
                      <a:r>
                        <a:rPr lang="en-US" altLang="zh-CN" sz="1400" b="1" spc="0">
                          <a:solidFill>
                            <a:srgbClr val="000000"/>
                          </a:solidFill>
                          <a:effectLst/>
                        </a:rPr>
                        <a:t>3</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1" spc="0">
                          <a:solidFill>
                            <a:srgbClr val="000000"/>
                          </a:solidFill>
                          <a:effectLst/>
                        </a:rPr>
                        <a:t>流动资金</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120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140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160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dirty="0">
                          <a:solidFill>
                            <a:srgbClr val="000000"/>
                          </a:solidFill>
                          <a:effectLst/>
                        </a:rPr>
                        <a:t>160</a:t>
                      </a:r>
                      <a:endParaRPr lang="zh-CN" altLang="en-US" sz="3200" dirty="0">
                        <a:effectLst/>
                      </a:endParaRPr>
                    </a:p>
                  </a:txBody>
                  <a:tcPr marL="54864" marR="54864" anchor="ctr"/>
                </a:tc>
              </a:tr>
              <a:tr h="574410">
                <a:tc>
                  <a:txBody>
                    <a:bodyPr/>
                    <a:lstStyle/>
                    <a:p>
                      <a:pPr marL="0" algn="l" fontAlgn="ctr">
                        <a:lnSpc>
                          <a:spcPct val="100000"/>
                        </a:lnSpc>
                        <a:spcBef>
                          <a:spcPts val="0"/>
                        </a:spcBef>
                        <a:spcAft>
                          <a:spcPts val="0"/>
                        </a:spcAft>
                      </a:pPr>
                      <a:r>
                        <a:rPr lang="en-US" altLang="zh-CN" sz="1400" b="1" spc="0">
                          <a:solidFill>
                            <a:srgbClr val="000000"/>
                          </a:solidFill>
                          <a:effectLst/>
                        </a:rPr>
                        <a:t>4</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1" spc="0">
                          <a:solidFill>
                            <a:srgbClr val="000000"/>
                          </a:solidFill>
                          <a:effectLst/>
                        </a:rPr>
                        <a:t>流动资金年增加额</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20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20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20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dirty="0">
                          <a:solidFill>
                            <a:srgbClr val="000000"/>
                          </a:solidFill>
                          <a:effectLst/>
                        </a:rPr>
                        <a:t>0</a:t>
                      </a:r>
                      <a:endParaRPr lang="zh-CN" altLang="en-US" sz="3200" dirty="0">
                        <a:effectLst/>
                      </a:endParaRPr>
                    </a:p>
                  </a:txBody>
                  <a:tcPr marL="54864" marR="54864" anchor="ctr"/>
                </a:tc>
              </a:tr>
            </a:tbl>
          </a:graphicData>
        </a:graphic>
      </p:graphicFrame>
      <p:sp>
        <p:nvSpPr>
          <p:cNvPr id="12" name="Rectangle 6"/>
          <p:cNvSpPr>
            <a:spLocks noChangeArrowheads="1"/>
          </p:cNvSpPr>
          <p:nvPr/>
        </p:nvSpPr>
        <p:spPr bwMode="auto">
          <a:xfrm>
            <a:off x="4940648" y="426190"/>
            <a:ext cx="56003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000000"/>
                </a:solidFill>
                <a:effectLst/>
                <a:latin typeface="Arial" panose="020B0604020202020204" pitchFamily="34" charset="0"/>
              </a:rPr>
              <a:t>我们的初始流动资金设定为100万元人民币，随后的流动资金增长为每年20万元人民币（前三年）。流动资金将确保项目在没有收入的情况下能够维持几个月的正常开发和运营维护。</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1"/>
                                        </p:tgtEl>
                                        <p:attrNameLst>
                                          <p:attrName>style.visibility</p:attrName>
                                        </p:attrNameLst>
                                      </p:cBhvr>
                                      <p:to>
                                        <p:strVal val="visible"/>
                                      </p:to>
                                    </p:set>
                                    <p:anim calcmode="lin" valueType="num">
                                      <p:cBhvr>
                                        <p:cTn id="21" dur="500" fill="hold"/>
                                        <p:tgtEl>
                                          <p:spTgt spid="641"/>
                                        </p:tgtEl>
                                        <p:attrNameLst>
                                          <p:attrName>ppt_w</p:attrName>
                                        </p:attrNameLst>
                                      </p:cBhvr>
                                      <p:tavLst>
                                        <p:tav tm="0">
                                          <p:val>
                                            <p:fltVal val="0"/>
                                          </p:val>
                                        </p:tav>
                                        <p:tav tm="100000">
                                          <p:val>
                                            <p:strVal val="#ppt_w"/>
                                          </p:val>
                                        </p:tav>
                                      </p:tavLst>
                                    </p:anim>
                                    <p:anim calcmode="lin" valueType="num">
                                      <p:cBhvr>
                                        <p:cTn id="22" dur="500" fill="hold"/>
                                        <p:tgtEl>
                                          <p:spTgt spid="6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文本框 4"/>
          <p:cNvSpPr txBox="1"/>
          <p:nvPr/>
        </p:nvSpPr>
        <p:spPr>
          <a:xfrm flipH="1">
            <a:off x="330082" y="548451"/>
            <a:ext cx="5435658"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资金使用计划与资金筹措表</a:t>
            </a:r>
            <a:endParaRPr lang="zh-CN" altLang="en-US" sz="2800" dirty="0">
              <a:solidFill>
                <a:schemeClr val="bg2">
                  <a:lumMod val="25000"/>
                </a:schemeClr>
              </a:solidFill>
              <a:cs typeface="+mn-ea"/>
              <a:sym typeface="+mn-lt"/>
            </a:endParaRPr>
          </a:p>
        </p:txBody>
      </p:sp>
      <p:graphicFrame>
        <p:nvGraphicFramePr>
          <p:cNvPr id="6" name="表格 5"/>
          <p:cNvGraphicFramePr>
            <a:graphicFrameLocks noGrp="1"/>
          </p:cNvGraphicFramePr>
          <p:nvPr/>
        </p:nvGraphicFramePr>
        <p:xfrm>
          <a:off x="1362773" y="1334233"/>
          <a:ext cx="9562023" cy="5181828"/>
        </p:xfrm>
        <a:graphic>
          <a:graphicData uri="http://schemas.openxmlformats.org/drawingml/2006/table">
            <a:tbl>
              <a:tblPr>
                <a:tableStyleId>{284E427A-3D55-4303-BF80-6455036E1DE7}</a:tableStyleId>
              </a:tblPr>
              <a:tblGrid>
                <a:gridCol w="838623"/>
                <a:gridCol w="1822508"/>
                <a:gridCol w="1293455"/>
                <a:gridCol w="1271190"/>
                <a:gridCol w="1381448"/>
                <a:gridCol w="1678312"/>
                <a:gridCol w="1276487"/>
              </a:tblGrid>
              <a:tr h="431819">
                <a:tc gridSpan="7">
                  <a:txBody>
                    <a:bodyPr/>
                    <a:lstStyle/>
                    <a:p>
                      <a:pPr marL="0" algn="ctr" fontAlgn="ctr">
                        <a:lnSpc>
                          <a:spcPct val="100000"/>
                        </a:lnSpc>
                        <a:spcBef>
                          <a:spcPts val="0"/>
                        </a:spcBef>
                        <a:spcAft>
                          <a:spcPts val="0"/>
                        </a:spcAft>
                      </a:pPr>
                      <a:r>
                        <a:rPr lang="zh-CN" altLang="en-US" sz="1400" b="1" spc="0" dirty="0">
                          <a:solidFill>
                            <a:srgbClr val="000000"/>
                          </a:solidFill>
                          <a:effectLst/>
                        </a:rPr>
                        <a:t>资金使用计划与资金筹措表（单位：万元）</a:t>
                      </a:r>
                      <a:endParaRPr lang="zh-CN" altLang="en-US" sz="3200" dirty="0">
                        <a:effectLst/>
                      </a:endParaRPr>
                    </a:p>
                  </a:txBody>
                  <a:tcPr marL="54864" marR="54864" anchor="ctr"/>
                </a:tc>
                <a:tc hMerge="1">
                  <a:tcPr/>
                </a:tc>
                <a:tc hMerge="1">
                  <a:tcPr/>
                </a:tc>
                <a:tc hMerge="1">
                  <a:tcPr/>
                </a:tc>
                <a:tc hMerge="1">
                  <a:tcPr/>
                </a:tc>
                <a:tc hMerge="1">
                  <a:tcPr/>
                </a:tc>
                <a:tc hMerge="1">
                  <a:tcPr/>
                </a:tc>
              </a:tr>
              <a:tr h="431819">
                <a:tc>
                  <a:txBody>
                    <a:bodyPr/>
                    <a:lstStyle/>
                    <a:p>
                      <a:pPr marL="0" algn="l" fontAlgn="ctr">
                        <a:lnSpc>
                          <a:spcPct val="100000"/>
                        </a:lnSpc>
                        <a:spcBef>
                          <a:spcPts val="0"/>
                        </a:spcBef>
                        <a:spcAft>
                          <a:spcPts val="0"/>
                        </a:spcAft>
                      </a:pPr>
                      <a:r>
                        <a:rPr lang="zh-CN" altLang="en-US" sz="1400" b="0" spc="0">
                          <a:solidFill>
                            <a:srgbClr val="000000"/>
                          </a:solidFill>
                          <a:effectLst/>
                        </a:rPr>
                        <a:t>序号</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dirty="0">
                          <a:solidFill>
                            <a:srgbClr val="000000"/>
                          </a:solidFill>
                          <a:effectLst/>
                        </a:rPr>
                        <a:t>项目</a:t>
                      </a:r>
                      <a:r>
                        <a:rPr lang="en-US" altLang="zh-CN" sz="1400" b="0" spc="0" dirty="0">
                          <a:solidFill>
                            <a:srgbClr val="000000"/>
                          </a:solidFill>
                          <a:effectLst/>
                        </a:rPr>
                        <a:t>/</a:t>
                      </a:r>
                      <a:r>
                        <a:rPr lang="zh-CN" altLang="en-US" sz="1400" b="0" spc="0" dirty="0">
                          <a:solidFill>
                            <a:srgbClr val="000000"/>
                          </a:solidFill>
                          <a:effectLst/>
                        </a:rPr>
                        <a:t>年份</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3</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4</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a:t>
                      </a:r>
                      <a:endParaRPr lang="zh-CN" altLang="en-US" sz="3200">
                        <a:effectLst/>
                      </a:endParaRPr>
                    </a:p>
                  </a:txBody>
                  <a:tcPr marL="54864" marR="54864" anchor="ctr"/>
                </a:tc>
              </a:tr>
              <a:tr h="431819">
                <a:tc>
                  <a:txBody>
                    <a:bodyPr/>
                    <a:lstStyle/>
                    <a:p>
                      <a:pPr marL="0" algn="l" fontAlgn="ctr">
                        <a:lnSpc>
                          <a:spcPct val="100000"/>
                        </a:lnSpc>
                        <a:spcBef>
                          <a:spcPts val="0"/>
                        </a:spcBef>
                        <a:spcAft>
                          <a:spcPts val="0"/>
                        </a:spcAft>
                      </a:pPr>
                      <a:r>
                        <a:rPr lang="en-US" altLang="zh-CN" sz="1400" b="1" spc="0">
                          <a:solidFill>
                            <a:srgbClr val="000000"/>
                          </a:solidFill>
                          <a:effectLst/>
                        </a:rPr>
                        <a:t>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1" spc="0">
                          <a:solidFill>
                            <a:srgbClr val="000000"/>
                          </a:solidFill>
                          <a:effectLst/>
                        </a:rPr>
                        <a:t>投资总额</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731.97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140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140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140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140</a:t>
                      </a:r>
                      <a:endParaRPr lang="zh-CN" altLang="en-US" sz="3200">
                        <a:effectLst/>
                      </a:endParaRPr>
                    </a:p>
                  </a:txBody>
                  <a:tcPr marL="54864" marR="54864" anchor="ctr"/>
                </a:tc>
              </a:tr>
              <a:tr h="431819">
                <a:tc>
                  <a:txBody>
                    <a:bodyPr/>
                    <a:lstStyle/>
                    <a:p>
                      <a:pPr marL="0" algn="l" fontAlgn="ctr">
                        <a:lnSpc>
                          <a:spcPct val="100000"/>
                        </a:lnSpc>
                        <a:spcBef>
                          <a:spcPts val="0"/>
                        </a:spcBef>
                        <a:spcAft>
                          <a:spcPts val="0"/>
                        </a:spcAft>
                      </a:pPr>
                      <a:r>
                        <a:rPr lang="en-US" altLang="zh-CN" sz="1400" b="0" spc="0">
                          <a:solidFill>
                            <a:srgbClr val="000000"/>
                          </a:solidFill>
                          <a:effectLst/>
                        </a:rPr>
                        <a:t>1.1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建设投资</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631.97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120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120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120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120</a:t>
                      </a:r>
                      <a:endParaRPr lang="zh-CN" altLang="en-US" sz="3200">
                        <a:effectLst/>
                      </a:endParaRPr>
                    </a:p>
                  </a:txBody>
                  <a:tcPr marL="54864" marR="54864" anchor="ctr"/>
                </a:tc>
              </a:tr>
              <a:tr h="431819">
                <a:tc>
                  <a:txBody>
                    <a:bodyPr/>
                    <a:lstStyle/>
                    <a:p>
                      <a:pPr marL="0" algn="l" fontAlgn="ctr">
                        <a:lnSpc>
                          <a:spcPct val="100000"/>
                        </a:lnSpc>
                        <a:spcBef>
                          <a:spcPts val="0"/>
                        </a:spcBef>
                        <a:spcAft>
                          <a:spcPts val="0"/>
                        </a:spcAft>
                      </a:pPr>
                      <a:r>
                        <a:rPr lang="en-US" altLang="zh-CN" sz="1400" b="0" spc="0">
                          <a:solidFill>
                            <a:srgbClr val="000000"/>
                          </a:solidFill>
                          <a:effectLst/>
                        </a:rPr>
                        <a:t>1.2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流动资金</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r>
              <a:tr h="431819">
                <a:tc>
                  <a:txBody>
                    <a:bodyPr/>
                    <a:lstStyle/>
                    <a:p>
                      <a:pPr marL="0" algn="l" fontAlgn="ctr">
                        <a:lnSpc>
                          <a:spcPct val="100000"/>
                        </a:lnSpc>
                        <a:spcBef>
                          <a:spcPts val="0"/>
                        </a:spcBef>
                        <a:spcAft>
                          <a:spcPts val="0"/>
                        </a:spcAft>
                      </a:pPr>
                      <a:r>
                        <a:rPr lang="en-US" altLang="zh-CN" sz="1400" b="1" spc="0">
                          <a:solidFill>
                            <a:srgbClr val="000000"/>
                          </a:solidFill>
                          <a:effectLst/>
                        </a:rPr>
                        <a:t>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1" spc="0">
                          <a:solidFill>
                            <a:srgbClr val="000000"/>
                          </a:solidFill>
                          <a:effectLst/>
                        </a:rPr>
                        <a:t>资金筹措来源</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731.97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140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140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140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1" spc="0">
                          <a:solidFill>
                            <a:srgbClr val="000000"/>
                          </a:solidFill>
                          <a:effectLst/>
                        </a:rPr>
                        <a:t>140</a:t>
                      </a:r>
                      <a:endParaRPr lang="zh-CN" altLang="en-US" sz="3200">
                        <a:effectLst/>
                      </a:endParaRPr>
                    </a:p>
                  </a:txBody>
                  <a:tcPr marL="54864" marR="54864" anchor="ctr"/>
                </a:tc>
              </a:tr>
              <a:tr h="431819">
                <a:tc>
                  <a:txBody>
                    <a:bodyPr/>
                    <a:lstStyle/>
                    <a:p>
                      <a:pPr marL="0" algn="l" fontAlgn="ctr">
                        <a:lnSpc>
                          <a:spcPct val="100000"/>
                        </a:lnSpc>
                        <a:spcBef>
                          <a:spcPts val="0"/>
                        </a:spcBef>
                        <a:spcAft>
                          <a:spcPts val="0"/>
                        </a:spcAft>
                      </a:pPr>
                      <a:r>
                        <a:rPr lang="en-US" altLang="zh-CN" sz="1400" b="0" spc="0">
                          <a:solidFill>
                            <a:srgbClr val="000000"/>
                          </a:solidFill>
                          <a:effectLst/>
                        </a:rPr>
                        <a:t>2.1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资本金</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521.97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140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140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140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140</a:t>
                      </a:r>
                      <a:endParaRPr lang="zh-CN" altLang="en-US" sz="3200">
                        <a:effectLst/>
                      </a:endParaRPr>
                    </a:p>
                  </a:txBody>
                  <a:tcPr marL="54864" marR="54864" anchor="ctr"/>
                </a:tc>
              </a:tr>
              <a:tr h="431819">
                <a:tc>
                  <a:txBody>
                    <a:bodyPr/>
                    <a:lstStyle/>
                    <a:p>
                      <a:pPr marL="0" algn="l" fontAlgn="ctr">
                        <a:lnSpc>
                          <a:spcPct val="100000"/>
                        </a:lnSpc>
                        <a:spcBef>
                          <a:spcPts val="0"/>
                        </a:spcBef>
                        <a:spcAft>
                          <a:spcPts val="0"/>
                        </a:spcAft>
                      </a:pPr>
                      <a:r>
                        <a:rPr lang="en-US" altLang="zh-CN" sz="1400" b="0" spc="0">
                          <a:solidFill>
                            <a:srgbClr val="000000"/>
                          </a:solidFill>
                          <a:effectLst/>
                        </a:rPr>
                        <a:t>2.1.1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资本金余额</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521.97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661.97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801.97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941.97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997.97</a:t>
                      </a:r>
                      <a:endParaRPr lang="zh-CN" altLang="en-US" sz="3200">
                        <a:effectLst/>
                      </a:endParaRPr>
                    </a:p>
                  </a:txBody>
                  <a:tcPr marL="54864" marR="54864" anchor="ctr"/>
                </a:tc>
              </a:tr>
              <a:tr h="431819">
                <a:tc>
                  <a:txBody>
                    <a:bodyPr/>
                    <a:lstStyle/>
                    <a:p>
                      <a:pPr marL="0" algn="l" fontAlgn="ctr">
                        <a:lnSpc>
                          <a:spcPct val="100000"/>
                        </a:lnSpc>
                        <a:spcBef>
                          <a:spcPts val="0"/>
                        </a:spcBef>
                        <a:spcAft>
                          <a:spcPts val="0"/>
                        </a:spcAft>
                      </a:pPr>
                      <a:r>
                        <a:rPr lang="en-US" altLang="zh-CN" sz="1400" b="0" spc="0">
                          <a:solidFill>
                            <a:srgbClr val="000000"/>
                          </a:solidFill>
                          <a:effectLst/>
                        </a:rPr>
                        <a:t>2.2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贷款</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r>
              <a:tr h="431819">
                <a:tc>
                  <a:txBody>
                    <a:bodyPr/>
                    <a:lstStyle/>
                    <a:p>
                      <a:pPr marL="0" algn="l" fontAlgn="ctr">
                        <a:lnSpc>
                          <a:spcPct val="100000"/>
                        </a:lnSpc>
                        <a:spcBef>
                          <a:spcPts val="0"/>
                        </a:spcBef>
                        <a:spcAft>
                          <a:spcPts val="0"/>
                        </a:spcAft>
                      </a:pPr>
                      <a:r>
                        <a:rPr lang="en-US" altLang="zh-CN" sz="1400" b="0" spc="0">
                          <a:solidFill>
                            <a:srgbClr val="000000"/>
                          </a:solidFill>
                          <a:effectLst/>
                        </a:rPr>
                        <a:t>2.2.1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贷款余额</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200</a:t>
                      </a:r>
                      <a:endParaRPr lang="zh-CN" altLang="en-US" sz="3200">
                        <a:effectLst/>
                      </a:endParaRPr>
                    </a:p>
                  </a:txBody>
                  <a:tcPr marL="54864" marR="54864" anchor="ctr"/>
                </a:tc>
              </a:tr>
              <a:tr h="431819">
                <a:tc>
                  <a:txBody>
                    <a:bodyPr/>
                    <a:lstStyle/>
                    <a:p>
                      <a:pPr marL="0" algn="l" fontAlgn="ctr">
                        <a:lnSpc>
                          <a:spcPct val="100000"/>
                        </a:lnSpc>
                        <a:spcBef>
                          <a:spcPts val="0"/>
                        </a:spcBef>
                        <a:spcAft>
                          <a:spcPts val="0"/>
                        </a:spcAft>
                      </a:pPr>
                      <a:r>
                        <a:rPr lang="en-US" altLang="zh-CN" sz="1400" b="0" spc="0">
                          <a:solidFill>
                            <a:srgbClr val="000000"/>
                          </a:solidFill>
                          <a:effectLst/>
                        </a:rPr>
                        <a:t>2.3</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短期借款</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r>
              <a:tr h="431819">
                <a:tc>
                  <a:txBody>
                    <a:bodyPr/>
                    <a:lstStyle/>
                    <a:p>
                      <a:pPr marL="0" algn="l" fontAlgn="ctr">
                        <a:lnSpc>
                          <a:spcPct val="100000"/>
                        </a:lnSpc>
                        <a:spcBef>
                          <a:spcPts val="0"/>
                        </a:spcBef>
                        <a:spcAft>
                          <a:spcPts val="0"/>
                        </a:spcAft>
                      </a:pPr>
                      <a:r>
                        <a:rPr lang="en-US" altLang="zh-CN" sz="1400" b="0" spc="0">
                          <a:solidFill>
                            <a:srgbClr val="000000"/>
                          </a:solidFill>
                          <a:effectLst/>
                        </a:rPr>
                        <a:t>2.3.1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短期借款余额</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0</a:t>
                      </a:r>
                      <a:endParaRPr lang="zh-CN" altLang="en-US" sz="3200" dirty="0">
                        <a:effectLst/>
                      </a:endParaRPr>
                    </a:p>
                  </a:txBody>
                  <a:tcPr marL="54864" marR="54864" anchor="ctr"/>
                </a:tc>
              </a:tr>
            </a:tbl>
          </a:graphicData>
        </a:graphic>
      </p:graphicFrame>
      <p:sp>
        <p:nvSpPr>
          <p:cNvPr id="7" name="文本框 6"/>
          <p:cNvSpPr txBox="1"/>
          <p:nvPr/>
        </p:nvSpPr>
        <p:spPr>
          <a:xfrm>
            <a:off x="5839646" y="548451"/>
            <a:ext cx="6094428" cy="458908"/>
          </a:xfrm>
          <a:prstGeom prst="rect">
            <a:avLst/>
          </a:prstGeom>
          <a:noFill/>
        </p:spPr>
        <p:txBody>
          <a:bodyPr wrap="square">
            <a:spAutoFit/>
          </a:bodyPr>
          <a:lstStyle/>
          <a:p>
            <a:pPr>
              <a:lnSpc>
                <a:spcPct val="150000"/>
              </a:lnSpc>
            </a:pPr>
            <a:r>
              <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rPr>
              <a:t>本金为</a:t>
            </a:r>
            <a:r>
              <a:rPr lang="en-US" altLang="zh-CN" sz="1800" dirty="0">
                <a:solidFill>
                  <a:schemeClr val="tx1">
                    <a:lumMod val="85000"/>
                    <a:lumOff val="15000"/>
                  </a:schemeClr>
                </a:solidFill>
                <a:latin typeface="思源宋体 Light" panose="02020300000000000000" pitchFamily="18" charset="-122"/>
                <a:ea typeface="思源宋体 Light" panose="02020300000000000000" pitchFamily="18" charset="-122"/>
              </a:rPr>
              <a:t>521.97</a:t>
            </a:r>
            <a:r>
              <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rPr>
              <a:t>万元，长期贷款</a:t>
            </a:r>
            <a:r>
              <a:rPr lang="en-US" altLang="zh-CN" dirty="0">
                <a:solidFill>
                  <a:schemeClr val="tx1">
                    <a:lumMod val="85000"/>
                    <a:lumOff val="15000"/>
                  </a:schemeClr>
                </a:solidFill>
                <a:latin typeface="思源宋体 Light" panose="02020300000000000000" pitchFamily="18" charset="-122"/>
                <a:ea typeface="思源宋体 Light" panose="02020300000000000000" pitchFamily="18" charset="-122"/>
              </a:rPr>
              <a:t>200</a:t>
            </a:r>
            <a:r>
              <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rPr>
              <a:t>万元，短期贷款</a:t>
            </a:r>
            <a:r>
              <a:rPr lang="en-US" altLang="zh-CN" dirty="0">
                <a:solidFill>
                  <a:schemeClr val="tx1">
                    <a:lumMod val="85000"/>
                    <a:lumOff val="15000"/>
                  </a:schemeClr>
                </a:solidFill>
                <a:latin typeface="思源宋体 Light" panose="02020300000000000000" pitchFamily="18" charset="-122"/>
                <a:ea typeface="思源宋体 Light" panose="02020300000000000000" pitchFamily="18" charset="-122"/>
              </a:rPr>
              <a:t>10</a:t>
            </a:r>
            <a:r>
              <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rPr>
              <a:t>万元</a:t>
            </a:r>
            <a:endPar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4"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flipH="1">
            <a:off x="760578" y="523188"/>
            <a:ext cx="3522016"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固定资产折旧估算表</a:t>
            </a:r>
            <a:endParaRPr lang="zh-CN" altLang="en-US" sz="2800" dirty="0">
              <a:solidFill>
                <a:schemeClr val="bg2">
                  <a:lumMod val="25000"/>
                </a:schemeClr>
              </a:solidFill>
              <a:cs typeface="+mn-ea"/>
              <a:sym typeface="+mn-lt"/>
            </a:endParaRPr>
          </a:p>
        </p:txBody>
      </p:sp>
      <p:graphicFrame>
        <p:nvGraphicFramePr>
          <p:cNvPr id="8" name="表格 7"/>
          <p:cNvGraphicFramePr>
            <a:graphicFrameLocks noGrp="1"/>
          </p:cNvGraphicFramePr>
          <p:nvPr/>
        </p:nvGraphicFramePr>
        <p:xfrm>
          <a:off x="2182252" y="1930871"/>
          <a:ext cx="7924335" cy="4199947"/>
        </p:xfrm>
        <a:graphic>
          <a:graphicData uri="http://schemas.openxmlformats.org/drawingml/2006/table">
            <a:tbl>
              <a:tblPr>
                <a:tableStyleId>{284E427A-3D55-4303-BF80-6455036E1DE7}</a:tableStyleId>
              </a:tblPr>
              <a:tblGrid>
                <a:gridCol w="769936"/>
                <a:gridCol w="2149834"/>
                <a:gridCol w="898253"/>
                <a:gridCol w="898253"/>
                <a:gridCol w="1059095"/>
                <a:gridCol w="978240"/>
                <a:gridCol w="1170724"/>
              </a:tblGrid>
              <a:tr h="489758">
                <a:tc gridSpan="7">
                  <a:txBody>
                    <a:bodyPr/>
                    <a:lstStyle/>
                    <a:p>
                      <a:pPr marL="0" algn="ctr" fontAlgn="ctr">
                        <a:lnSpc>
                          <a:spcPct val="100000"/>
                        </a:lnSpc>
                        <a:spcBef>
                          <a:spcPts val="0"/>
                        </a:spcBef>
                        <a:spcAft>
                          <a:spcPts val="0"/>
                        </a:spcAft>
                      </a:pPr>
                      <a:r>
                        <a:rPr lang="zh-CN" altLang="en-US" sz="1400" b="1" spc="0" dirty="0">
                          <a:solidFill>
                            <a:srgbClr val="000000"/>
                          </a:solidFill>
                          <a:effectLst/>
                        </a:rPr>
                        <a:t>固定资产折旧估算表（单位：万元）</a:t>
                      </a:r>
                      <a:endParaRPr lang="zh-CN" altLang="en-US" sz="3200" dirty="0">
                        <a:effectLst/>
                      </a:endParaRPr>
                    </a:p>
                  </a:txBody>
                  <a:tcPr marL="54864" marR="54864" anchor="ctr"/>
                </a:tc>
                <a:tc hMerge="1">
                  <a:tcPr/>
                </a:tc>
                <a:tc hMerge="1">
                  <a:tcPr/>
                </a:tc>
                <a:tc hMerge="1">
                  <a:tcPr/>
                </a:tc>
                <a:tc hMerge="1">
                  <a:tcPr/>
                </a:tc>
                <a:tc hMerge="1">
                  <a:tcPr/>
                </a:tc>
                <a:tc hMerge="1">
                  <a:tcPr/>
                </a:tc>
              </a:tr>
              <a:tr h="489758">
                <a:tc>
                  <a:txBody>
                    <a:bodyPr/>
                    <a:lstStyle/>
                    <a:p>
                      <a:pPr marL="0" algn="l" fontAlgn="ctr">
                        <a:lnSpc>
                          <a:spcPct val="100000"/>
                        </a:lnSpc>
                        <a:spcBef>
                          <a:spcPts val="0"/>
                        </a:spcBef>
                        <a:spcAft>
                          <a:spcPts val="0"/>
                        </a:spcAft>
                      </a:pPr>
                      <a:r>
                        <a:rPr lang="zh-CN" altLang="en-US" sz="1400" b="0" spc="0">
                          <a:solidFill>
                            <a:srgbClr val="000000"/>
                          </a:solidFill>
                          <a:effectLst/>
                        </a:rPr>
                        <a:t>序号</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项目</a:t>
                      </a:r>
                      <a:r>
                        <a:rPr lang="en-US" altLang="zh-CN" sz="1400" b="0" spc="0">
                          <a:solidFill>
                            <a:srgbClr val="000000"/>
                          </a:solidFill>
                          <a:effectLst/>
                        </a:rPr>
                        <a:t>/</a:t>
                      </a:r>
                      <a:r>
                        <a:rPr lang="zh-CN" altLang="en-US" sz="1400" b="0" spc="0">
                          <a:solidFill>
                            <a:srgbClr val="000000"/>
                          </a:solidFill>
                          <a:effectLst/>
                        </a:rPr>
                        <a:t>年份</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3</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4</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a:t>
                      </a:r>
                      <a:endParaRPr lang="zh-CN" altLang="en-US" sz="3200">
                        <a:effectLst/>
                      </a:endParaRPr>
                    </a:p>
                  </a:txBody>
                  <a:tcPr marL="54864" marR="54864" anchor="ctr"/>
                </a:tc>
              </a:tr>
              <a:tr h="608388">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dirty="0">
                          <a:solidFill>
                            <a:srgbClr val="000000"/>
                          </a:solidFill>
                          <a:effectLst/>
                        </a:rPr>
                        <a:t>设备及工具</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endParaRPr lang="en-US" sz="3200">
                        <a:effectLst/>
                      </a:endParaRPr>
                    </a:p>
                  </a:txBody>
                  <a:tcPr marL="54864" marR="54864" anchor="ctr"/>
                </a:tc>
                <a:tc>
                  <a:txBody>
                    <a:bodyPr/>
                    <a:lstStyle/>
                    <a:p>
                      <a:pPr marL="0" algn="l" fontAlgn="ctr">
                        <a:lnSpc>
                          <a:spcPct val="100000"/>
                        </a:lnSpc>
                        <a:spcBef>
                          <a:spcPts val="0"/>
                        </a:spcBef>
                        <a:spcAft>
                          <a:spcPts val="0"/>
                        </a:spcAft>
                      </a:pPr>
                      <a:endParaRPr lang="en-US" sz="3200">
                        <a:effectLst/>
                      </a:endParaRPr>
                    </a:p>
                  </a:txBody>
                  <a:tcPr marL="54864" marR="54864" anchor="ctr"/>
                </a:tc>
                <a:tc>
                  <a:txBody>
                    <a:bodyPr/>
                    <a:lstStyle/>
                    <a:p>
                      <a:pPr marL="0" algn="l" fontAlgn="ctr">
                        <a:lnSpc>
                          <a:spcPct val="100000"/>
                        </a:lnSpc>
                        <a:spcBef>
                          <a:spcPts val="0"/>
                        </a:spcBef>
                        <a:spcAft>
                          <a:spcPts val="0"/>
                        </a:spcAft>
                      </a:pPr>
                      <a:endParaRPr lang="en-US" sz="3200">
                        <a:effectLst/>
                      </a:endParaRPr>
                    </a:p>
                  </a:txBody>
                  <a:tcPr marL="54864" marR="54864" anchor="ctr"/>
                </a:tc>
                <a:tc>
                  <a:txBody>
                    <a:bodyPr/>
                    <a:lstStyle/>
                    <a:p>
                      <a:pPr marL="0" algn="l" fontAlgn="ctr">
                        <a:lnSpc>
                          <a:spcPct val="100000"/>
                        </a:lnSpc>
                        <a:spcBef>
                          <a:spcPts val="0"/>
                        </a:spcBef>
                        <a:spcAft>
                          <a:spcPts val="0"/>
                        </a:spcAft>
                      </a:pPr>
                      <a:endParaRPr lang="en-US" sz="3200">
                        <a:effectLst/>
                      </a:endParaRPr>
                    </a:p>
                  </a:txBody>
                  <a:tcPr marL="54864" marR="54864" anchor="ctr"/>
                </a:tc>
                <a:tc>
                  <a:txBody>
                    <a:bodyPr/>
                    <a:lstStyle/>
                    <a:p>
                      <a:pPr marL="0" algn="l" fontAlgn="ctr">
                        <a:lnSpc>
                          <a:spcPct val="100000"/>
                        </a:lnSpc>
                        <a:spcBef>
                          <a:spcPts val="0"/>
                        </a:spcBef>
                        <a:spcAft>
                          <a:spcPts val="0"/>
                        </a:spcAft>
                      </a:pPr>
                      <a:endParaRPr lang="en-US" sz="3200">
                        <a:effectLst/>
                      </a:endParaRPr>
                    </a:p>
                  </a:txBody>
                  <a:tcPr marL="54864" marR="54864" anchor="ctr"/>
                </a:tc>
              </a:tr>
              <a:tr h="653011">
                <a:tc>
                  <a:txBody>
                    <a:bodyPr/>
                    <a:lstStyle/>
                    <a:p>
                      <a:pPr marL="0" algn="l" fontAlgn="ctr">
                        <a:lnSpc>
                          <a:spcPct val="100000"/>
                        </a:lnSpc>
                        <a:spcBef>
                          <a:spcPts val="0"/>
                        </a:spcBef>
                        <a:spcAft>
                          <a:spcPts val="0"/>
                        </a:spcAft>
                      </a:pPr>
                      <a:r>
                        <a:rPr lang="en-US" altLang="zh-CN" sz="1400" b="0" spc="0">
                          <a:solidFill>
                            <a:srgbClr val="000000"/>
                          </a:solidFill>
                          <a:effectLst/>
                        </a:rPr>
                        <a:t>1.1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当年新增固定资产资产原值</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30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r>
              <a:tr h="489758">
                <a:tc>
                  <a:txBody>
                    <a:bodyPr/>
                    <a:lstStyle/>
                    <a:p>
                      <a:pPr marL="0" algn="l" fontAlgn="ctr">
                        <a:lnSpc>
                          <a:spcPct val="100000"/>
                        </a:lnSpc>
                        <a:spcBef>
                          <a:spcPts val="0"/>
                        </a:spcBef>
                        <a:spcAft>
                          <a:spcPts val="0"/>
                        </a:spcAft>
                      </a:pPr>
                      <a:r>
                        <a:rPr lang="en-US" altLang="zh-CN" sz="1400" b="0" spc="0">
                          <a:solidFill>
                            <a:srgbClr val="000000"/>
                          </a:solidFill>
                          <a:effectLst/>
                        </a:rPr>
                        <a:t>1.2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当年折旧费</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4864" marR="54864" anchor="ctr"/>
                </a:tc>
              </a:tr>
              <a:tr h="489758">
                <a:tc>
                  <a:txBody>
                    <a:bodyPr/>
                    <a:lstStyle/>
                    <a:p>
                      <a:pPr marL="0" algn="l" fontAlgn="ctr">
                        <a:lnSpc>
                          <a:spcPct val="100000"/>
                        </a:lnSpc>
                        <a:spcBef>
                          <a:spcPts val="0"/>
                        </a:spcBef>
                        <a:spcAft>
                          <a:spcPts val="0"/>
                        </a:spcAft>
                      </a:pPr>
                      <a:r>
                        <a:rPr lang="en-US" altLang="zh-CN" sz="1400" b="0" spc="0">
                          <a:solidFill>
                            <a:srgbClr val="000000"/>
                          </a:solidFill>
                          <a:effectLst/>
                        </a:rPr>
                        <a:t>1.3</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固定资产净值</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30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24.3</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18.6</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12.9</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7.2</a:t>
                      </a:r>
                      <a:endParaRPr lang="zh-CN" altLang="en-US" sz="3200">
                        <a:effectLst/>
                      </a:endParaRPr>
                    </a:p>
                  </a:txBody>
                  <a:tcPr marL="54864" marR="54864" anchor="ctr"/>
                </a:tc>
              </a:tr>
              <a:tr h="489758">
                <a:tc>
                  <a:txBody>
                    <a:bodyPr/>
                    <a:lstStyle/>
                    <a:p>
                      <a:pPr marL="0" algn="l" fontAlgn="ctr">
                        <a:lnSpc>
                          <a:spcPct val="100000"/>
                        </a:lnSpc>
                        <a:spcBef>
                          <a:spcPts val="0"/>
                        </a:spcBef>
                        <a:spcAft>
                          <a:spcPts val="0"/>
                        </a:spcAft>
                      </a:pPr>
                      <a:r>
                        <a:rPr lang="en-US" altLang="zh-CN" sz="1400" b="0" spc="0">
                          <a:solidFill>
                            <a:srgbClr val="000000"/>
                          </a:solidFill>
                          <a:effectLst/>
                        </a:rPr>
                        <a:t>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年折旧费合计</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4864" marR="54864" anchor="ctr"/>
                </a:tc>
              </a:tr>
              <a:tr h="489758">
                <a:tc>
                  <a:txBody>
                    <a:bodyPr/>
                    <a:lstStyle/>
                    <a:p>
                      <a:pPr marL="0" algn="l" fontAlgn="ctr">
                        <a:lnSpc>
                          <a:spcPct val="100000"/>
                        </a:lnSpc>
                        <a:spcBef>
                          <a:spcPts val="0"/>
                        </a:spcBef>
                        <a:spcAft>
                          <a:spcPts val="0"/>
                        </a:spcAft>
                      </a:pPr>
                      <a:r>
                        <a:rPr lang="en-US" altLang="zh-CN" sz="1400" b="0" spc="0">
                          <a:solidFill>
                            <a:srgbClr val="000000"/>
                          </a:solidFill>
                          <a:effectLst/>
                        </a:rPr>
                        <a:t>3</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年末固定资产净值</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30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24.3</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18.6</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12.9</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7.2</a:t>
                      </a:r>
                      <a:endParaRPr lang="zh-CN" altLang="en-US" sz="3200" dirty="0">
                        <a:effectLst/>
                      </a:endParaRPr>
                    </a:p>
                  </a:txBody>
                  <a:tcPr marL="54864" marR="54864" anchor="ctr"/>
                </a:tc>
              </a:tr>
            </a:tbl>
          </a:graphicData>
        </a:graphic>
      </p:graphicFrame>
      <p:sp>
        <p:nvSpPr>
          <p:cNvPr id="9" name="文本框 8"/>
          <p:cNvSpPr txBox="1"/>
          <p:nvPr/>
        </p:nvSpPr>
        <p:spPr>
          <a:xfrm>
            <a:off x="1633194" y="1231172"/>
            <a:ext cx="6926344" cy="458908"/>
          </a:xfrm>
          <a:prstGeom prst="rect">
            <a:avLst/>
          </a:prstGeom>
          <a:noFill/>
        </p:spPr>
        <p:txBody>
          <a:bodyPr wrap="square">
            <a:spAutoFit/>
          </a:bodyPr>
          <a:lstStyle/>
          <a:p>
            <a:pPr>
              <a:lnSpc>
                <a:spcPct val="150000"/>
              </a:lnSpc>
            </a:pPr>
            <a:r>
              <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rPr>
              <a:t>使用线性折旧法进行折旧评估，残值率</a:t>
            </a:r>
            <a:r>
              <a:rPr lang="en-US" altLang="zh-CN" sz="1800" dirty="0">
                <a:solidFill>
                  <a:schemeClr val="tx1">
                    <a:lumMod val="85000"/>
                    <a:lumOff val="15000"/>
                  </a:schemeClr>
                </a:solidFill>
                <a:latin typeface="思源宋体 Light" panose="02020300000000000000" pitchFamily="18" charset="-122"/>
                <a:ea typeface="思源宋体 Light" panose="02020300000000000000" pitchFamily="18" charset="-122"/>
              </a:rPr>
              <a:t>5%</a:t>
            </a:r>
            <a:r>
              <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rPr>
              <a:t>，折旧期限为</a:t>
            </a:r>
            <a:r>
              <a:rPr lang="en-US" altLang="zh-CN" sz="1800" dirty="0">
                <a:solidFill>
                  <a:schemeClr val="tx1">
                    <a:lumMod val="85000"/>
                    <a:lumOff val="15000"/>
                  </a:schemeClr>
                </a:solidFill>
                <a:latin typeface="思源宋体 Light" panose="02020300000000000000" pitchFamily="18" charset="-122"/>
                <a:ea typeface="思源宋体 Light" panose="02020300000000000000" pitchFamily="18" charset="-122"/>
              </a:rPr>
              <a:t>5</a:t>
            </a:r>
            <a:r>
              <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rPr>
              <a:t>年</a:t>
            </a:r>
            <a:endPar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4"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文本框 6"/>
          <p:cNvSpPr txBox="1"/>
          <p:nvPr/>
        </p:nvSpPr>
        <p:spPr>
          <a:xfrm flipH="1">
            <a:off x="341629" y="407788"/>
            <a:ext cx="3522016"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无形资产摊销估算表</a:t>
            </a:r>
            <a:endParaRPr lang="zh-CN" altLang="en-US" sz="2800" dirty="0">
              <a:solidFill>
                <a:schemeClr val="bg2">
                  <a:lumMod val="25000"/>
                </a:schemeClr>
              </a:solidFill>
              <a:cs typeface="+mn-ea"/>
              <a:sym typeface="+mn-lt"/>
            </a:endParaRPr>
          </a:p>
        </p:txBody>
      </p:sp>
      <p:graphicFrame>
        <p:nvGraphicFramePr>
          <p:cNvPr id="8" name="表格 7"/>
          <p:cNvGraphicFramePr>
            <a:graphicFrameLocks noGrp="1"/>
          </p:cNvGraphicFramePr>
          <p:nvPr/>
        </p:nvGraphicFramePr>
        <p:xfrm>
          <a:off x="657581" y="894911"/>
          <a:ext cx="11058169" cy="5615427"/>
        </p:xfrm>
        <a:graphic>
          <a:graphicData uri="http://schemas.openxmlformats.org/drawingml/2006/table">
            <a:tbl>
              <a:tblPr>
                <a:tableStyleId>{284E427A-3D55-4303-BF80-6455036E1DE7}</a:tableStyleId>
              </a:tblPr>
              <a:tblGrid>
                <a:gridCol w="842686"/>
                <a:gridCol w="2316788"/>
                <a:gridCol w="1579739"/>
                <a:gridCol w="1579739"/>
                <a:gridCol w="1579739"/>
                <a:gridCol w="1579739"/>
                <a:gridCol w="1579739"/>
              </a:tblGrid>
              <a:tr h="273214">
                <a:tc gridSpan="7">
                  <a:txBody>
                    <a:bodyPr/>
                    <a:lstStyle/>
                    <a:p>
                      <a:pPr marL="0" algn="ctr" fontAlgn="ctr">
                        <a:lnSpc>
                          <a:spcPct val="100000"/>
                        </a:lnSpc>
                        <a:spcBef>
                          <a:spcPts val="0"/>
                        </a:spcBef>
                        <a:spcAft>
                          <a:spcPts val="0"/>
                        </a:spcAft>
                      </a:pPr>
                      <a:r>
                        <a:rPr lang="zh-CN" altLang="en-US" sz="1400" b="1" spc="0" dirty="0">
                          <a:solidFill>
                            <a:srgbClr val="000000"/>
                          </a:solidFill>
                          <a:effectLst/>
                        </a:rPr>
                        <a:t>无形资产摊销估算表（单位：万元）</a:t>
                      </a:r>
                      <a:endParaRPr lang="zh-CN" altLang="en-US" sz="3200" dirty="0">
                        <a:effectLst/>
                      </a:endParaRPr>
                    </a:p>
                  </a:txBody>
                  <a:tcPr marL="43273" marR="43273" marT="36061" marB="36061" anchor="ctr"/>
                </a:tc>
                <a:tc hMerge="1">
                  <a:tcPr/>
                </a:tc>
                <a:tc hMerge="1">
                  <a:tcPr/>
                </a:tc>
                <a:tc hMerge="1">
                  <a:tcPr/>
                </a:tc>
                <a:tc hMerge="1">
                  <a:tcPr/>
                </a:tc>
                <a:tc hMerge="1">
                  <a:tcPr/>
                </a:tc>
                <a:tc hMerge="1">
                  <a:tcPr/>
                </a:tc>
              </a:tr>
              <a:tr h="330433">
                <a:tc>
                  <a:txBody>
                    <a:bodyPr/>
                    <a:lstStyle/>
                    <a:p>
                      <a:pPr marL="0" algn="l" fontAlgn="ctr">
                        <a:lnSpc>
                          <a:spcPct val="100000"/>
                        </a:lnSpc>
                        <a:spcBef>
                          <a:spcPts val="0"/>
                        </a:spcBef>
                        <a:spcAft>
                          <a:spcPts val="0"/>
                        </a:spcAft>
                      </a:pPr>
                      <a:r>
                        <a:rPr lang="zh-CN" altLang="en-US" sz="1400" b="0" spc="0">
                          <a:solidFill>
                            <a:srgbClr val="000000"/>
                          </a:solidFill>
                          <a:effectLst/>
                        </a:rPr>
                        <a:t>序号</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项目</a:t>
                      </a:r>
                      <a:r>
                        <a:rPr lang="en-US" altLang="zh-CN" sz="1400" b="0" spc="0">
                          <a:solidFill>
                            <a:srgbClr val="000000"/>
                          </a:solidFill>
                          <a:effectLst/>
                        </a:rPr>
                        <a:t>/</a:t>
                      </a:r>
                      <a:r>
                        <a:rPr lang="zh-CN" altLang="en-US" sz="1400" b="0" spc="0">
                          <a:solidFill>
                            <a:srgbClr val="000000"/>
                          </a:solidFill>
                          <a:effectLst/>
                        </a:rPr>
                        <a:t>年份</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2</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3</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4</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5</a:t>
                      </a:r>
                      <a:endParaRPr lang="zh-CN" altLang="en-US" sz="3200">
                        <a:effectLst/>
                      </a:endParaRPr>
                    </a:p>
                  </a:txBody>
                  <a:tcPr marL="43273" marR="43273" marT="36061" marB="36061" anchor="ctr"/>
                </a:tc>
              </a:tr>
              <a:tr h="535746">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软件平台与应用软件开发费</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r>
              <a:tr h="330433">
                <a:tc>
                  <a:txBody>
                    <a:bodyPr/>
                    <a:lstStyle/>
                    <a:p>
                      <a:pPr marL="0" algn="l" fontAlgn="ctr">
                        <a:lnSpc>
                          <a:spcPct val="100000"/>
                        </a:lnSpc>
                        <a:spcBef>
                          <a:spcPts val="0"/>
                        </a:spcBef>
                        <a:spcAft>
                          <a:spcPts val="0"/>
                        </a:spcAft>
                      </a:pPr>
                      <a:r>
                        <a:rPr lang="en-US" altLang="zh-CN" sz="1400" b="0" spc="0">
                          <a:solidFill>
                            <a:srgbClr val="000000"/>
                          </a:solidFill>
                          <a:effectLst/>
                        </a:rPr>
                        <a:t>1.1</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当年新增无形资产原值</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516.30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r>
              <a:tr h="273214">
                <a:tc>
                  <a:txBody>
                    <a:bodyPr/>
                    <a:lstStyle/>
                    <a:p>
                      <a:pPr marL="0" algn="l" fontAlgn="ctr">
                        <a:lnSpc>
                          <a:spcPct val="100000"/>
                        </a:lnSpc>
                        <a:spcBef>
                          <a:spcPts val="0"/>
                        </a:spcBef>
                        <a:spcAft>
                          <a:spcPts val="0"/>
                        </a:spcAft>
                      </a:pPr>
                      <a:r>
                        <a:rPr lang="en-US" altLang="zh-CN" sz="1400" b="0" spc="0">
                          <a:solidFill>
                            <a:srgbClr val="000000"/>
                          </a:solidFill>
                          <a:effectLst/>
                        </a:rPr>
                        <a:t>1.2</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年摊销费</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103.26</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103.26</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103.26</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103.26</a:t>
                      </a:r>
                      <a:endParaRPr lang="zh-CN" altLang="en-US" sz="3200">
                        <a:effectLst/>
                      </a:endParaRPr>
                    </a:p>
                  </a:txBody>
                  <a:tcPr marL="43273" marR="43273" marT="36061" marB="36061" anchor="ctr"/>
                </a:tc>
              </a:tr>
              <a:tr h="273214">
                <a:tc>
                  <a:txBody>
                    <a:bodyPr/>
                    <a:lstStyle/>
                    <a:p>
                      <a:pPr marL="0" algn="l" fontAlgn="ctr">
                        <a:lnSpc>
                          <a:spcPct val="100000"/>
                        </a:lnSpc>
                        <a:spcBef>
                          <a:spcPts val="0"/>
                        </a:spcBef>
                        <a:spcAft>
                          <a:spcPts val="0"/>
                        </a:spcAft>
                      </a:pPr>
                      <a:r>
                        <a:rPr lang="en-US" altLang="zh-CN" sz="1400" b="0" spc="0">
                          <a:solidFill>
                            <a:srgbClr val="000000"/>
                          </a:solidFill>
                          <a:effectLst/>
                        </a:rPr>
                        <a:t>1.3</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无形资产净值</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516.30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413.04</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309.78</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206.52</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103.26</a:t>
                      </a:r>
                      <a:endParaRPr lang="zh-CN" altLang="en-US" sz="3200">
                        <a:effectLst/>
                      </a:endParaRPr>
                    </a:p>
                  </a:txBody>
                  <a:tcPr marL="43273" marR="43273" marT="36061" marB="36061" anchor="ctr"/>
                </a:tc>
              </a:tr>
              <a:tr h="535746">
                <a:tc>
                  <a:txBody>
                    <a:bodyPr/>
                    <a:lstStyle/>
                    <a:p>
                      <a:pPr marL="0" algn="l" fontAlgn="ctr">
                        <a:lnSpc>
                          <a:spcPct val="100000"/>
                        </a:lnSpc>
                        <a:spcBef>
                          <a:spcPts val="0"/>
                        </a:spcBef>
                        <a:spcAft>
                          <a:spcPts val="0"/>
                        </a:spcAft>
                      </a:pPr>
                      <a:r>
                        <a:rPr lang="en-US" altLang="zh-CN" sz="1400" b="0" spc="0">
                          <a:solidFill>
                            <a:srgbClr val="000000"/>
                          </a:solidFill>
                          <a:effectLst/>
                        </a:rPr>
                        <a:t>2</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软件增强开发与运维费</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r>
              <a:tr h="330433">
                <a:tc>
                  <a:txBody>
                    <a:bodyPr/>
                    <a:lstStyle/>
                    <a:p>
                      <a:pPr marL="0" algn="l" fontAlgn="ctr">
                        <a:lnSpc>
                          <a:spcPct val="100000"/>
                        </a:lnSpc>
                        <a:spcBef>
                          <a:spcPts val="0"/>
                        </a:spcBef>
                        <a:spcAft>
                          <a:spcPts val="0"/>
                        </a:spcAft>
                      </a:pPr>
                      <a:r>
                        <a:rPr lang="en-US" altLang="zh-CN" sz="1400" b="0" spc="0">
                          <a:solidFill>
                            <a:srgbClr val="000000"/>
                          </a:solidFill>
                          <a:effectLst/>
                        </a:rPr>
                        <a:t>2.1</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当年新增无形资产原值</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120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120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120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120</a:t>
                      </a:r>
                      <a:endParaRPr lang="zh-CN" altLang="en-US" sz="3200">
                        <a:effectLst/>
                      </a:endParaRPr>
                    </a:p>
                  </a:txBody>
                  <a:tcPr marL="43273" marR="43273" marT="36061" marB="36061" anchor="ctr"/>
                </a:tc>
              </a:tr>
              <a:tr h="273214">
                <a:tc>
                  <a:txBody>
                    <a:bodyPr/>
                    <a:lstStyle/>
                    <a:p>
                      <a:pPr marL="0" algn="l" fontAlgn="ctr">
                        <a:lnSpc>
                          <a:spcPct val="100000"/>
                        </a:lnSpc>
                        <a:spcBef>
                          <a:spcPts val="0"/>
                        </a:spcBef>
                        <a:spcAft>
                          <a:spcPts val="0"/>
                        </a:spcAft>
                      </a:pPr>
                      <a:r>
                        <a:rPr lang="en-US" altLang="zh-CN" sz="1400" b="0" spc="0">
                          <a:solidFill>
                            <a:srgbClr val="000000"/>
                          </a:solidFill>
                          <a:effectLst/>
                        </a:rPr>
                        <a:t>2.2</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年摊销费</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24</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48</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72</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96</a:t>
                      </a:r>
                      <a:endParaRPr lang="zh-CN" altLang="en-US" sz="3200">
                        <a:effectLst/>
                      </a:endParaRPr>
                    </a:p>
                  </a:txBody>
                  <a:tcPr marL="43273" marR="43273" marT="36061" marB="36061" anchor="ctr"/>
                </a:tc>
              </a:tr>
              <a:tr h="273214">
                <a:tc>
                  <a:txBody>
                    <a:bodyPr/>
                    <a:lstStyle/>
                    <a:p>
                      <a:pPr marL="0" algn="l" fontAlgn="ctr">
                        <a:lnSpc>
                          <a:spcPct val="100000"/>
                        </a:lnSpc>
                        <a:spcBef>
                          <a:spcPts val="0"/>
                        </a:spcBef>
                        <a:spcAft>
                          <a:spcPts val="0"/>
                        </a:spcAft>
                      </a:pPr>
                      <a:r>
                        <a:rPr lang="en-US" altLang="zh-CN" sz="1400" b="0" spc="0">
                          <a:solidFill>
                            <a:srgbClr val="000000"/>
                          </a:solidFill>
                          <a:effectLst/>
                        </a:rPr>
                        <a:t>2.3</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无形资产净值</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96</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168</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216</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240</a:t>
                      </a:r>
                      <a:endParaRPr lang="zh-CN" altLang="en-US" sz="3200">
                        <a:effectLst/>
                      </a:endParaRPr>
                    </a:p>
                  </a:txBody>
                  <a:tcPr marL="43273" marR="43273" marT="36061" marB="36061" anchor="ctr"/>
                </a:tc>
              </a:tr>
              <a:tr h="535746">
                <a:tc>
                  <a:txBody>
                    <a:bodyPr/>
                    <a:lstStyle/>
                    <a:p>
                      <a:pPr marL="0" algn="l" fontAlgn="ctr">
                        <a:lnSpc>
                          <a:spcPct val="100000"/>
                        </a:lnSpc>
                        <a:spcBef>
                          <a:spcPts val="0"/>
                        </a:spcBef>
                        <a:spcAft>
                          <a:spcPts val="0"/>
                        </a:spcAft>
                      </a:pPr>
                      <a:r>
                        <a:rPr lang="en-US" altLang="zh-CN" sz="1400" b="0" spc="0">
                          <a:solidFill>
                            <a:srgbClr val="000000"/>
                          </a:solidFill>
                          <a:effectLst/>
                        </a:rPr>
                        <a:t>3</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工程费用</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c>
                  <a:txBody>
                    <a:bodyPr/>
                    <a:lstStyle/>
                    <a:p>
                      <a:pPr marL="0" algn="l" fontAlgn="ctr">
                        <a:lnSpc>
                          <a:spcPct val="100000"/>
                        </a:lnSpc>
                        <a:spcBef>
                          <a:spcPts val="0"/>
                        </a:spcBef>
                        <a:spcAft>
                          <a:spcPts val="0"/>
                        </a:spcAft>
                      </a:pPr>
                      <a:endParaRPr lang="en-US" sz="3200">
                        <a:effectLst/>
                      </a:endParaRPr>
                    </a:p>
                  </a:txBody>
                  <a:tcPr marL="43273" marR="43273" marT="36061" marB="36061" anchor="ctr"/>
                </a:tc>
              </a:tr>
              <a:tr h="330433">
                <a:tc>
                  <a:txBody>
                    <a:bodyPr/>
                    <a:lstStyle/>
                    <a:p>
                      <a:pPr marL="0" algn="l" fontAlgn="ctr">
                        <a:lnSpc>
                          <a:spcPct val="100000"/>
                        </a:lnSpc>
                        <a:spcBef>
                          <a:spcPts val="0"/>
                        </a:spcBef>
                        <a:spcAft>
                          <a:spcPts val="0"/>
                        </a:spcAft>
                      </a:pPr>
                      <a:r>
                        <a:rPr lang="en-US" altLang="zh-CN" sz="1400" b="0" spc="0">
                          <a:solidFill>
                            <a:srgbClr val="000000"/>
                          </a:solidFill>
                          <a:effectLst/>
                        </a:rPr>
                        <a:t>3.1</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当年新增无形资产原值</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28.22</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r>
              <a:tr h="273214">
                <a:tc>
                  <a:txBody>
                    <a:bodyPr/>
                    <a:lstStyle/>
                    <a:p>
                      <a:pPr marL="0" algn="l" fontAlgn="ctr">
                        <a:lnSpc>
                          <a:spcPct val="100000"/>
                        </a:lnSpc>
                        <a:spcBef>
                          <a:spcPts val="0"/>
                        </a:spcBef>
                        <a:spcAft>
                          <a:spcPts val="0"/>
                        </a:spcAft>
                      </a:pPr>
                      <a:r>
                        <a:rPr lang="en-US" altLang="zh-CN" sz="1400" b="0" spc="0">
                          <a:solidFill>
                            <a:srgbClr val="000000"/>
                          </a:solidFill>
                          <a:effectLst/>
                        </a:rPr>
                        <a:t>3.2</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年摊销费</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5.64</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5.64</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5.64</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5.64</a:t>
                      </a:r>
                      <a:endParaRPr lang="zh-CN" altLang="en-US" sz="3200">
                        <a:effectLst/>
                      </a:endParaRPr>
                    </a:p>
                  </a:txBody>
                  <a:tcPr marL="43273" marR="43273" marT="36061" marB="36061" anchor="ctr"/>
                </a:tc>
              </a:tr>
              <a:tr h="273214">
                <a:tc>
                  <a:txBody>
                    <a:bodyPr/>
                    <a:lstStyle/>
                    <a:p>
                      <a:pPr marL="0" algn="l" fontAlgn="ctr">
                        <a:lnSpc>
                          <a:spcPct val="100000"/>
                        </a:lnSpc>
                        <a:spcBef>
                          <a:spcPts val="0"/>
                        </a:spcBef>
                        <a:spcAft>
                          <a:spcPts val="0"/>
                        </a:spcAft>
                      </a:pPr>
                      <a:r>
                        <a:rPr lang="en-US" altLang="zh-CN" sz="1400" b="0" spc="0">
                          <a:solidFill>
                            <a:srgbClr val="000000"/>
                          </a:solidFill>
                          <a:effectLst/>
                        </a:rPr>
                        <a:t>3.3</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无形资产净值</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28.22</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22.58</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16.93</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11.29</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5.64</a:t>
                      </a:r>
                      <a:endParaRPr lang="zh-CN" altLang="en-US" sz="3200">
                        <a:effectLst/>
                      </a:endParaRPr>
                    </a:p>
                  </a:txBody>
                  <a:tcPr marL="43273" marR="43273" marT="36061" marB="36061" anchor="ctr"/>
                </a:tc>
              </a:tr>
              <a:tr h="273214">
                <a:tc>
                  <a:txBody>
                    <a:bodyPr/>
                    <a:lstStyle/>
                    <a:p>
                      <a:pPr marL="0" algn="l" fontAlgn="ctr">
                        <a:lnSpc>
                          <a:spcPct val="100000"/>
                        </a:lnSpc>
                        <a:spcBef>
                          <a:spcPts val="0"/>
                        </a:spcBef>
                        <a:spcAft>
                          <a:spcPts val="0"/>
                        </a:spcAft>
                      </a:pPr>
                      <a:r>
                        <a:rPr lang="en-US" altLang="zh-CN" sz="1400" b="0" spc="0">
                          <a:solidFill>
                            <a:srgbClr val="000000"/>
                          </a:solidFill>
                          <a:effectLst/>
                        </a:rPr>
                        <a:t>4</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a:solidFill>
                            <a:srgbClr val="000000"/>
                          </a:solidFill>
                          <a:effectLst/>
                        </a:rPr>
                        <a:t>年摊销费合计</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132.9</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156.9</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180.9</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204.9</a:t>
                      </a:r>
                      <a:endParaRPr lang="zh-CN" altLang="en-US" sz="3200">
                        <a:effectLst/>
                      </a:endParaRPr>
                    </a:p>
                  </a:txBody>
                  <a:tcPr marL="43273" marR="43273" marT="36061" marB="36061" anchor="ctr"/>
                </a:tc>
              </a:tr>
              <a:tr h="330433">
                <a:tc>
                  <a:txBody>
                    <a:bodyPr/>
                    <a:lstStyle/>
                    <a:p>
                      <a:pPr marL="0" algn="l" fontAlgn="ctr">
                        <a:lnSpc>
                          <a:spcPct val="100000"/>
                        </a:lnSpc>
                        <a:spcBef>
                          <a:spcPts val="0"/>
                        </a:spcBef>
                        <a:spcAft>
                          <a:spcPts val="0"/>
                        </a:spcAft>
                      </a:pPr>
                      <a:r>
                        <a:rPr lang="en-US" altLang="zh-CN" sz="1400" b="0" spc="0">
                          <a:solidFill>
                            <a:srgbClr val="000000"/>
                          </a:solidFill>
                          <a:effectLst/>
                        </a:rPr>
                        <a:t>5</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zh-CN" altLang="en-US" sz="1400" b="0" spc="0" dirty="0">
                          <a:solidFill>
                            <a:srgbClr val="000000"/>
                          </a:solidFill>
                          <a:effectLst/>
                        </a:rPr>
                        <a:t>年末无形资产净值</a:t>
                      </a:r>
                      <a:endParaRPr lang="zh-CN" altLang="en-US" sz="3200" dirty="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544.52</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531.62</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494.71</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a:solidFill>
                            <a:srgbClr val="000000"/>
                          </a:solidFill>
                          <a:effectLst/>
                        </a:rPr>
                        <a:t>433.81</a:t>
                      </a:r>
                      <a:endParaRPr lang="zh-CN" altLang="en-US" sz="3200">
                        <a:effectLst/>
                      </a:endParaRPr>
                    </a:p>
                  </a:txBody>
                  <a:tcPr marL="43273" marR="43273" marT="36061" marB="36061"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348.9</a:t>
                      </a:r>
                      <a:endParaRPr lang="zh-CN" altLang="en-US" sz="3200" dirty="0">
                        <a:effectLst/>
                      </a:endParaRPr>
                    </a:p>
                  </a:txBody>
                  <a:tcPr marL="43273" marR="43273" marT="36061" marB="36061" anchor="ctr"/>
                </a:tc>
              </a:tr>
            </a:tbl>
          </a:graphicData>
        </a:graphic>
      </p:graphicFrame>
      <p:sp>
        <p:nvSpPr>
          <p:cNvPr id="9" name="文本框 8"/>
          <p:cNvSpPr txBox="1"/>
          <p:nvPr/>
        </p:nvSpPr>
        <p:spPr>
          <a:xfrm>
            <a:off x="4336736" y="415960"/>
            <a:ext cx="8331514" cy="458908"/>
          </a:xfrm>
          <a:prstGeom prst="rect">
            <a:avLst/>
          </a:prstGeom>
          <a:noFill/>
        </p:spPr>
        <p:txBody>
          <a:bodyPr wrap="square">
            <a:spAutoFit/>
          </a:bodyPr>
          <a:lstStyle/>
          <a:p>
            <a:pPr>
              <a:lnSpc>
                <a:spcPct val="150000"/>
              </a:lnSpc>
            </a:pPr>
            <a:r>
              <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rPr>
              <a:t>采用直线法核算，自运营维护期投入使用后五年开始摊销，无残值。</a:t>
            </a:r>
            <a:endPar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flipH="1">
            <a:off x="566072" y="476558"/>
            <a:ext cx="5529926"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 营业收入、税金及附加估算表</a:t>
            </a:r>
            <a:endParaRPr lang="zh-CN" altLang="en-US" sz="2800" dirty="0">
              <a:solidFill>
                <a:schemeClr val="bg2">
                  <a:lumMod val="25000"/>
                </a:schemeClr>
              </a:solidFill>
              <a:cs typeface="+mn-ea"/>
              <a:sym typeface="+mn-lt"/>
            </a:endParaRPr>
          </a:p>
        </p:txBody>
      </p:sp>
      <p:graphicFrame>
        <p:nvGraphicFramePr>
          <p:cNvPr id="4" name="表格 3"/>
          <p:cNvGraphicFramePr>
            <a:graphicFrameLocks noGrp="1"/>
          </p:cNvGraphicFramePr>
          <p:nvPr/>
        </p:nvGraphicFramePr>
        <p:xfrm>
          <a:off x="1240802" y="2050836"/>
          <a:ext cx="9161782" cy="4569086"/>
        </p:xfrm>
        <a:graphic>
          <a:graphicData uri="http://schemas.openxmlformats.org/drawingml/2006/table">
            <a:tbl>
              <a:tblPr>
                <a:tableStyleId>{284E427A-3D55-4303-BF80-6455036E1DE7}</a:tableStyleId>
              </a:tblPr>
              <a:tblGrid>
                <a:gridCol w="1308826"/>
                <a:gridCol w="1308826"/>
                <a:gridCol w="1308826"/>
                <a:gridCol w="1308826"/>
                <a:gridCol w="1308826"/>
                <a:gridCol w="1308826"/>
                <a:gridCol w="1308826"/>
              </a:tblGrid>
              <a:tr h="365813">
                <a:tc gridSpan="7">
                  <a:txBody>
                    <a:bodyPr/>
                    <a:lstStyle/>
                    <a:p>
                      <a:pPr marL="0" algn="ctr" fontAlgn="ctr">
                        <a:lnSpc>
                          <a:spcPct val="100000"/>
                        </a:lnSpc>
                        <a:spcBef>
                          <a:spcPts val="0"/>
                        </a:spcBef>
                        <a:spcAft>
                          <a:spcPts val="0"/>
                        </a:spcAft>
                      </a:pPr>
                      <a:r>
                        <a:rPr lang="zh-CN" altLang="en-US" sz="1400" b="1" spc="0" dirty="0">
                          <a:solidFill>
                            <a:srgbClr val="000000"/>
                          </a:solidFill>
                          <a:effectLst/>
                        </a:rPr>
                        <a:t>营业收入、税金及附加估算表（单位：万元）</a:t>
                      </a:r>
                      <a:endParaRPr lang="zh-CN" altLang="en-US" sz="3200" dirty="0">
                        <a:effectLst/>
                      </a:endParaRPr>
                    </a:p>
                  </a:txBody>
                  <a:tcPr marL="54864" marR="54864" anchor="ctr"/>
                </a:tc>
                <a:tc hMerge="1">
                  <a:tcPr/>
                </a:tc>
                <a:tc hMerge="1">
                  <a:tcPr/>
                </a:tc>
                <a:tc hMerge="1">
                  <a:tcPr/>
                </a:tc>
                <a:tc hMerge="1">
                  <a:tcPr/>
                </a:tc>
                <a:tc hMerge="1">
                  <a:tcPr/>
                </a:tc>
                <a:tc hMerge="1">
                  <a:tcPr/>
                </a:tc>
              </a:tr>
              <a:tr h="487751">
                <a:tc>
                  <a:txBody>
                    <a:bodyPr/>
                    <a:lstStyle/>
                    <a:p>
                      <a:pPr marL="0" algn="l" fontAlgn="ctr">
                        <a:lnSpc>
                          <a:spcPct val="100000"/>
                        </a:lnSpc>
                        <a:spcBef>
                          <a:spcPts val="0"/>
                        </a:spcBef>
                        <a:spcAft>
                          <a:spcPts val="0"/>
                        </a:spcAft>
                      </a:pPr>
                      <a:r>
                        <a:rPr lang="zh-CN" altLang="en-US" sz="1400" b="0" spc="0">
                          <a:solidFill>
                            <a:srgbClr val="000000"/>
                          </a:solidFill>
                          <a:effectLst/>
                        </a:rPr>
                        <a:t>序号</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项目</a:t>
                      </a:r>
                      <a:r>
                        <a:rPr lang="en-US" altLang="zh-CN" sz="1400" b="0" spc="0">
                          <a:solidFill>
                            <a:srgbClr val="000000"/>
                          </a:solidFill>
                          <a:effectLst/>
                        </a:rPr>
                        <a:t>/</a:t>
                      </a:r>
                      <a:r>
                        <a:rPr lang="zh-CN" altLang="en-US" sz="1400" b="0" spc="0">
                          <a:solidFill>
                            <a:srgbClr val="000000"/>
                          </a:solidFill>
                          <a:effectLst/>
                        </a:rPr>
                        <a:t>年份</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3</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4</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a:t>
                      </a:r>
                      <a:endParaRPr lang="zh-CN" altLang="en-US" sz="3200">
                        <a:effectLst/>
                      </a:endParaRPr>
                    </a:p>
                  </a:txBody>
                  <a:tcPr marL="54864" marR="54864" anchor="ctr"/>
                </a:tc>
              </a:tr>
              <a:tr h="365813">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dirty="0">
                          <a:solidFill>
                            <a:srgbClr val="000000"/>
                          </a:solidFill>
                          <a:effectLst/>
                        </a:rPr>
                        <a:t>营业收入</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400</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700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1200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1200</a:t>
                      </a:r>
                      <a:endParaRPr lang="zh-CN" altLang="en-US" sz="3200">
                        <a:effectLst/>
                      </a:endParaRPr>
                    </a:p>
                  </a:txBody>
                  <a:tcPr marL="54864" marR="54864" anchor="ctr"/>
                </a:tc>
              </a:tr>
              <a:tr h="487751">
                <a:tc>
                  <a:txBody>
                    <a:bodyPr/>
                    <a:lstStyle/>
                    <a:p>
                      <a:pPr marL="0" algn="l" fontAlgn="ctr">
                        <a:lnSpc>
                          <a:spcPct val="100000"/>
                        </a:lnSpc>
                        <a:spcBef>
                          <a:spcPts val="0"/>
                        </a:spcBef>
                        <a:spcAft>
                          <a:spcPts val="0"/>
                        </a:spcAft>
                      </a:pPr>
                      <a:r>
                        <a:rPr lang="en-US" altLang="zh-CN" sz="1400" b="0" spc="0">
                          <a:solidFill>
                            <a:srgbClr val="000000"/>
                          </a:solidFill>
                          <a:effectLst/>
                        </a:rPr>
                        <a:t>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税金及附加</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22.11 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46.20 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79.20 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79.20 </a:t>
                      </a:r>
                      <a:endParaRPr lang="zh-CN" altLang="en-US" sz="3200">
                        <a:effectLst/>
                      </a:endParaRPr>
                    </a:p>
                  </a:txBody>
                  <a:tcPr marL="54864" marR="54864" anchor="ctr"/>
                </a:tc>
              </a:tr>
              <a:tr h="365813">
                <a:tc>
                  <a:txBody>
                    <a:bodyPr/>
                    <a:lstStyle/>
                    <a:p>
                      <a:pPr marL="0" algn="l" fontAlgn="ctr">
                        <a:lnSpc>
                          <a:spcPct val="100000"/>
                        </a:lnSpc>
                        <a:spcBef>
                          <a:spcPts val="0"/>
                        </a:spcBef>
                        <a:spcAft>
                          <a:spcPts val="0"/>
                        </a:spcAft>
                      </a:pPr>
                      <a:r>
                        <a:rPr lang="en-US" altLang="zh-CN" sz="1400" b="0" spc="0">
                          <a:solidFill>
                            <a:srgbClr val="000000"/>
                          </a:solidFill>
                          <a:effectLst/>
                        </a:rPr>
                        <a:t>2.1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增值税</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20.10 </a:t>
                      </a:r>
                      <a:endParaRPr lang="zh-CN" altLang="en-US" sz="3200" dirty="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42.00 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72.00 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72.00 </a:t>
                      </a:r>
                      <a:endParaRPr lang="zh-CN" altLang="en-US" sz="3200">
                        <a:effectLst/>
                      </a:endParaRPr>
                    </a:p>
                  </a:txBody>
                  <a:tcPr marL="54864" marR="54864" anchor="ctr"/>
                </a:tc>
              </a:tr>
              <a:tr h="547527">
                <a:tc>
                  <a:txBody>
                    <a:bodyPr/>
                    <a:lstStyle/>
                    <a:p>
                      <a:pPr marL="0" algn="l" fontAlgn="ctr">
                        <a:lnSpc>
                          <a:spcPct val="100000"/>
                        </a:lnSpc>
                        <a:spcBef>
                          <a:spcPts val="0"/>
                        </a:spcBef>
                        <a:spcAft>
                          <a:spcPts val="0"/>
                        </a:spcAft>
                      </a:pPr>
                      <a:r>
                        <a:rPr lang="en-US" altLang="zh-CN" sz="1400" b="0" spc="0">
                          <a:solidFill>
                            <a:srgbClr val="000000"/>
                          </a:solidFill>
                          <a:effectLst/>
                        </a:rPr>
                        <a:t>2.1.1</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增值税销项税额</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24.00 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42.00 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72.00 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72.00 </a:t>
                      </a:r>
                      <a:endParaRPr lang="zh-CN" altLang="en-US" sz="3200">
                        <a:effectLst/>
                      </a:endParaRPr>
                    </a:p>
                  </a:txBody>
                  <a:tcPr marL="54864" marR="54864" anchor="ctr"/>
                </a:tc>
              </a:tr>
              <a:tr h="547527">
                <a:tc>
                  <a:txBody>
                    <a:bodyPr/>
                    <a:lstStyle/>
                    <a:p>
                      <a:pPr marL="0" algn="l" fontAlgn="ctr">
                        <a:lnSpc>
                          <a:spcPct val="100000"/>
                        </a:lnSpc>
                        <a:spcBef>
                          <a:spcPts val="0"/>
                        </a:spcBef>
                        <a:spcAft>
                          <a:spcPts val="0"/>
                        </a:spcAft>
                      </a:pPr>
                      <a:r>
                        <a:rPr lang="en-US" altLang="zh-CN" sz="1400" b="0" spc="0">
                          <a:solidFill>
                            <a:srgbClr val="000000"/>
                          </a:solidFill>
                          <a:effectLst/>
                        </a:rPr>
                        <a:t>2.1.2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增值税进项税额</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3.90 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0.00 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0.00 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0.00 </a:t>
                      </a:r>
                      <a:endParaRPr lang="zh-CN" altLang="en-US" sz="3200">
                        <a:effectLst/>
                      </a:endParaRPr>
                    </a:p>
                  </a:txBody>
                  <a:tcPr marL="54864" marR="54864" anchor="ctr"/>
                </a:tc>
              </a:tr>
              <a:tr h="365813">
                <a:tc>
                  <a:txBody>
                    <a:bodyPr/>
                    <a:lstStyle/>
                    <a:p>
                      <a:pPr marL="0" algn="l" fontAlgn="ctr">
                        <a:lnSpc>
                          <a:spcPct val="100000"/>
                        </a:lnSpc>
                        <a:spcBef>
                          <a:spcPts val="0"/>
                        </a:spcBef>
                        <a:spcAft>
                          <a:spcPts val="0"/>
                        </a:spcAft>
                      </a:pPr>
                      <a:r>
                        <a:rPr lang="en-US" altLang="zh-CN" sz="1400" b="0" spc="0">
                          <a:solidFill>
                            <a:srgbClr val="000000"/>
                          </a:solidFill>
                          <a:effectLst/>
                        </a:rPr>
                        <a:t>2.2</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消费税</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0.00 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0.00 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0.00 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0.00 </a:t>
                      </a:r>
                      <a:endParaRPr lang="zh-CN" altLang="en-US" sz="3200">
                        <a:effectLst/>
                      </a:endParaRPr>
                    </a:p>
                  </a:txBody>
                  <a:tcPr marL="54864" marR="54864" anchor="ctr"/>
                </a:tc>
              </a:tr>
              <a:tr h="547527">
                <a:tc>
                  <a:txBody>
                    <a:bodyPr/>
                    <a:lstStyle/>
                    <a:p>
                      <a:pPr marL="0" algn="l" fontAlgn="ctr">
                        <a:lnSpc>
                          <a:spcPct val="100000"/>
                        </a:lnSpc>
                        <a:spcBef>
                          <a:spcPts val="0"/>
                        </a:spcBef>
                        <a:spcAft>
                          <a:spcPts val="0"/>
                        </a:spcAft>
                      </a:pPr>
                      <a:r>
                        <a:rPr lang="en-US" altLang="zh-CN" sz="1400" b="0" spc="0">
                          <a:solidFill>
                            <a:srgbClr val="000000"/>
                          </a:solidFill>
                          <a:effectLst/>
                        </a:rPr>
                        <a:t>2.3</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城市维护建设税</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1.41 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2.94 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5.04 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5.04 </a:t>
                      </a:r>
                      <a:endParaRPr lang="zh-CN" altLang="en-US" sz="3200">
                        <a:effectLst/>
                      </a:endParaRPr>
                    </a:p>
                  </a:txBody>
                  <a:tcPr marL="54864" marR="54864" anchor="ctr"/>
                </a:tc>
              </a:tr>
              <a:tr h="487751">
                <a:tc>
                  <a:txBody>
                    <a:bodyPr/>
                    <a:lstStyle/>
                    <a:p>
                      <a:pPr marL="0" algn="l" fontAlgn="ctr">
                        <a:lnSpc>
                          <a:spcPct val="100000"/>
                        </a:lnSpc>
                        <a:spcBef>
                          <a:spcPts val="0"/>
                        </a:spcBef>
                        <a:spcAft>
                          <a:spcPts val="0"/>
                        </a:spcAft>
                      </a:pPr>
                      <a:r>
                        <a:rPr lang="en-US" altLang="zh-CN" sz="1400" b="0" spc="0">
                          <a:solidFill>
                            <a:srgbClr val="000000"/>
                          </a:solidFill>
                          <a:effectLst/>
                        </a:rPr>
                        <a:t>2.4</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zh-CN" altLang="en-US" sz="1400" b="0" spc="0">
                          <a:solidFill>
                            <a:srgbClr val="000000"/>
                          </a:solidFill>
                          <a:effectLst/>
                        </a:rPr>
                        <a:t>教育费附加</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0.60 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1.26 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a:solidFill>
                            <a:srgbClr val="000000"/>
                          </a:solidFill>
                          <a:effectLst/>
                        </a:rPr>
                        <a:t>2.16 </a:t>
                      </a:r>
                      <a:endParaRPr lang="zh-CN" altLang="en-US" sz="3200">
                        <a:effectLst/>
                      </a:endParaRPr>
                    </a:p>
                  </a:txBody>
                  <a:tcPr marL="54864" marR="54864"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2.16 </a:t>
                      </a:r>
                      <a:endParaRPr lang="zh-CN" altLang="en-US" sz="3200" dirty="0">
                        <a:effectLst/>
                      </a:endParaRPr>
                    </a:p>
                  </a:txBody>
                  <a:tcPr marL="54864" marR="54864" anchor="ctr"/>
                </a:tc>
              </a:tr>
            </a:tbl>
          </a:graphicData>
        </a:graphic>
      </p:graphicFrame>
      <p:graphicFrame>
        <p:nvGraphicFramePr>
          <p:cNvPr id="5" name="表格 4"/>
          <p:cNvGraphicFramePr>
            <a:graphicFrameLocks noGrp="1"/>
          </p:cNvGraphicFramePr>
          <p:nvPr/>
        </p:nvGraphicFramePr>
        <p:xfrm>
          <a:off x="7386318" y="286157"/>
          <a:ext cx="4631706" cy="1870964"/>
        </p:xfrm>
        <a:graphic>
          <a:graphicData uri="http://schemas.openxmlformats.org/drawingml/2006/table">
            <a:tbl>
              <a:tblPr/>
              <a:tblGrid>
                <a:gridCol w="771951"/>
                <a:gridCol w="771951"/>
                <a:gridCol w="771951"/>
                <a:gridCol w="771951"/>
                <a:gridCol w="771951"/>
                <a:gridCol w="771951"/>
              </a:tblGrid>
              <a:tr h="316484">
                <a:tc>
                  <a:txBody>
                    <a:bodyPr/>
                    <a:lstStyle/>
                    <a:p>
                      <a:pPr marL="0" algn="l" fontAlgn="ctr">
                        <a:lnSpc>
                          <a:spcPct val="100000"/>
                        </a:lnSpc>
                        <a:spcBef>
                          <a:spcPts val="0"/>
                        </a:spcBef>
                        <a:spcAft>
                          <a:spcPts val="0"/>
                        </a:spcAft>
                      </a:pPr>
                      <a:r>
                        <a:rPr lang="zh-CN" altLang="en-US" sz="1200" b="0" i="0" spc="0" dirty="0">
                          <a:solidFill>
                            <a:srgbClr val="000000"/>
                          </a:solidFill>
                          <a:effectLst/>
                          <a:latin typeface="微软雅黑" panose="020B0503020204020204" charset="-122"/>
                          <a:ea typeface="微软雅黑" panose="020B0503020204020204" charset="-122"/>
                        </a:rPr>
                        <a:t>年份</a:t>
                      </a:r>
                      <a:endParaRPr lang="zh-CN" altLang="en-US" sz="28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1</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2</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3</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4</a:t>
                      </a:r>
                      <a:endParaRPr lang="zh-CN" altLang="en-US" sz="28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5</a:t>
                      </a:r>
                      <a:endParaRPr lang="zh-CN" altLang="en-US" sz="28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421979">
                <a:tc>
                  <a:txBody>
                    <a:bodyPr/>
                    <a:lstStyle/>
                    <a:p>
                      <a:pPr marL="0" algn="l" fontAlgn="ctr">
                        <a:lnSpc>
                          <a:spcPct val="100000"/>
                        </a:lnSpc>
                        <a:spcBef>
                          <a:spcPts val="0"/>
                        </a:spcBef>
                        <a:spcAft>
                          <a:spcPts val="0"/>
                        </a:spcAft>
                      </a:pPr>
                      <a:r>
                        <a:rPr lang="zh-CN" altLang="en-US" sz="1200" b="0" i="0" spc="0">
                          <a:solidFill>
                            <a:srgbClr val="000000"/>
                          </a:solidFill>
                          <a:effectLst/>
                          <a:latin typeface="微软雅黑" panose="020B0503020204020204" charset="-122"/>
                          <a:ea typeface="微软雅黑" panose="020B0503020204020204" charset="-122"/>
                        </a:rPr>
                        <a:t>购买产品的学校数量</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0</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100</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175</a:t>
                      </a:r>
                      <a:endParaRPr lang="zh-CN" altLang="en-US" sz="28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200</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200</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421979">
                <a:tc>
                  <a:txBody>
                    <a:bodyPr/>
                    <a:lstStyle/>
                    <a:p>
                      <a:pPr marL="0" algn="l" fontAlgn="ctr">
                        <a:lnSpc>
                          <a:spcPct val="100000"/>
                        </a:lnSpc>
                        <a:spcBef>
                          <a:spcPts val="0"/>
                        </a:spcBef>
                        <a:spcAft>
                          <a:spcPts val="0"/>
                        </a:spcAft>
                      </a:pPr>
                      <a:r>
                        <a:rPr lang="zh-CN" altLang="en-US" sz="1200" b="0" i="0" spc="0">
                          <a:solidFill>
                            <a:srgbClr val="000000"/>
                          </a:solidFill>
                          <a:effectLst/>
                          <a:latin typeface="微软雅黑" panose="020B0503020204020204" charset="-122"/>
                          <a:ea typeface="微软雅黑" panose="020B0503020204020204" charset="-122"/>
                        </a:rPr>
                        <a:t>产品单价（万元）</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0</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4</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4</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6</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6</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316484">
                <a:tc>
                  <a:txBody>
                    <a:bodyPr/>
                    <a:lstStyle/>
                    <a:p>
                      <a:pPr marL="0" algn="l" fontAlgn="ctr">
                        <a:lnSpc>
                          <a:spcPct val="100000"/>
                        </a:lnSpc>
                        <a:spcBef>
                          <a:spcPts val="0"/>
                        </a:spcBef>
                        <a:spcAft>
                          <a:spcPts val="0"/>
                        </a:spcAft>
                      </a:pPr>
                      <a:r>
                        <a:rPr lang="zh-CN" altLang="en-US" sz="1200" b="0" i="0" spc="0">
                          <a:solidFill>
                            <a:srgbClr val="000000"/>
                          </a:solidFill>
                          <a:effectLst/>
                          <a:latin typeface="微软雅黑" panose="020B0503020204020204" charset="-122"/>
                          <a:ea typeface="微软雅黑" panose="020B0503020204020204" charset="-122"/>
                        </a:rPr>
                        <a:t>收入（万元）</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0</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400</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700</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1200</a:t>
                      </a:r>
                      <a:endParaRPr lang="zh-CN" altLang="en-US" sz="28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1200</a:t>
                      </a:r>
                      <a:endParaRPr lang="zh-CN" altLang="en-US" sz="28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bl>
          </a:graphicData>
        </a:graphic>
      </p:graphicFrame>
      <p:sp>
        <p:nvSpPr>
          <p:cNvPr id="6" name="文本框 5"/>
          <p:cNvSpPr txBox="1"/>
          <p:nvPr/>
        </p:nvSpPr>
        <p:spPr>
          <a:xfrm>
            <a:off x="971643" y="966974"/>
            <a:ext cx="8025354" cy="954107"/>
          </a:xfrm>
          <a:prstGeom prst="rect">
            <a:avLst/>
          </a:prstGeom>
          <a:noFill/>
        </p:spPr>
        <p:txBody>
          <a:bodyPr wrap="square">
            <a:spAutoFit/>
          </a:bodyPr>
          <a:lstStyle/>
          <a:p>
            <a:pPr marL="285750" indent="-285750">
              <a:buFont typeface="Arial" panose="020B0604020202020204" pitchFamily="34" charset="0"/>
              <a:buChar char="•"/>
            </a:pPr>
            <a:r>
              <a:rPr lang="zh-CN" altLang="en-US" sz="1400" dirty="0"/>
              <a:t>增值税按销售收入的 </a:t>
            </a:r>
            <a:r>
              <a:rPr lang="en-US" altLang="zh-CN" sz="1400" dirty="0"/>
              <a:t>6%</a:t>
            </a:r>
            <a:r>
              <a:rPr lang="zh-CN" altLang="en-US" sz="1400" dirty="0"/>
              <a:t>计算。增值税的计算方式为：增值税</a:t>
            </a:r>
            <a:r>
              <a:rPr lang="en-US" altLang="zh-CN" sz="1400" dirty="0"/>
              <a:t>=</a:t>
            </a:r>
            <a:r>
              <a:rPr lang="zh-CN" altLang="en-US" sz="1400" dirty="0"/>
              <a:t>增值税</a:t>
            </a:r>
            <a:r>
              <a:rPr lang="en-US" altLang="zh-CN" sz="1400" dirty="0"/>
              <a:t>-</a:t>
            </a:r>
            <a:r>
              <a:rPr lang="zh-CN" altLang="en-US" sz="1400" dirty="0"/>
              <a:t>进项税</a:t>
            </a:r>
            <a:endParaRPr lang="en-US" altLang="zh-CN" sz="1400" dirty="0"/>
          </a:p>
          <a:p>
            <a:pPr marL="285750" indent="-285750">
              <a:buFont typeface="Arial" panose="020B0604020202020204" pitchFamily="34" charset="0"/>
              <a:buChar char="•"/>
            </a:pPr>
            <a:r>
              <a:rPr lang="zh-CN" altLang="en-US" sz="1400" dirty="0"/>
              <a:t>城市建设和维护税按增值税的 </a:t>
            </a:r>
            <a:r>
              <a:rPr lang="en-US" altLang="zh-CN" sz="1400" dirty="0"/>
              <a:t>7%</a:t>
            </a:r>
            <a:r>
              <a:rPr lang="zh-CN" altLang="en-US" sz="1400" dirty="0"/>
              <a:t>计算。 </a:t>
            </a:r>
            <a:endParaRPr lang="en-US" altLang="zh-CN" sz="1400" dirty="0"/>
          </a:p>
          <a:p>
            <a:pPr marL="285750" indent="-285750">
              <a:buFont typeface="Arial" panose="020B0604020202020204" pitchFamily="34" charset="0"/>
              <a:buChar char="•"/>
            </a:pPr>
            <a:r>
              <a:rPr lang="zh-CN" altLang="en-US" sz="1400" dirty="0"/>
              <a:t>教育费附加按增值税的 </a:t>
            </a:r>
            <a:r>
              <a:rPr lang="en-US" altLang="zh-CN" sz="1400" dirty="0"/>
              <a:t>3%</a:t>
            </a:r>
            <a:r>
              <a:rPr lang="zh-CN" altLang="en-US" sz="1400" dirty="0"/>
              <a:t>计算。</a:t>
            </a:r>
            <a:endParaRPr lang="en-US" altLang="zh-CN" sz="1400" dirty="0"/>
          </a:p>
          <a:p>
            <a:pPr marL="285750" indent="-285750">
              <a:buFont typeface="Arial" panose="020B0604020202020204" pitchFamily="34" charset="0"/>
              <a:buChar char="•"/>
            </a:pPr>
            <a:r>
              <a:rPr lang="zh-CN" altLang="en-US" sz="1400" dirty="0"/>
              <a:t>增值税进项税率按 </a:t>
            </a:r>
            <a:r>
              <a:rPr lang="en-US" altLang="zh-CN" sz="1400" dirty="0"/>
              <a:t>13%</a:t>
            </a:r>
            <a:r>
              <a:rPr lang="zh-CN" altLang="en-US" sz="1400" dirty="0"/>
              <a:t>计算。 </a:t>
            </a:r>
            <a:endParaRPr lang="zh-CN" altLang="en-US" sz="14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4424622" y="3029214"/>
            <a:ext cx="3744616"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a:t>2. P</a:t>
            </a:r>
            <a:r>
              <a:rPr lang="en-US" altLang="zh-CN" sz="4000" dirty="0"/>
              <a:t>roject Scoping</a:t>
            </a:r>
            <a:endParaRPr sz="40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2"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3"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4"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1" animBg="1" advAuto="0"/>
      <p:bldP spid="121" grpId="2" animBg="1" advAuto="0"/>
      <p:bldP spid="122" grpId="3" animBg="1" advAuto="0"/>
      <p:bldP spid="125" grpId="4"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文本框 5"/>
          <p:cNvSpPr txBox="1"/>
          <p:nvPr/>
        </p:nvSpPr>
        <p:spPr>
          <a:xfrm flipH="1">
            <a:off x="494207" y="409835"/>
            <a:ext cx="3522016"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借款还本付息计划表</a:t>
            </a:r>
            <a:endParaRPr lang="zh-CN" altLang="en-US" sz="2800" dirty="0">
              <a:solidFill>
                <a:schemeClr val="bg2">
                  <a:lumMod val="25000"/>
                </a:schemeClr>
              </a:solidFill>
              <a:cs typeface="+mn-ea"/>
              <a:sym typeface="+mn-lt"/>
            </a:endParaRPr>
          </a:p>
        </p:txBody>
      </p:sp>
      <p:sp>
        <p:nvSpPr>
          <p:cNvPr id="9" name="文本框 8"/>
          <p:cNvSpPr txBox="1"/>
          <p:nvPr/>
        </p:nvSpPr>
        <p:spPr>
          <a:xfrm>
            <a:off x="5699568" y="341529"/>
            <a:ext cx="6094428" cy="369332"/>
          </a:xfrm>
          <a:prstGeom prst="rect">
            <a:avLst/>
          </a:prstGeom>
          <a:noFill/>
        </p:spPr>
        <p:txBody>
          <a:bodyPr wrap="square">
            <a:spAutoFit/>
          </a:bodyPr>
          <a:lstStyle/>
          <a:p>
            <a:r>
              <a:rPr lang="zh-CN" altLang="en-US" b="0" i="0" dirty="0">
                <a:solidFill>
                  <a:srgbClr val="333333"/>
                </a:solidFill>
                <a:effectLst/>
                <a:latin typeface="Segoe UI" panose="020B0502040204020203" pitchFamily="34" charset="0"/>
              </a:rPr>
              <a:t>利息备付率和偿债备付率都满足要求，具有付息能力保障。</a:t>
            </a:r>
            <a:endParaRPr lang="zh-CN" altLang="en-US" dirty="0"/>
          </a:p>
        </p:txBody>
      </p:sp>
      <p:sp>
        <p:nvSpPr>
          <p:cNvPr id="11" name="Rectangle 1"/>
          <p:cNvSpPr>
            <a:spLocks noChangeArrowheads="1"/>
          </p:cNvSpPr>
          <p:nvPr/>
        </p:nvSpPr>
        <p:spPr bwMode="auto">
          <a:xfrm>
            <a:off x="525145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表格 11"/>
          <p:cNvGraphicFramePr>
            <a:graphicFrameLocks noGrp="1"/>
          </p:cNvGraphicFramePr>
          <p:nvPr/>
        </p:nvGraphicFramePr>
        <p:xfrm>
          <a:off x="711629" y="1050288"/>
          <a:ext cx="7053009" cy="5807712"/>
        </p:xfrm>
        <a:graphic>
          <a:graphicData uri="http://schemas.openxmlformats.org/drawingml/2006/table">
            <a:tbl>
              <a:tblPr>
                <a:tableStyleId>{284E427A-3D55-4303-BF80-6455036E1DE7}</a:tableStyleId>
              </a:tblPr>
              <a:tblGrid>
                <a:gridCol w="694967"/>
                <a:gridCol w="1662292"/>
                <a:gridCol w="939150"/>
                <a:gridCol w="939150"/>
                <a:gridCol w="939150"/>
                <a:gridCol w="939150"/>
                <a:gridCol w="939150"/>
              </a:tblGrid>
              <a:tr h="131859">
                <a:tc gridSpan="7">
                  <a:txBody>
                    <a:bodyPr/>
                    <a:lstStyle/>
                    <a:p>
                      <a:pPr algn="l"/>
                      <a:r>
                        <a:rPr lang="zh-CN" altLang="en-US" sz="800">
                          <a:effectLst/>
                        </a:rPr>
                        <a:t>借款还本付息计划表（单位：万元）</a:t>
                      </a:r>
                      <a:endParaRPr lang="zh-CN" altLang="en-US" sz="800">
                        <a:effectLst/>
                      </a:endParaRPr>
                    </a:p>
                  </a:txBody>
                  <a:tcPr marL="40572" marR="40572" marT="20286" marB="20286" anchor="ctr"/>
                </a:tc>
                <a:tc hMerge="1">
                  <a:tcPr/>
                </a:tc>
                <a:tc hMerge="1">
                  <a:tcPr/>
                </a:tc>
                <a:tc hMerge="1">
                  <a:tcPr/>
                </a:tc>
                <a:tc hMerge="1">
                  <a:tcPr/>
                </a:tc>
                <a:tc hMerge="1">
                  <a:tcPr/>
                </a:tc>
                <a:tc hMerge="1">
                  <a:tcPr/>
                </a:tc>
              </a:tr>
              <a:tr h="175812">
                <a:tc>
                  <a:txBody>
                    <a:bodyPr/>
                    <a:lstStyle/>
                    <a:p>
                      <a:pPr algn="l"/>
                      <a:r>
                        <a:rPr lang="zh-CN" altLang="en-US" sz="800">
                          <a:effectLst/>
                        </a:rPr>
                        <a:t>序号</a:t>
                      </a:r>
                      <a:endParaRPr lang="zh-CN" altLang="en-US" sz="800">
                        <a:effectLst/>
                      </a:endParaRPr>
                    </a:p>
                  </a:txBody>
                  <a:tcPr marL="40572" marR="40572" marT="20286" marB="20286" anchor="ctr"/>
                </a:tc>
                <a:tc>
                  <a:txBody>
                    <a:bodyPr/>
                    <a:lstStyle/>
                    <a:p>
                      <a:pPr algn="l"/>
                      <a:r>
                        <a:rPr lang="zh-CN" altLang="en-US" sz="800">
                          <a:effectLst/>
                        </a:rPr>
                        <a:t>项目</a:t>
                      </a:r>
                      <a:r>
                        <a:rPr lang="en-US" altLang="zh-CN" sz="800">
                          <a:effectLst/>
                        </a:rPr>
                        <a:t>/</a:t>
                      </a:r>
                      <a:r>
                        <a:rPr lang="zh-CN" altLang="en-US" sz="800">
                          <a:effectLst/>
                        </a:rPr>
                        <a:t>年份</a:t>
                      </a:r>
                      <a:endParaRPr lang="zh-CN" altLang="en-US" sz="800">
                        <a:effectLst/>
                      </a:endParaRPr>
                    </a:p>
                  </a:txBody>
                  <a:tcPr marL="40572" marR="40572" marT="20286" marB="20286" anchor="ctr"/>
                </a:tc>
                <a:tc>
                  <a:txBody>
                    <a:bodyPr/>
                    <a:lstStyle/>
                    <a:p>
                      <a:pPr algn="l"/>
                      <a:r>
                        <a:rPr lang="en-US" altLang="zh-CN" sz="800">
                          <a:effectLst/>
                        </a:rPr>
                        <a:t>1</a:t>
                      </a:r>
                      <a:endParaRPr lang="en-US" altLang="zh-CN" sz="800">
                        <a:effectLst/>
                      </a:endParaRPr>
                    </a:p>
                  </a:txBody>
                  <a:tcPr marL="40572" marR="40572" marT="20286" marB="20286" anchor="ctr"/>
                </a:tc>
                <a:tc>
                  <a:txBody>
                    <a:bodyPr/>
                    <a:lstStyle/>
                    <a:p>
                      <a:pPr algn="l"/>
                      <a:r>
                        <a:rPr lang="en-US" altLang="zh-CN" sz="800">
                          <a:effectLst/>
                        </a:rPr>
                        <a:t>2</a:t>
                      </a:r>
                      <a:endParaRPr lang="en-US" altLang="zh-CN" sz="800">
                        <a:effectLst/>
                      </a:endParaRPr>
                    </a:p>
                  </a:txBody>
                  <a:tcPr marL="40572" marR="40572" marT="20286" marB="20286" anchor="ctr"/>
                </a:tc>
                <a:tc>
                  <a:txBody>
                    <a:bodyPr/>
                    <a:lstStyle/>
                    <a:p>
                      <a:pPr algn="l"/>
                      <a:r>
                        <a:rPr lang="en-US" altLang="zh-CN" sz="800">
                          <a:effectLst/>
                        </a:rPr>
                        <a:t>3</a:t>
                      </a:r>
                      <a:endParaRPr lang="en-US" altLang="zh-CN" sz="800">
                        <a:effectLst/>
                      </a:endParaRPr>
                    </a:p>
                  </a:txBody>
                  <a:tcPr marL="40572" marR="40572" marT="20286" marB="20286" anchor="ctr"/>
                </a:tc>
                <a:tc>
                  <a:txBody>
                    <a:bodyPr/>
                    <a:lstStyle/>
                    <a:p>
                      <a:pPr algn="l"/>
                      <a:r>
                        <a:rPr lang="en-US" altLang="zh-CN" sz="800">
                          <a:effectLst/>
                        </a:rPr>
                        <a:t>4</a:t>
                      </a:r>
                      <a:endParaRPr lang="en-US" altLang="zh-CN" sz="800">
                        <a:effectLst/>
                      </a:endParaRPr>
                    </a:p>
                  </a:txBody>
                  <a:tcPr marL="40572" marR="40572" marT="20286" marB="20286" anchor="ctr"/>
                </a:tc>
                <a:tc>
                  <a:txBody>
                    <a:bodyPr/>
                    <a:lstStyle/>
                    <a:p>
                      <a:pPr algn="l"/>
                      <a:r>
                        <a:rPr lang="en-US" altLang="zh-CN" sz="800">
                          <a:effectLst/>
                        </a:rPr>
                        <a:t>5</a:t>
                      </a:r>
                      <a:endParaRPr lang="en-US" altLang="zh-CN" sz="800">
                        <a:effectLst/>
                      </a:endParaRPr>
                    </a:p>
                  </a:txBody>
                  <a:tcPr marL="40572" marR="40572" marT="20286" marB="20286" anchor="ctr"/>
                </a:tc>
              </a:tr>
              <a:tr h="175812">
                <a:tc>
                  <a:txBody>
                    <a:bodyPr/>
                    <a:lstStyle/>
                    <a:p>
                      <a:pPr algn="l"/>
                      <a:r>
                        <a:rPr lang="en-US" altLang="zh-CN" sz="800">
                          <a:effectLst/>
                        </a:rPr>
                        <a:t>1</a:t>
                      </a:r>
                      <a:endParaRPr lang="en-US" altLang="zh-CN" sz="800">
                        <a:effectLst/>
                      </a:endParaRPr>
                    </a:p>
                  </a:txBody>
                  <a:tcPr marL="40572" marR="40572" marT="20286" marB="20286" anchor="ctr"/>
                </a:tc>
                <a:tc>
                  <a:txBody>
                    <a:bodyPr/>
                    <a:lstStyle/>
                    <a:p>
                      <a:pPr algn="l"/>
                      <a:r>
                        <a:rPr lang="zh-CN" altLang="en-US" sz="800">
                          <a:effectLst/>
                        </a:rPr>
                        <a:t>借款</a:t>
                      </a: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r>
              <a:tr h="175812">
                <a:tc>
                  <a:txBody>
                    <a:bodyPr/>
                    <a:lstStyle/>
                    <a:p>
                      <a:pPr algn="l"/>
                      <a:r>
                        <a:rPr lang="en-US" altLang="zh-CN" sz="800">
                          <a:effectLst/>
                        </a:rPr>
                        <a:t>1.1</a:t>
                      </a:r>
                      <a:endParaRPr lang="en-US" altLang="zh-CN" sz="800">
                        <a:effectLst/>
                      </a:endParaRPr>
                    </a:p>
                  </a:txBody>
                  <a:tcPr marL="40572" marR="40572" marT="20286" marB="20286" anchor="ctr"/>
                </a:tc>
                <a:tc>
                  <a:txBody>
                    <a:bodyPr/>
                    <a:lstStyle/>
                    <a:p>
                      <a:pPr algn="l"/>
                      <a:r>
                        <a:rPr lang="zh-CN" altLang="en-US" sz="800">
                          <a:effectLst/>
                        </a:rPr>
                        <a:t>年初贷款本金余额</a:t>
                      </a:r>
                      <a:endParaRPr lang="zh-CN" altLang="en-US"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200</a:t>
                      </a:r>
                      <a:endParaRPr lang="en-US" altLang="zh-CN" sz="800">
                        <a:effectLst/>
                      </a:endParaRPr>
                    </a:p>
                  </a:txBody>
                  <a:tcPr marL="40572" marR="40572" marT="20286" marB="20286" anchor="ctr"/>
                </a:tc>
                <a:tc>
                  <a:txBody>
                    <a:bodyPr/>
                    <a:lstStyle/>
                    <a:p>
                      <a:pPr algn="l"/>
                      <a:r>
                        <a:rPr lang="en-US" altLang="zh-CN" sz="800">
                          <a:effectLst/>
                        </a:rPr>
                        <a:t>200</a:t>
                      </a:r>
                      <a:endParaRPr lang="en-US" altLang="zh-CN" sz="800">
                        <a:effectLst/>
                      </a:endParaRPr>
                    </a:p>
                  </a:txBody>
                  <a:tcPr marL="40572" marR="40572" marT="20286" marB="20286" anchor="ctr"/>
                </a:tc>
                <a:tc>
                  <a:txBody>
                    <a:bodyPr/>
                    <a:lstStyle/>
                    <a:p>
                      <a:pPr algn="l"/>
                      <a:r>
                        <a:rPr lang="en-US" altLang="zh-CN" sz="800">
                          <a:effectLst/>
                        </a:rPr>
                        <a:t>200</a:t>
                      </a:r>
                      <a:endParaRPr lang="en-US" altLang="zh-CN" sz="800">
                        <a:effectLst/>
                      </a:endParaRPr>
                    </a:p>
                  </a:txBody>
                  <a:tcPr marL="40572" marR="40572" marT="20286" marB="20286" anchor="ctr"/>
                </a:tc>
                <a:tc>
                  <a:txBody>
                    <a:bodyPr/>
                    <a:lstStyle/>
                    <a:p>
                      <a:pPr algn="l"/>
                      <a:r>
                        <a:rPr lang="en-US" altLang="zh-CN" sz="800">
                          <a:effectLst/>
                        </a:rPr>
                        <a:t>200</a:t>
                      </a:r>
                      <a:endParaRPr lang="en-US" altLang="zh-CN" sz="800">
                        <a:effectLst/>
                      </a:endParaRPr>
                    </a:p>
                  </a:txBody>
                  <a:tcPr marL="40572" marR="40572" marT="20286" marB="20286" anchor="ctr"/>
                </a:tc>
              </a:tr>
              <a:tr h="175812">
                <a:tc>
                  <a:txBody>
                    <a:bodyPr/>
                    <a:lstStyle/>
                    <a:p>
                      <a:pPr algn="l"/>
                      <a:r>
                        <a:rPr lang="en-US" altLang="zh-CN" sz="800">
                          <a:effectLst/>
                        </a:rPr>
                        <a:t>1.2</a:t>
                      </a:r>
                      <a:endParaRPr lang="en-US" altLang="zh-CN" sz="800">
                        <a:effectLst/>
                      </a:endParaRPr>
                    </a:p>
                  </a:txBody>
                  <a:tcPr marL="40572" marR="40572" marT="20286" marB="20286" anchor="ctr"/>
                </a:tc>
                <a:tc>
                  <a:txBody>
                    <a:bodyPr/>
                    <a:lstStyle/>
                    <a:p>
                      <a:pPr algn="l"/>
                      <a:r>
                        <a:rPr lang="zh-CN" altLang="en-US" sz="800">
                          <a:effectLst/>
                        </a:rPr>
                        <a:t>年初短期借款本金余额</a:t>
                      </a:r>
                      <a:endParaRPr lang="zh-CN" altLang="en-US"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10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r>
              <a:tr h="131859">
                <a:tc>
                  <a:txBody>
                    <a:bodyPr/>
                    <a:lstStyle/>
                    <a:p>
                      <a:pPr algn="l"/>
                      <a:r>
                        <a:rPr lang="en-US" altLang="zh-CN" sz="800">
                          <a:effectLst/>
                        </a:rPr>
                        <a:t>1.3</a:t>
                      </a:r>
                      <a:endParaRPr lang="en-US" altLang="zh-CN" sz="800">
                        <a:effectLst/>
                      </a:endParaRPr>
                    </a:p>
                  </a:txBody>
                  <a:tcPr marL="40572" marR="40572" marT="20286" marB="20286" anchor="ctr"/>
                </a:tc>
                <a:tc>
                  <a:txBody>
                    <a:bodyPr/>
                    <a:lstStyle/>
                    <a:p>
                      <a:pPr algn="l"/>
                      <a:r>
                        <a:rPr lang="zh-CN" altLang="en-US" sz="800">
                          <a:effectLst/>
                        </a:rPr>
                        <a:t>当年贷款</a:t>
                      </a:r>
                      <a:endParaRPr lang="zh-CN" altLang="en-US" sz="800">
                        <a:effectLst/>
                      </a:endParaRPr>
                    </a:p>
                  </a:txBody>
                  <a:tcPr marL="40572" marR="40572" marT="20286" marB="20286" anchor="ctr"/>
                </a:tc>
                <a:tc>
                  <a:txBody>
                    <a:bodyPr/>
                    <a:lstStyle/>
                    <a:p>
                      <a:pPr algn="l"/>
                      <a:r>
                        <a:rPr lang="en-US" altLang="zh-CN" sz="800">
                          <a:effectLst/>
                        </a:rPr>
                        <a:t>200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r>
              <a:tr h="175812">
                <a:tc>
                  <a:txBody>
                    <a:bodyPr/>
                    <a:lstStyle/>
                    <a:p>
                      <a:pPr algn="l"/>
                      <a:r>
                        <a:rPr lang="en-US" altLang="zh-CN" sz="800">
                          <a:effectLst/>
                        </a:rPr>
                        <a:t>1.4</a:t>
                      </a:r>
                      <a:endParaRPr lang="en-US" altLang="zh-CN" sz="800">
                        <a:effectLst/>
                      </a:endParaRPr>
                    </a:p>
                  </a:txBody>
                  <a:tcPr marL="40572" marR="40572" marT="20286" marB="20286" anchor="ctr"/>
                </a:tc>
                <a:tc>
                  <a:txBody>
                    <a:bodyPr/>
                    <a:lstStyle/>
                    <a:p>
                      <a:pPr algn="l"/>
                      <a:r>
                        <a:rPr lang="zh-CN" altLang="en-US" sz="800">
                          <a:effectLst/>
                        </a:rPr>
                        <a:t>当年短期借款</a:t>
                      </a:r>
                      <a:endParaRPr lang="zh-CN" altLang="en-US" sz="800">
                        <a:effectLst/>
                      </a:endParaRPr>
                    </a:p>
                  </a:txBody>
                  <a:tcPr marL="40572" marR="40572" marT="20286" marB="20286" anchor="ctr"/>
                </a:tc>
                <a:tc>
                  <a:txBody>
                    <a:bodyPr/>
                    <a:lstStyle/>
                    <a:p>
                      <a:pPr algn="l"/>
                      <a:r>
                        <a:rPr lang="en-US" altLang="zh-CN" sz="800">
                          <a:effectLst/>
                        </a:rPr>
                        <a:t>10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r>
              <a:tr h="175812">
                <a:tc>
                  <a:txBody>
                    <a:bodyPr/>
                    <a:lstStyle/>
                    <a:p>
                      <a:pPr algn="l"/>
                      <a:r>
                        <a:rPr lang="en-US" altLang="zh-CN" sz="800">
                          <a:effectLst/>
                        </a:rPr>
                        <a:t>1.5</a:t>
                      </a:r>
                      <a:endParaRPr lang="en-US" altLang="zh-CN" sz="800">
                        <a:effectLst/>
                      </a:endParaRPr>
                    </a:p>
                  </a:txBody>
                  <a:tcPr marL="40572" marR="40572" marT="20286" marB="20286" anchor="ctr"/>
                </a:tc>
                <a:tc>
                  <a:txBody>
                    <a:bodyPr/>
                    <a:lstStyle/>
                    <a:p>
                      <a:pPr algn="l"/>
                      <a:r>
                        <a:rPr lang="zh-CN" altLang="en-US" sz="800">
                          <a:effectLst/>
                        </a:rPr>
                        <a:t>当年应计利息</a:t>
                      </a:r>
                      <a:endParaRPr lang="zh-CN" altLang="en-US" sz="800">
                        <a:effectLst/>
                      </a:endParaRPr>
                    </a:p>
                  </a:txBody>
                  <a:tcPr marL="40572" marR="40572" marT="20286" marB="20286" anchor="ctr"/>
                </a:tc>
                <a:tc>
                  <a:txBody>
                    <a:bodyPr/>
                    <a:lstStyle/>
                    <a:p>
                      <a:pPr algn="l"/>
                      <a:r>
                        <a:rPr lang="en-US" altLang="zh-CN" sz="800">
                          <a:effectLst/>
                        </a:rPr>
                        <a:t>4.96</a:t>
                      </a:r>
                      <a:endParaRPr lang="en-US" altLang="zh-CN" sz="800">
                        <a:effectLst/>
                      </a:endParaRPr>
                    </a:p>
                  </a:txBody>
                  <a:tcPr marL="40572" marR="40572" marT="20286" marB="20286" anchor="ctr"/>
                </a:tc>
                <a:tc>
                  <a:txBody>
                    <a:bodyPr/>
                    <a:lstStyle/>
                    <a:p>
                      <a:pPr algn="l"/>
                      <a:r>
                        <a:rPr lang="en-US" altLang="zh-CN" sz="800">
                          <a:effectLst/>
                        </a:rPr>
                        <a:t>9.92</a:t>
                      </a:r>
                      <a:endParaRPr lang="en-US" altLang="zh-CN" sz="800">
                        <a:effectLst/>
                      </a:endParaRPr>
                    </a:p>
                  </a:txBody>
                  <a:tcPr marL="40572" marR="40572" marT="20286" marB="20286" anchor="ctr"/>
                </a:tc>
                <a:tc>
                  <a:txBody>
                    <a:bodyPr/>
                    <a:lstStyle/>
                    <a:p>
                      <a:pPr algn="l"/>
                      <a:r>
                        <a:rPr lang="en-US" altLang="zh-CN" sz="800">
                          <a:effectLst/>
                        </a:rPr>
                        <a:t>9.5</a:t>
                      </a:r>
                      <a:endParaRPr lang="en-US" altLang="zh-CN" sz="800">
                        <a:effectLst/>
                      </a:endParaRPr>
                    </a:p>
                  </a:txBody>
                  <a:tcPr marL="40572" marR="40572" marT="20286" marB="20286" anchor="ctr"/>
                </a:tc>
                <a:tc>
                  <a:txBody>
                    <a:bodyPr/>
                    <a:lstStyle/>
                    <a:p>
                      <a:pPr algn="l"/>
                      <a:r>
                        <a:rPr lang="en-US" altLang="zh-CN" sz="800">
                          <a:effectLst/>
                        </a:rPr>
                        <a:t>9.5</a:t>
                      </a:r>
                      <a:endParaRPr lang="en-US" altLang="zh-CN" sz="800">
                        <a:effectLst/>
                      </a:endParaRPr>
                    </a:p>
                  </a:txBody>
                  <a:tcPr marL="40572" marR="40572" marT="20286" marB="20286" anchor="ctr"/>
                </a:tc>
                <a:tc>
                  <a:txBody>
                    <a:bodyPr/>
                    <a:lstStyle/>
                    <a:p>
                      <a:pPr algn="l"/>
                      <a:r>
                        <a:rPr lang="en-US" altLang="zh-CN" sz="800">
                          <a:effectLst/>
                        </a:rPr>
                        <a:t>9.5</a:t>
                      </a:r>
                      <a:endParaRPr lang="en-US" altLang="zh-CN" sz="800">
                        <a:effectLst/>
                      </a:endParaRPr>
                    </a:p>
                  </a:txBody>
                  <a:tcPr marL="40572" marR="40572" marT="20286" marB="20286" anchor="ctr"/>
                </a:tc>
              </a:tr>
              <a:tr h="175812">
                <a:tc>
                  <a:txBody>
                    <a:bodyPr/>
                    <a:lstStyle/>
                    <a:p>
                      <a:pPr algn="l"/>
                      <a:r>
                        <a:rPr lang="en-US" altLang="zh-CN" sz="800">
                          <a:effectLst/>
                        </a:rPr>
                        <a:t>1.6</a:t>
                      </a:r>
                      <a:endParaRPr lang="en-US" altLang="zh-CN" sz="800">
                        <a:effectLst/>
                      </a:endParaRPr>
                    </a:p>
                  </a:txBody>
                  <a:tcPr marL="40572" marR="40572" marT="20286" marB="20286" anchor="ctr"/>
                </a:tc>
                <a:tc>
                  <a:txBody>
                    <a:bodyPr/>
                    <a:lstStyle/>
                    <a:p>
                      <a:pPr algn="l"/>
                      <a:r>
                        <a:rPr lang="zh-CN" altLang="en-US" sz="800">
                          <a:effectLst/>
                        </a:rPr>
                        <a:t>当年贷款还本付息</a:t>
                      </a: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r>
              <a:tr h="175812">
                <a:tc>
                  <a:txBody>
                    <a:bodyPr/>
                    <a:lstStyle/>
                    <a:p>
                      <a:pPr algn="l"/>
                      <a:br>
                        <a:rPr lang="zh-CN" altLang="en-US" sz="800">
                          <a:effectLst/>
                        </a:rPr>
                      </a:br>
                      <a:endParaRPr lang="zh-CN" altLang="en-US" sz="800">
                        <a:effectLst/>
                      </a:endParaRPr>
                    </a:p>
                  </a:txBody>
                  <a:tcPr marL="40572" marR="40572" marT="20286" marB="20286" anchor="ctr"/>
                </a:tc>
                <a:tc>
                  <a:txBody>
                    <a:bodyPr/>
                    <a:lstStyle/>
                    <a:p>
                      <a:pPr algn="l"/>
                      <a:r>
                        <a:rPr lang="zh-CN" altLang="en-US" sz="800">
                          <a:effectLst/>
                        </a:rPr>
                        <a:t>其中：还本</a:t>
                      </a:r>
                      <a:endParaRPr lang="zh-CN" altLang="en-US"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200</a:t>
                      </a:r>
                      <a:endParaRPr lang="en-US" altLang="zh-CN" sz="800">
                        <a:effectLst/>
                      </a:endParaRPr>
                    </a:p>
                  </a:txBody>
                  <a:tcPr marL="40572" marR="40572" marT="20286" marB="20286" anchor="ctr"/>
                </a:tc>
              </a:tr>
              <a:tr h="175812">
                <a:tc>
                  <a:txBody>
                    <a:bodyPr/>
                    <a:lstStyle/>
                    <a:p>
                      <a:pPr algn="l"/>
                      <a:br>
                        <a:rPr lang="zh-CN" altLang="en-US" sz="800">
                          <a:effectLst/>
                        </a:rPr>
                      </a:br>
                      <a:endParaRPr lang="zh-CN" altLang="en-US" sz="800">
                        <a:effectLst/>
                      </a:endParaRPr>
                    </a:p>
                  </a:txBody>
                  <a:tcPr marL="40572" marR="40572" marT="20286" marB="20286" anchor="ctr"/>
                </a:tc>
                <a:tc>
                  <a:txBody>
                    <a:bodyPr/>
                    <a:lstStyle/>
                    <a:p>
                      <a:pPr algn="l"/>
                      <a:r>
                        <a:rPr lang="zh-CN" altLang="en-US" sz="800">
                          <a:effectLst/>
                        </a:rPr>
                        <a:t>付息</a:t>
                      </a:r>
                      <a:endParaRPr lang="zh-CN" altLang="en-US" sz="800">
                        <a:effectLst/>
                      </a:endParaRPr>
                    </a:p>
                  </a:txBody>
                  <a:tcPr marL="40572" marR="40572" marT="20286" marB="20286" anchor="ctr"/>
                </a:tc>
                <a:tc>
                  <a:txBody>
                    <a:bodyPr/>
                    <a:lstStyle/>
                    <a:p>
                      <a:pPr algn="l"/>
                      <a:r>
                        <a:rPr lang="en-US" altLang="zh-CN" sz="800">
                          <a:effectLst/>
                        </a:rPr>
                        <a:t>4.75</a:t>
                      </a:r>
                      <a:endParaRPr lang="en-US" altLang="zh-CN" sz="800">
                        <a:effectLst/>
                      </a:endParaRPr>
                    </a:p>
                  </a:txBody>
                  <a:tcPr marL="40572" marR="40572" marT="20286" marB="20286" anchor="ctr"/>
                </a:tc>
                <a:tc>
                  <a:txBody>
                    <a:bodyPr/>
                    <a:lstStyle/>
                    <a:p>
                      <a:pPr algn="l"/>
                      <a:r>
                        <a:rPr lang="en-US" altLang="zh-CN" sz="800">
                          <a:effectLst/>
                        </a:rPr>
                        <a:t>9.5</a:t>
                      </a:r>
                      <a:endParaRPr lang="en-US" altLang="zh-CN" sz="800">
                        <a:effectLst/>
                      </a:endParaRPr>
                    </a:p>
                  </a:txBody>
                  <a:tcPr marL="40572" marR="40572" marT="20286" marB="20286" anchor="ctr"/>
                </a:tc>
                <a:tc>
                  <a:txBody>
                    <a:bodyPr/>
                    <a:lstStyle/>
                    <a:p>
                      <a:pPr algn="l"/>
                      <a:r>
                        <a:rPr lang="en-US" altLang="zh-CN" sz="800">
                          <a:effectLst/>
                        </a:rPr>
                        <a:t>9.5</a:t>
                      </a:r>
                      <a:endParaRPr lang="en-US" altLang="zh-CN" sz="800">
                        <a:effectLst/>
                      </a:endParaRPr>
                    </a:p>
                  </a:txBody>
                  <a:tcPr marL="40572" marR="40572" marT="20286" marB="20286" anchor="ctr"/>
                </a:tc>
                <a:tc>
                  <a:txBody>
                    <a:bodyPr/>
                    <a:lstStyle/>
                    <a:p>
                      <a:pPr algn="l"/>
                      <a:r>
                        <a:rPr lang="en-US" altLang="zh-CN" sz="800">
                          <a:effectLst/>
                        </a:rPr>
                        <a:t>9.5</a:t>
                      </a:r>
                      <a:endParaRPr lang="en-US" altLang="zh-CN" sz="800">
                        <a:effectLst/>
                      </a:endParaRPr>
                    </a:p>
                  </a:txBody>
                  <a:tcPr marL="40572" marR="40572" marT="20286" marB="20286" anchor="ctr"/>
                </a:tc>
                <a:tc>
                  <a:txBody>
                    <a:bodyPr/>
                    <a:lstStyle/>
                    <a:p>
                      <a:pPr algn="l"/>
                      <a:r>
                        <a:rPr lang="en-US" altLang="zh-CN" sz="800">
                          <a:effectLst/>
                        </a:rPr>
                        <a:t>9.5</a:t>
                      </a:r>
                      <a:endParaRPr lang="en-US" altLang="zh-CN" sz="800">
                        <a:effectLst/>
                      </a:endParaRPr>
                    </a:p>
                  </a:txBody>
                  <a:tcPr marL="40572" marR="40572" marT="20286" marB="20286" anchor="ctr"/>
                </a:tc>
              </a:tr>
              <a:tr h="175812">
                <a:tc>
                  <a:txBody>
                    <a:bodyPr/>
                    <a:lstStyle/>
                    <a:p>
                      <a:pPr algn="l"/>
                      <a:r>
                        <a:rPr lang="en-US" altLang="zh-CN" sz="800">
                          <a:effectLst/>
                        </a:rPr>
                        <a:t>1.7</a:t>
                      </a:r>
                      <a:endParaRPr lang="en-US" altLang="zh-CN" sz="800">
                        <a:effectLst/>
                      </a:endParaRPr>
                    </a:p>
                  </a:txBody>
                  <a:tcPr marL="40572" marR="40572" marT="20286" marB="20286" anchor="ctr"/>
                </a:tc>
                <a:tc>
                  <a:txBody>
                    <a:bodyPr/>
                    <a:lstStyle/>
                    <a:p>
                      <a:pPr algn="l"/>
                      <a:r>
                        <a:rPr lang="zh-CN" altLang="en-US" sz="800">
                          <a:effectLst/>
                        </a:rPr>
                        <a:t>当年短期借款还本付息</a:t>
                      </a: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r>
              <a:tr h="175812">
                <a:tc>
                  <a:txBody>
                    <a:bodyPr/>
                    <a:lstStyle/>
                    <a:p>
                      <a:pPr algn="l"/>
                      <a:br>
                        <a:rPr lang="zh-CN" altLang="en-US" sz="800">
                          <a:effectLst/>
                        </a:rPr>
                      </a:br>
                      <a:endParaRPr lang="zh-CN" altLang="en-US" sz="800">
                        <a:effectLst/>
                      </a:endParaRPr>
                    </a:p>
                  </a:txBody>
                  <a:tcPr marL="40572" marR="40572" marT="20286" marB="20286" anchor="ctr"/>
                </a:tc>
                <a:tc>
                  <a:txBody>
                    <a:bodyPr/>
                    <a:lstStyle/>
                    <a:p>
                      <a:pPr algn="l"/>
                      <a:r>
                        <a:rPr lang="zh-CN" altLang="en-US" sz="800">
                          <a:effectLst/>
                        </a:rPr>
                        <a:t>其中：还本</a:t>
                      </a:r>
                      <a:endParaRPr lang="zh-CN" altLang="en-US"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10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r>
              <a:tr h="175812">
                <a:tc>
                  <a:txBody>
                    <a:bodyPr/>
                    <a:lstStyle/>
                    <a:p>
                      <a:pPr algn="l"/>
                      <a:br>
                        <a:rPr lang="zh-CN" altLang="en-US" sz="800">
                          <a:effectLst/>
                        </a:rPr>
                      </a:br>
                      <a:endParaRPr lang="zh-CN" altLang="en-US" sz="800">
                        <a:effectLst/>
                      </a:endParaRPr>
                    </a:p>
                  </a:txBody>
                  <a:tcPr marL="40572" marR="40572" marT="20286" marB="20286" anchor="ctr"/>
                </a:tc>
                <a:tc>
                  <a:txBody>
                    <a:bodyPr/>
                    <a:lstStyle/>
                    <a:p>
                      <a:pPr algn="l"/>
                      <a:r>
                        <a:rPr lang="zh-CN" altLang="en-US" sz="800">
                          <a:effectLst/>
                        </a:rPr>
                        <a:t>付息</a:t>
                      </a:r>
                      <a:endParaRPr lang="zh-CN" altLang="en-US" sz="800">
                        <a:effectLst/>
                      </a:endParaRPr>
                    </a:p>
                  </a:txBody>
                  <a:tcPr marL="40572" marR="40572" marT="20286" marB="20286" anchor="ctr"/>
                </a:tc>
                <a:tc>
                  <a:txBody>
                    <a:bodyPr/>
                    <a:lstStyle/>
                    <a:p>
                      <a:pPr algn="l"/>
                      <a:r>
                        <a:rPr lang="en-US" altLang="zh-CN" sz="800">
                          <a:effectLst/>
                        </a:rPr>
                        <a:t>0.21</a:t>
                      </a:r>
                      <a:endParaRPr lang="en-US" altLang="zh-CN" sz="800">
                        <a:effectLst/>
                      </a:endParaRPr>
                    </a:p>
                  </a:txBody>
                  <a:tcPr marL="40572" marR="40572" marT="20286" marB="20286" anchor="ctr"/>
                </a:tc>
                <a:tc>
                  <a:txBody>
                    <a:bodyPr/>
                    <a:lstStyle/>
                    <a:p>
                      <a:pPr algn="l"/>
                      <a:r>
                        <a:rPr lang="en-US" altLang="zh-CN" sz="800">
                          <a:effectLst/>
                        </a:rPr>
                        <a:t>0.42</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r>
              <a:tr h="175812">
                <a:tc>
                  <a:txBody>
                    <a:bodyPr/>
                    <a:lstStyle/>
                    <a:p>
                      <a:pPr algn="l"/>
                      <a:r>
                        <a:rPr lang="en-US" altLang="zh-CN" sz="800">
                          <a:effectLst/>
                        </a:rPr>
                        <a:t>1.8</a:t>
                      </a:r>
                      <a:endParaRPr lang="en-US" altLang="zh-CN" sz="800">
                        <a:effectLst/>
                      </a:endParaRPr>
                    </a:p>
                  </a:txBody>
                  <a:tcPr marL="40572" marR="40572" marT="20286" marB="20286" anchor="ctr"/>
                </a:tc>
                <a:tc>
                  <a:txBody>
                    <a:bodyPr/>
                    <a:lstStyle/>
                    <a:p>
                      <a:pPr algn="l"/>
                      <a:r>
                        <a:rPr lang="zh-CN" altLang="en-US" sz="800">
                          <a:effectLst/>
                        </a:rPr>
                        <a:t>年末贷款本金余额</a:t>
                      </a:r>
                      <a:endParaRPr lang="zh-CN" altLang="en-US" sz="800">
                        <a:effectLst/>
                      </a:endParaRPr>
                    </a:p>
                  </a:txBody>
                  <a:tcPr marL="40572" marR="40572" marT="20286" marB="20286" anchor="ctr"/>
                </a:tc>
                <a:tc>
                  <a:txBody>
                    <a:bodyPr/>
                    <a:lstStyle/>
                    <a:p>
                      <a:pPr algn="l"/>
                      <a:r>
                        <a:rPr lang="en-US" altLang="zh-CN" sz="800">
                          <a:effectLst/>
                        </a:rPr>
                        <a:t>200</a:t>
                      </a:r>
                      <a:endParaRPr lang="en-US" altLang="zh-CN" sz="800">
                        <a:effectLst/>
                      </a:endParaRPr>
                    </a:p>
                  </a:txBody>
                  <a:tcPr marL="40572" marR="40572" marT="20286" marB="20286" anchor="ctr"/>
                </a:tc>
                <a:tc>
                  <a:txBody>
                    <a:bodyPr/>
                    <a:lstStyle/>
                    <a:p>
                      <a:pPr algn="l"/>
                      <a:r>
                        <a:rPr lang="en-US" altLang="zh-CN" sz="800">
                          <a:effectLst/>
                        </a:rPr>
                        <a:t>200</a:t>
                      </a:r>
                      <a:endParaRPr lang="en-US" altLang="zh-CN" sz="800">
                        <a:effectLst/>
                      </a:endParaRPr>
                    </a:p>
                  </a:txBody>
                  <a:tcPr marL="40572" marR="40572" marT="20286" marB="20286" anchor="ctr"/>
                </a:tc>
                <a:tc>
                  <a:txBody>
                    <a:bodyPr/>
                    <a:lstStyle/>
                    <a:p>
                      <a:pPr algn="l"/>
                      <a:r>
                        <a:rPr lang="en-US" altLang="zh-CN" sz="800">
                          <a:effectLst/>
                        </a:rPr>
                        <a:t>200</a:t>
                      </a:r>
                      <a:endParaRPr lang="en-US" altLang="zh-CN" sz="800">
                        <a:effectLst/>
                      </a:endParaRPr>
                    </a:p>
                  </a:txBody>
                  <a:tcPr marL="40572" marR="40572" marT="20286" marB="20286" anchor="ctr"/>
                </a:tc>
                <a:tc>
                  <a:txBody>
                    <a:bodyPr/>
                    <a:lstStyle/>
                    <a:p>
                      <a:pPr algn="l"/>
                      <a:r>
                        <a:rPr lang="en-US" altLang="zh-CN" sz="800">
                          <a:effectLst/>
                        </a:rPr>
                        <a:t>200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r>
              <a:tr h="175812">
                <a:tc>
                  <a:txBody>
                    <a:bodyPr/>
                    <a:lstStyle/>
                    <a:p>
                      <a:pPr algn="l"/>
                      <a:r>
                        <a:rPr lang="en-US" altLang="zh-CN" sz="800">
                          <a:effectLst/>
                        </a:rPr>
                        <a:t>1.9</a:t>
                      </a:r>
                      <a:endParaRPr lang="en-US" altLang="zh-CN" sz="800">
                        <a:effectLst/>
                      </a:endParaRPr>
                    </a:p>
                  </a:txBody>
                  <a:tcPr marL="40572" marR="40572" marT="20286" marB="20286" anchor="ctr"/>
                </a:tc>
                <a:tc>
                  <a:txBody>
                    <a:bodyPr/>
                    <a:lstStyle/>
                    <a:p>
                      <a:pPr algn="l"/>
                      <a:r>
                        <a:rPr lang="zh-CN" altLang="en-US" sz="800">
                          <a:effectLst/>
                        </a:rPr>
                        <a:t>年末短期贷款本金余额</a:t>
                      </a:r>
                      <a:endParaRPr lang="zh-CN" altLang="en-US" sz="800">
                        <a:effectLst/>
                      </a:endParaRPr>
                    </a:p>
                  </a:txBody>
                  <a:tcPr marL="40572" marR="40572" marT="20286" marB="20286" anchor="ctr"/>
                </a:tc>
                <a:tc>
                  <a:txBody>
                    <a:bodyPr/>
                    <a:lstStyle/>
                    <a:p>
                      <a:pPr algn="l"/>
                      <a:r>
                        <a:rPr lang="en-US" altLang="zh-CN" sz="800">
                          <a:effectLst/>
                        </a:rPr>
                        <a:t>10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r>
              <a:tr h="175812">
                <a:tc>
                  <a:txBody>
                    <a:bodyPr/>
                    <a:lstStyle/>
                    <a:p>
                      <a:pPr algn="l"/>
                      <a:r>
                        <a:rPr lang="en-US" altLang="zh-CN" sz="800">
                          <a:effectLst/>
                        </a:rPr>
                        <a:t>2</a:t>
                      </a:r>
                      <a:endParaRPr lang="en-US" altLang="zh-CN" sz="800">
                        <a:effectLst/>
                      </a:endParaRPr>
                    </a:p>
                  </a:txBody>
                  <a:tcPr marL="40572" marR="40572" marT="20286" marB="20286" anchor="ctr"/>
                </a:tc>
                <a:tc>
                  <a:txBody>
                    <a:bodyPr/>
                    <a:lstStyle/>
                    <a:p>
                      <a:pPr algn="l"/>
                      <a:r>
                        <a:rPr lang="zh-CN" altLang="en-US" sz="800">
                          <a:effectLst/>
                        </a:rPr>
                        <a:t>还本资金</a:t>
                      </a: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r>
              <a:tr h="175812">
                <a:tc>
                  <a:txBody>
                    <a:bodyPr/>
                    <a:lstStyle/>
                    <a:p>
                      <a:pPr algn="l"/>
                      <a:r>
                        <a:rPr lang="en-US" altLang="zh-CN" sz="800">
                          <a:effectLst/>
                        </a:rPr>
                        <a:t>2.1</a:t>
                      </a:r>
                      <a:endParaRPr lang="en-US" altLang="zh-CN" sz="800">
                        <a:effectLst/>
                      </a:endParaRPr>
                    </a:p>
                  </a:txBody>
                  <a:tcPr marL="40572" marR="40572" marT="20286" marB="20286" anchor="ctr"/>
                </a:tc>
                <a:tc>
                  <a:txBody>
                    <a:bodyPr/>
                    <a:lstStyle/>
                    <a:p>
                      <a:pPr algn="l"/>
                      <a:r>
                        <a:rPr lang="zh-CN" altLang="en-US" sz="800">
                          <a:effectLst/>
                        </a:rPr>
                        <a:t>利润</a:t>
                      </a:r>
                      <a:endParaRPr lang="zh-CN" altLang="en-US" sz="800">
                        <a:effectLst/>
                      </a:endParaRPr>
                    </a:p>
                  </a:txBody>
                  <a:tcPr marL="40572" marR="40572" marT="20286" marB="20286" anchor="ctr"/>
                </a:tc>
                <a:tc>
                  <a:txBody>
                    <a:bodyPr/>
                    <a:lstStyle/>
                    <a:p>
                      <a:pPr algn="l"/>
                      <a:r>
                        <a:rPr lang="en-US" altLang="zh-CN" sz="800">
                          <a:effectLst/>
                        </a:rPr>
                        <a:t>-4.96</a:t>
                      </a:r>
                      <a:endParaRPr lang="en-US" altLang="zh-CN" sz="800">
                        <a:effectLst/>
                      </a:endParaRPr>
                    </a:p>
                  </a:txBody>
                  <a:tcPr marL="40572" marR="40572" marT="20286" marB="20286" anchor="ctr"/>
                </a:tc>
                <a:tc>
                  <a:txBody>
                    <a:bodyPr/>
                    <a:lstStyle/>
                    <a:p>
                      <a:pPr algn="l"/>
                      <a:r>
                        <a:rPr lang="en-US" altLang="zh-CN" sz="800">
                          <a:effectLst/>
                        </a:rPr>
                        <a:t>266.02</a:t>
                      </a:r>
                      <a:endParaRPr lang="en-US" altLang="zh-CN" sz="800">
                        <a:effectLst/>
                      </a:endParaRPr>
                    </a:p>
                  </a:txBody>
                  <a:tcPr marL="40572" marR="40572" marT="20286" marB="20286" anchor="ctr"/>
                </a:tc>
                <a:tc>
                  <a:txBody>
                    <a:bodyPr/>
                    <a:lstStyle/>
                    <a:p>
                      <a:pPr algn="l"/>
                      <a:r>
                        <a:rPr lang="en-US" altLang="zh-CN" sz="800">
                          <a:effectLst/>
                        </a:rPr>
                        <a:t>529.48</a:t>
                      </a:r>
                      <a:endParaRPr lang="en-US" altLang="zh-CN" sz="800">
                        <a:effectLst/>
                      </a:endParaRPr>
                    </a:p>
                  </a:txBody>
                  <a:tcPr marL="40572" marR="40572" marT="20286" marB="20286" anchor="ctr"/>
                </a:tc>
                <a:tc>
                  <a:txBody>
                    <a:bodyPr/>
                    <a:lstStyle/>
                    <a:p>
                      <a:pPr algn="l"/>
                      <a:r>
                        <a:rPr lang="en-US" altLang="zh-CN" sz="800">
                          <a:effectLst/>
                        </a:rPr>
                        <a:t>888.52</a:t>
                      </a:r>
                      <a:endParaRPr lang="en-US" altLang="zh-CN" sz="800">
                        <a:effectLst/>
                      </a:endParaRPr>
                    </a:p>
                  </a:txBody>
                  <a:tcPr marL="40572" marR="40572" marT="20286" marB="20286" anchor="ctr"/>
                </a:tc>
                <a:tc>
                  <a:txBody>
                    <a:bodyPr/>
                    <a:lstStyle/>
                    <a:p>
                      <a:pPr algn="l"/>
                      <a:r>
                        <a:rPr lang="en-US" altLang="zh-CN" sz="800">
                          <a:effectLst/>
                        </a:rPr>
                        <a:t>868.12</a:t>
                      </a:r>
                      <a:endParaRPr lang="en-US" altLang="zh-CN" sz="800">
                        <a:effectLst/>
                      </a:endParaRPr>
                    </a:p>
                  </a:txBody>
                  <a:tcPr marL="40572" marR="40572" marT="20286" marB="20286" anchor="ctr"/>
                </a:tc>
              </a:tr>
              <a:tr h="131859">
                <a:tc>
                  <a:txBody>
                    <a:bodyPr/>
                    <a:lstStyle/>
                    <a:p>
                      <a:pPr algn="l"/>
                      <a:r>
                        <a:rPr lang="en-US" altLang="zh-CN" sz="800">
                          <a:effectLst/>
                        </a:rPr>
                        <a:t>2.2</a:t>
                      </a:r>
                      <a:endParaRPr lang="en-US" altLang="zh-CN" sz="800">
                        <a:effectLst/>
                      </a:endParaRPr>
                    </a:p>
                  </a:txBody>
                  <a:tcPr marL="40572" marR="40572" marT="20286" marB="20286" anchor="ctr"/>
                </a:tc>
                <a:tc>
                  <a:txBody>
                    <a:bodyPr/>
                    <a:lstStyle/>
                    <a:p>
                      <a:pPr algn="l"/>
                      <a:r>
                        <a:rPr lang="zh-CN" altLang="en-US" sz="800">
                          <a:effectLst/>
                        </a:rPr>
                        <a:t>折旧</a:t>
                      </a:r>
                      <a:endParaRPr lang="zh-CN" altLang="en-US"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5.7</a:t>
                      </a:r>
                      <a:endParaRPr lang="en-US" altLang="zh-CN" sz="800">
                        <a:effectLst/>
                      </a:endParaRPr>
                    </a:p>
                  </a:txBody>
                  <a:tcPr marL="40572" marR="40572" marT="20286" marB="20286" anchor="ctr"/>
                </a:tc>
                <a:tc>
                  <a:txBody>
                    <a:bodyPr/>
                    <a:lstStyle/>
                    <a:p>
                      <a:pPr algn="l"/>
                      <a:r>
                        <a:rPr lang="en-US" altLang="zh-CN" sz="800">
                          <a:effectLst/>
                        </a:rPr>
                        <a:t>5.7</a:t>
                      </a:r>
                      <a:endParaRPr lang="en-US" altLang="zh-CN" sz="800">
                        <a:effectLst/>
                      </a:endParaRPr>
                    </a:p>
                  </a:txBody>
                  <a:tcPr marL="40572" marR="40572" marT="20286" marB="20286" anchor="ctr"/>
                </a:tc>
                <a:tc>
                  <a:txBody>
                    <a:bodyPr/>
                    <a:lstStyle/>
                    <a:p>
                      <a:pPr algn="l"/>
                      <a:r>
                        <a:rPr lang="en-US" altLang="zh-CN" sz="800">
                          <a:effectLst/>
                        </a:rPr>
                        <a:t>5.7</a:t>
                      </a:r>
                      <a:endParaRPr lang="en-US" altLang="zh-CN" sz="800">
                        <a:effectLst/>
                      </a:endParaRPr>
                    </a:p>
                  </a:txBody>
                  <a:tcPr marL="40572" marR="40572" marT="20286" marB="20286" anchor="ctr"/>
                </a:tc>
                <a:tc>
                  <a:txBody>
                    <a:bodyPr/>
                    <a:lstStyle/>
                    <a:p>
                      <a:pPr algn="l"/>
                      <a:r>
                        <a:rPr lang="en-US" altLang="zh-CN" sz="800">
                          <a:effectLst/>
                        </a:rPr>
                        <a:t>5.7</a:t>
                      </a:r>
                      <a:endParaRPr lang="en-US" altLang="zh-CN" sz="800">
                        <a:effectLst/>
                      </a:endParaRPr>
                    </a:p>
                  </a:txBody>
                  <a:tcPr marL="40572" marR="40572" marT="20286" marB="20286" anchor="ctr"/>
                </a:tc>
              </a:tr>
              <a:tr h="131859">
                <a:tc>
                  <a:txBody>
                    <a:bodyPr/>
                    <a:lstStyle/>
                    <a:p>
                      <a:pPr algn="l"/>
                      <a:r>
                        <a:rPr lang="en-US" altLang="zh-CN" sz="800">
                          <a:effectLst/>
                        </a:rPr>
                        <a:t>2.3</a:t>
                      </a:r>
                      <a:endParaRPr lang="en-US" altLang="zh-CN" sz="800">
                        <a:effectLst/>
                      </a:endParaRPr>
                    </a:p>
                  </a:txBody>
                  <a:tcPr marL="40572" marR="40572" marT="20286" marB="20286" anchor="ctr"/>
                </a:tc>
                <a:tc>
                  <a:txBody>
                    <a:bodyPr/>
                    <a:lstStyle/>
                    <a:p>
                      <a:pPr algn="l"/>
                      <a:r>
                        <a:rPr lang="zh-CN" altLang="en-US" sz="800">
                          <a:effectLst/>
                        </a:rPr>
                        <a:t>摊销</a:t>
                      </a:r>
                      <a:endParaRPr lang="zh-CN" altLang="en-US"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132.9</a:t>
                      </a:r>
                      <a:endParaRPr lang="en-US" altLang="zh-CN" sz="800">
                        <a:effectLst/>
                      </a:endParaRPr>
                    </a:p>
                  </a:txBody>
                  <a:tcPr marL="40572" marR="40572" marT="20286" marB="20286" anchor="ctr"/>
                </a:tc>
                <a:tc>
                  <a:txBody>
                    <a:bodyPr/>
                    <a:lstStyle/>
                    <a:p>
                      <a:pPr algn="l"/>
                      <a:r>
                        <a:rPr lang="en-US" altLang="zh-CN" sz="800">
                          <a:effectLst/>
                        </a:rPr>
                        <a:t>156.9</a:t>
                      </a:r>
                      <a:endParaRPr lang="en-US" altLang="zh-CN" sz="800">
                        <a:effectLst/>
                      </a:endParaRPr>
                    </a:p>
                  </a:txBody>
                  <a:tcPr marL="40572" marR="40572" marT="20286" marB="20286" anchor="ctr"/>
                </a:tc>
                <a:tc>
                  <a:txBody>
                    <a:bodyPr/>
                    <a:lstStyle/>
                    <a:p>
                      <a:pPr algn="l"/>
                      <a:r>
                        <a:rPr lang="en-US" altLang="zh-CN" sz="800">
                          <a:effectLst/>
                        </a:rPr>
                        <a:t>180.9</a:t>
                      </a:r>
                      <a:endParaRPr lang="en-US" altLang="zh-CN" sz="800">
                        <a:effectLst/>
                      </a:endParaRPr>
                    </a:p>
                  </a:txBody>
                  <a:tcPr marL="40572" marR="40572" marT="20286" marB="20286" anchor="ctr"/>
                </a:tc>
                <a:tc>
                  <a:txBody>
                    <a:bodyPr/>
                    <a:lstStyle/>
                    <a:p>
                      <a:pPr algn="l"/>
                      <a:r>
                        <a:rPr lang="en-US" altLang="zh-CN" sz="800">
                          <a:effectLst/>
                        </a:rPr>
                        <a:t>204.9</a:t>
                      </a:r>
                      <a:endParaRPr lang="en-US" altLang="zh-CN" sz="800">
                        <a:effectLst/>
                      </a:endParaRPr>
                    </a:p>
                  </a:txBody>
                  <a:tcPr marL="40572" marR="40572" marT="20286" marB="20286" anchor="ctr"/>
                </a:tc>
              </a:tr>
              <a:tr h="131859">
                <a:tc>
                  <a:txBody>
                    <a:bodyPr/>
                    <a:lstStyle/>
                    <a:p>
                      <a:pPr algn="l"/>
                      <a:r>
                        <a:rPr lang="en-US" altLang="zh-CN" sz="800">
                          <a:effectLst/>
                        </a:rPr>
                        <a:t>2.4</a:t>
                      </a:r>
                      <a:endParaRPr lang="en-US" altLang="zh-CN" sz="800">
                        <a:effectLst/>
                      </a:endParaRPr>
                    </a:p>
                  </a:txBody>
                  <a:tcPr marL="40572" marR="40572" marT="20286" marB="20286" anchor="ctr"/>
                </a:tc>
                <a:tc>
                  <a:txBody>
                    <a:bodyPr/>
                    <a:lstStyle/>
                    <a:p>
                      <a:pPr algn="l"/>
                      <a:r>
                        <a:rPr lang="zh-CN" altLang="en-US" sz="800">
                          <a:effectLst/>
                        </a:rPr>
                        <a:t>短期借款</a:t>
                      </a:r>
                      <a:endParaRPr lang="zh-CN" altLang="en-US" sz="800">
                        <a:effectLst/>
                      </a:endParaRPr>
                    </a:p>
                  </a:txBody>
                  <a:tcPr marL="40572" marR="40572" marT="20286" marB="20286" anchor="ctr"/>
                </a:tc>
                <a:tc>
                  <a:txBody>
                    <a:bodyPr/>
                    <a:lstStyle/>
                    <a:p>
                      <a:pPr algn="l"/>
                      <a:r>
                        <a:rPr lang="en-US" altLang="zh-CN" sz="800">
                          <a:effectLst/>
                        </a:rPr>
                        <a:t>10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c>
                  <a:txBody>
                    <a:bodyPr/>
                    <a:lstStyle/>
                    <a:p>
                      <a:pPr algn="l"/>
                      <a:r>
                        <a:rPr lang="en-US" altLang="zh-CN" sz="800">
                          <a:effectLst/>
                        </a:rPr>
                        <a:t>0</a:t>
                      </a:r>
                      <a:endParaRPr lang="en-US" altLang="zh-CN" sz="800">
                        <a:effectLst/>
                      </a:endParaRPr>
                    </a:p>
                  </a:txBody>
                  <a:tcPr marL="40572" marR="40572" marT="20286" marB="20286" anchor="ctr"/>
                </a:tc>
              </a:tr>
              <a:tr h="175812">
                <a:tc>
                  <a:txBody>
                    <a:bodyPr/>
                    <a:lstStyle/>
                    <a:p>
                      <a:pPr algn="l"/>
                      <a:r>
                        <a:rPr lang="en-US" altLang="zh-CN" sz="800">
                          <a:effectLst/>
                        </a:rPr>
                        <a:t>3</a:t>
                      </a:r>
                      <a:endParaRPr lang="en-US" altLang="zh-CN" sz="800">
                        <a:effectLst/>
                      </a:endParaRPr>
                    </a:p>
                  </a:txBody>
                  <a:tcPr marL="40572" marR="40572" marT="20286" marB="20286" anchor="ctr"/>
                </a:tc>
                <a:tc>
                  <a:txBody>
                    <a:bodyPr/>
                    <a:lstStyle/>
                    <a:p>
                      <a:pPr algn="l"/>
                      <a:r>
                        <a:rPr lang="zh-CN" altLang="en-US" sz="800">
                          <a:effectLst/>
                        </a:rPr>
                        <a:t>还本资金合计</a:t>
                      </a:r>
                      <a:endParaRPr lang="zh-CN" altLang="en-US" sz="800">
                        <a:effectLst/>
                      </a:endParaRPr>
                    </a:p>
                  </a:txBody>
                  <a:tcPr marL="40572" marR="40572" marT="20286" marB="20286" anchor="ctr"/>
                </a:tc>
                <a:tc>
                  <a:txBody>
                    <a:bodyPr/>
                    <a:lstStyle/>
                    <a:p>
                      <a:pPr algn="l"/>
                      <a:r>
                        <a:rPr lang="en-US" altLang="zh-CN" sz="800">
                          <a:effectLst/>
                        </a:rPr>
                        <a:t>5.04</a:t>
                      </a:r>
                      <a:endParaRPr lang="en-US" altLang="zh-CN" sz="800">
                        <a:effectLst/>
                      </a:endParaRPr>
                    </a:p>
                  </a:txBody>
                  <a:tcPr marL="40572" marR="40572" marT="20286" marB="20286" anchor="ctr"/>
                </a:tc>
                <a:tc>
                  <a:txBody>
                    <a:bodyPr/>
                    <a:lstStyle/>
                    <a:p>
                      <a:pPr algn="l"/>
                      <a:r>
                        <a:rPr lang="en-US" altLang="zh-CN" sz="800">
                          <a:effectLst/>
                        </a:rPr>
                        <a:t>404.62</a:t>
                      </a:r>
                      <a:endParaRPr lang="en-US" altLang="zh-CN" sz="800">
                        <a:effectLst/>
                      </a:endParaRPr>
                    </a:p>
                  </a:txBody>
                  <a:tcPr marL="40572" marR="40572" marT="20286" marB="20286" anchor="ctr"/>
                </a:tc>
                <a:tc>
                  <a:txBody>
                    <a:bodyPr/>
                    <a:lstStyle/>
                    <a:p>
                      <a:pPr algn="l"/>
                      <a:r>
                        <a:rPr lang="en-US" altLang="zh-CN" sz="800">
                          <a:effectLst/>
                        </a:rPr>
                        <a:t>692.08</a:t>
                      </a:r>
                      <a:endParaRPr lang="en-US" altLang="zh-CN" sz="800">
                        <a:effectLst/>
                      </a:endParaRPr>
                    </a:p>
                  </a:txBody>
                  <a:tcPr marL="40572" marR="40572" marT="20286" marB="20286" anchor="ctr"/>
                </a:tc>
                <a:tc>
                  <a:txBody>
                    <a:bodyPr/>
                    <a:lstStyle/>
                    <a:p>
                      <a:pPr algn="l"/>
                      <a:r>
                        <a:rPr lang="en-US" altLang="zh-CN" sz="800">
                          <a:effectLst/>
                        </a:rPr>
                        <a:t>1,075.12</a:t>
                      </a:r>
                      <a:endParaRPr lang="en-US" altLang="zh-CN" sz="800">
                        <a:effectLst/>
                      </a:endParaRPr>
                    </a:p>
                  </a:txBody>
                  <a:tcPr marL="40572" marR="40572" marT="20286" marB="20286" anchor="ctr"/>
                </a:tc>
                <a:tc>
                  <a:txBody>
                    <a:bodyPr/>
                    <a:lstStyle/>
                    <a:p>
                      <a:pPr algn="l"/>
                      <a:r>
                        <a:rPr lang="en-US" altLang="zh-CN" sz="800">
                          <a:effectLst/>
                        </a:rPr>
                        <a:t>1,078.72</a:t>
                      </a:r>
                      <a:endParaRPr lang="en-US" altLang="zh-CN" sz="800">
                        <a:effectLst/>
                      </a:endParaRPr>
                    </a:p>
                  </a:txBody>
                  <a:tcPr marL="40572" marR="40572" marT="20286" marB="20286" anchor="ctr"/>
                </a:tc>
              </a:tr>
              <a:tr h="175812">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r>
              <a:tr h="175812">
                <a:tc>
                  <a:txBody>
                    <a:bodyPr/>
                    <a:lstStyle/>
                    <a:p>
                      <a:pPr algn="l"/>
                      <a:br>
                        <a:rPr lang="zh-CN" altLang="en-US" sz="800">
                          <a:effectLst/>
                        </a:rPr>
                      </a:br>
                      <a:endParaRPr lang="zh-CN" altLang="en-US" sz="800">
                        <a:effectLst/>
                      </a:endParaRPr>
                    </a:p>
                  </a:txBody>
                  <a:tcPr marL="40572" marR="40572" marT="20286" marB="20286" anchor="ctr"/>
                </a:tc>
                <a:tc>
                  <a:txBody>
                    <a:bodyPr/>
                    <a:lstStyle/>
                    <a:p>
                      <a:pPr algn="l"/>
                      <a:r>
                        <a:rPr lang="zh-CN" altLang="en-US" sz="800">
                          <a:effectLst/>
                        </a:rPr>
                        <a:t>计算指标：</a:t>
                      </a: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c>
                  <a:txBody>
                    <a:bodyPr/>
                    <a:lstStyle/>
                    <a:p>
                      <a:pPr algn="l"/>
                      <a:br>
                        <a:rPr lang="zh-CN" altLang="en-US" sz="800">
                          <a:effectLst/>
                        </a:rPr>
                      </a:br>
                      <a:endParaRPr lang="zh-CN" altLang="en-US" sz="800">
                        <a:effectLst/>
                      </a:endParaRPr>
                    </a:p>
                  </a:txBody>
                  <a:tcPr marL="40572" marR="40572" marT="20286" marB="20286" anchor="ctr"/>
                </a:tc>
              </a:tr>
              <a:tr h="175812">
                <a:tc>
                  <a:txBody>
                    <a:bodyPr/>
                    <a:lstStyle/>
                    <a:p>
                      <a:pPr algn="l"/>
                      <a:br>
                        <a:rPr lang="zh-CN" altLang="en-US" sz="800">
                          <a:effectLst/>
                        </a:rPr>
                      </a:br>
                      <a:endParaRPr lang="zh-CN" altLang="en-US" sz="800">
                        <a:effectLst/>
                      </a:endParaRPr>
                    </a:p>
                  </a:txBody>
                  <a:tcPr marL="40572" marR="40572" marT="20286" marB="20286" anchor="ctr"/>
                </a:tc>
                <a:tc>
                  <a:txBody>
                    <a:bodyPr/>
                    <a:lstStyle/>
                    <a:p>
                      <a:pPr algn="l"/>
                      <a:r>
                        <a:rPr lang="zh-CN" altLang="en-US" sz="800">
                          <a:effectLst/>
                        </a:rPr>
                        <a:t>利息备付率</a:t>
                      </a:r>
                      <a:endParaRPr lang="zh-CN" altLang="en-US" sz="800">
                        <a:effectLst/>
                      </a:endParaRPr>
                    </a:p>
                  </a:txBody>
                  <a:tcPr marL="40572" marR="40572" marT="20286" marB="20286" anchor="ctr"/>
                </a:tc>
                <a:tc>
                  <a:txBody>
                    <a:bodyPr/>
                    <a:lstStyle/>
                    <a:p>
                      <a:pPr algn="l"/>
                      <a:r>
                        <a:rPr lang="en-US" altLang="zh-CN" sz="800">
                          <a:effectLst/>
                        </a:rPr>
                        <a:t>0.00 </a:t>
                      </a:r>
                      <a:endParaRPr lang="en-US" altLang="zh-CN" sz="800">
                        <a:effectLst/>
                      </a:endParaRPr>
                    </a:p>
                  </a:txBody>
                  <a:tcPr marL="40572" marR="40572" marT="20286" marB="20286" anchor="ctr"/>
                </a:tc>
                <a:tc>
                  <a:txBody>
                    <a:bodyPr/>
                    <a:lstStyle/>
                    <a:p>
                      <a:pPr algn="l"/>
                      <a:r>
                        <a:rPr lang="en-US" altLang="zh-CN" sz="800">
                          <a:effectLst/>
                        </a:rPr>
                        <a:t>11.36 </a:t>
                      </a:r>
                      <a:endParaRPr lang="en-US" altLang="zh-CN" sz="800">
                        <a:effectLst/>
                      </a:endParaRPr>
                    </a:p>
                  </a:txBody>
                  <a:tcPr marL="40572" marR="40572" marT="20286" marB="20286" anchor="ctr"/>
                </a:tc>
                <a:tc>
                  <a:txBody>
                    <a:bodyPr/>
                    <a:lstStyle/>
                    <a:p>
                      <a:pPr algn="l"/>
                      <a:r>
                        <a:rPr lang="en-US" altLang="zh-CN" sz="800">
                          <a:effectLst/>
                        </a:rPr>
                        <a:t>31.37 </a:t>
                      </a:r>
                      <a:endParaRPr lang="en-US" altLang="zh-CN" sz="800">
                        <a:effectLst/>
                      </a:endParaRPr>
                    </a:p>
                  </a:txBody>
                  <a:tcPr marL="40572" marR="40572" marT="20286" marB="20286" anchor="ctr"/>
                </a:tc>
                <a:tc>
                  <a:txBody>
                    <a:bodyPr/>
                    <a:lstStyle/>
                    <a:p>
                      <a:pPr algn="l"/>
                      <a:r>
                        <a:rPr lang="en-US" altLang="zh-CN" sz="800">
                          <a:effectLst/>
                        </a:rPr>
                        <a:t>67.90 </a:t>
                      </a:r>
                      <a:endParaRPr lang="en-US" altLang="zh-CN" sz="800">
                        <a:effectLst/>
                      </a:endParaRPr>
                    </a:p>
                  </a:txBody>
                  <a:tcPr marL="40572" marR="40572" marT="20286" marB="20286" anchor="ctr"/>
                </a:tc>
                <a:tc>
                  <a:txBody>
                    <a:bodyPr/>
                    <a:lstStyle/>
                    <a:p>
                      <a:pPr algn="l"/>
                      <a:r>
                        <a:rPr lang="en-US" altLang="zh-CN" sz="800">
                          <a:effectLst/>
                        </a:rPr>
                        <a:t>67.90 </a:t>
                      </a:r>
                      <a:endParaRPr lang="en-US" altLang="zh-CN" sz="800">
                        <a:effectLst/>
                      </a:endParaRPr>
                    </a:p>
                  </a:txBody>
                  <a:tcPr marL="40572" marR="40572" marT="20286" marB="20286" anchor="ctr"/>
                </a:tc>
              </a:tr>
              <a:tr h="175812">
                <a:tc>
                  <a:txBody>
                    <a:bodyPr/>
                    <a:lstStyle/>
                    <a:p>
                      <a:pPr algn="l"/>
                      <a:br>
                        <a:rPr lang="zh-CN" altLang="en-US" sz="800">
                          <a:effectLst/>
                        </a:rPr>
                      </a:br>
                      <a:endParaRPr lang="zh-CN" altLang="en-US" sz="800">
                        <a:effectLst/>
                      </a:endParaRPr>
                    </a:p>
                  </a:txBody>
                  <a:tcPr marL="40572" marR="40572" marT="20286" marB="20286" anchor="ctr"/>
                </a:tc>
                <a:tc>
                  <a:txBody>
                    <a:bodyPr/>
                    <a:lstStyle/>
                    <a:p>
                      <a:pPr algn="l"/>
                      <a:r>
                        <a:rPr lang="zh-CN" altLang="en-US" sz="800">
                          <a:effectLst/>
                        </a:rPr>
                        <a:t>偿债备付率</a:t>
                      </a:r>
                      <a:endParaRPr lang="zh-CN" altLang="en-US" sz="800">
                        <a:effectLst/>
                      </a:endParaRPr>
                    </a:p>
                  </a:txBody>
                  <a:tcPr marL="40572" marR="40572" marT="20286" marB="20286" anchor="ctr"/>
                </a:tc>
                <a:tc>
                  <a:txBody>
                    <a:bodyPr/>
                    <a:lstStyle/>
                    <a:p>
                      <a:pPr algn="l"/>
                      <a:r>
                        <a:rPr lang="en-US" altLang="zh-CN" sz="800">
                          <a:effectLst/>
                        </a:rPr>
                        <a:t>0.00 </a:t>
                      </a:r>
                      <a:endParaRPr lang="en-US" altLang="zh-CN" sz="800">
                        <a:effectLst/>
                      </a:endParaRPr>
                    </a:p>
                  </a:txBody>
                  <a:tcPr marL="40572" marR="40572" marT="20286" marB="20286" anchor="ctr"/>
                </a:tc>
                <a:tc>
                  <a:txBody>
                    <a:bodyPr/>
                    <a:lstStyle/>
                    <a:p>
                      <a:pPr algn="l"/>
                      <a:r>
                        <a:rPr lang="en-US" altLang="zh-CN" sz="800">
                          <a:effectLst/>
                        </a:rPr>
                        <a:t>5.97 </a:t>
                      </a:r>
                      <a:endParaRPr lang="en-US" altLang="zh-CN" sz="800">
                        <a:effectLst/>
                      </a:endParaRPr>
                    </a:p>
                  </a:txBody>
                  <a:tcPr marL="40572" marR="40572" marT="20286" marB="20286" anchor="ctr"/>
                </a:tc>
                <a:tc>
                  <a:txBody>
                    <a:bodyPr/>
                    <a:lstStyle/>
                    <a:p>
                      <a:pPr algn="l"/>
                      <a:r>
                        <a:rPr lang="en-US" altLang="zh-CN" sz="800">
                          <a:effectLst/>
                        </a:rPr>
                        <a:t>29.38 </a:t>
                      </a:r>
                      <a:endParaRPr lang="en-US" altLang="zh-CN" sz="800">
                        <a:effectLst/>
                      </a:endParaRPr>
                    </a:p>
                  </a:txBody>
                  <a:tcPr marL="40572" marR="40572" marT="20286" marB="20286" anchor="ctr"/>
                </a:tc>
                <a:tc>
                  <a:txBody>
                    <a:bodyPr/>
                    <a:lstStyle/>
                    <a:p>
                      <a:pPr algn="l"/>
                      <a:r>
                        <a:rPr lang="en-US" altLang="zh-CN" sz="800">
                          <a:effectLst/>
                        </a:rPr>
                        <a:t>60.81 </a:t>
                      </a:r>
                      <a:endParaRPr lang="en-US" altLang="zh-CN" sz="800">
                        <a:effectLst/>
                      </a:endParaRPr>
                    </a:p>
                  </a:txBody>
                  <a:tcPr marL="40572" marR="40572" marT="20286" marB="20286" anchor="ctr"/>
                </a:tc>
                <a:tc>
                  <a:txBody>
                    <a:bodyPr/>
                    <a:lstStyle/>
                    <a:p>
                      <a:pPr algn="l"/>
                      <a:r>
                        <a:rPr lang="en-US" altLang="zh-CN" sz="800" dirty="0">
                          <a:effectLst/>
                        </a:rPr>
                        <a:t>2.77 </a:t>
                      </a:r>
                      <a:endParaRPr lang="en-US" altLang="zh-CN" sz="800" dirty="0">
                        <a:effectLst/>
                      </a:endParaRPr>
                    </a:p>
                  </a:txBody>
                  <a:tcPr marL="40572" marR="40572" marT="20286" marB="20286" anchor="ctr"/>
                </a:tc>
              </a:tr>
            </a:tbl>
          </a:graphicData>
        </a:graphic>
      </p:graphicFrame>
      <p:sp>
        <p:nvSpPr>
          <p:cNvPr id="13" name="Rectangle 2"/>
          <p:cNvSpPr>
            <a:spLocks noChangeArrowheads="1"/>
          </p:cNvSpPr>
          <p:nvPr/>
        </p:nvSpPr>
        <p:spPr bwMode="auto">
          <a:xfrm>
            <a:off x="525145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表格 7"/>
          <p:cNvGraphicFramePr>
            <a:graphicFrameLocks noGrp="1"/>
          </p:cNvGraphicFramePr>
          <p:nvPr/>
        </p:nvGraphicFramePr>
        <p:xfrm>
          <a:off x="7902108" y="2314623"/>
          <a:ext cx="4289892" cy="1414400"/>
        </p:xfrm>
        <a:graphic>
          <a:graphicData uri="http://schemas.openxmlformats.org/drawingml/2006/table">
            <a:tbl>
              <a:tblPr/>
              <a:tblGrid>
                <a:gridCol w="714982"/>
                <a:gridCol w="714982"/>
                <a:gridCol w="714982"/>
                <a:gridCol w="714982"/>
                <a:gridCol w="714982"/>
                <a:gridCol w="714982"/>
              </a:tblGrid>
              <a:tr h="603644">
                <a:tc>
                  <a:txBody>
                    <a:bodyPr/>
                    <a:lstStyle/>
                    <a:p>
                      <a:pPr marL="0" algn="l" fontAlgn="ctr">
                        <a:lnSpc>
                          <a:spcPct val="100000"/>
                        </a:lnSpc>
                        <a:spcBef>
                          <a:spcPts val="0"/>
                        </a:spcBef>
                        <a:spcAft>
                          <a:spcPts val="0"/>
                        </a:spcAft>
                      </a:pPr>
                      <a:r>
                        <a:rPr lang="zh-CN" altLang="en-US" sz="1200" b="0" i="0" spc="0" dirty="0">
                          <a:solidFill>
                            <a:srgbClr val="000000"/>
                          </a:solidFill>
                          <a:effectLst/>
                          <a:latin typeface="微软雅黑" panose="020B0503020204020204" charset="-122"/>
                          <a:ea typeface="微软雅黑" panose="020B0503020204020204" charset="-122"/>
                        </a:rPr>
                        <a:t>计算指标：</a:t>
                      </a:r>
                      <a:endParaRPr lang="zh-CN" alt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389961">
                <a:tc>
                  <a:txBody>
                    <a:bodyPr/>
                    <a:lstStyle/>
                    <a:p>
                      <a:pPr marL="0" algn="l" fontAlgn="ctr">
                        <a:lnSpc>
                          <a:spcPct val="100000"/>
                        </a:lnSpc>
                        <a:spcBef>
                          <a:spcPts val="0"/>
                        </a:spcBef>
                        <a:spcAft>
                          <a:spcPts val="0"/>
                        </a:spcAft>
                      </a:pPr>
                      <a:r>
                        <a:rPr lang="zh-CN" altLang="en-US" sz="1200" b="0" i="0" spc="0">
                          <a:solidFill>
                            <a:srgbClr val="000000"/>
                          </a:solidFill>
                          <a:effectLst/>
                          <a:latin typeface="微软雅黑" panose="020B0503020204020204" charset="-122"/>
                          <a:ea typeface="微软雅黑" panose="020B0503020204020204" charset="-122"/>
                        </a:rPr>
                        <a:t>利息备付率</a:t>
                      </a:r>
                      <a:endParaRPr lang="zh-CN" altLang="en-US" sz="200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0.00 </a:t>
                      </a:r>
                      <a:endParaRPr lang="zh-CN" alt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11.36 </a:t>
                      </a:r>
                      <a:endParaRPr lang="zh-CN" alt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31.37 </a:t>
                      </a:r>
                      <a:endParaRPr lang="zh-CN" altLang="en-US" sz="200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67.90 </a:t>
                      </a:r>
                      <a:endParaRPr lang="zh-CN" alt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67.90 </a:t>
                      </a:r>
                      <a:endParaRPr lang="zh-CN" alt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389961">
                <a:tc>
                  <a:txBody>
                    <a:bodyPr/>
                    <a:lstStyle/>
                    <a:p>
                      <a:pPr marL="0" algn="l" fontAlgn="ctr">
                        <a:lnSpc>
                          <a:spcPct val="100000"/>
                        </a:lnSpc>
                        <a:spcBef>
                          <a:spcPts val="0"/>
                        </a:spcBef>
                        <a:spcAft>
                          <a:spcPts val="0"/>
                        </a:spcAft>
                      </a:pPr>
                      <a:r>
                        <a:rPr lang="zh-CN" altLang="en-US" sz="1200" b="0" i="0" spc="0">
                          <a:solidFill>
                            <a:srgbClr val="000000"/>
                          </a:solidFill>
                          <a:effectLst/>
                          <a:latin typeface="微软雅黑" panose="020B0503020204020204" charset="-122"/>
                          <a:ea typeface="微软雅黑" panose="020B0503020204020204" charset="-122"/>
                        </a:rPr>
                        <a:t>偿债备付率</a:t>
                      </a:r>
                      <a:endParaRPr lang="zh-CN" altLang="en-US" sz="200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0.00 </a:t>
                      </a:r>
                      <a:endParaRPr lang="zh-CN" altLang="en-US" sz="200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a:solidFill>
                            <a:srgbClr val="000000"/>
                          </a:solidFill>
                          <a:effectLst/>
                          <a:latin typeface="微软雅黑" panose="020B0503020204020204" charset="-122"/>
                          <a:ea typeface="微软雅黑" panose="020B0503020204020204" charset="-122"/>
                        </a:rPr>
                        <a:t>5.97 </a:t>
                      </a:r>
                      <a:endParaRPr lang="zh-CN" altLang="en-US" sz="200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29.38 </a:t>
                      </a:r>
                      <a:endParaRPr lang="zh-CN" alt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60.81 </a:t>
                      </a:r>
                      <a:endParaRPr lang="zh-CN" alt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2.77 </a:t>
                      </a:r>
                      <a:endParaRPr lang="zh-CN" altLang="en-US" sz="2000" dirty="0">
                        <a:effectLst/>
                      </a:endParaRPr>
                    </a:p>
                  </a:txBody>
                  <a:tcPr marL="23771" marR="23771" marT="19809" marB="19809"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bl>
          </a:graphicData>
        </a:graphic>
      </p:graphicFrame>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4"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flipH="1">
            <a:off x="341629" y="428581"/>
            <a:ext cx="3522016"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总成本费用估算表</a:t>
            </a:r>
            <a:endParaRPr lang="zh-CN" altLang="en-US" sz="2800" dirty="0">
              <a:solidFill>
                <a:schemeClr val="bg2">
                  <a:lumMod val="25000"/>
                </a:schemeClr>
              </a:solidFill>
              <a:cs typeface="+mn-ea"/>
              <a:sym typeface="+mn-lt"/>
            </a:endParaRPr>
          </a:p>
        </p:txBody>
      </p:sp>
      <p:graphicFrame>
        <p:nvGraphicFramePr>
          <p:cNvPr id="4" name="表格 3"/>
          <p:cNvGraphicFramePr>
            <a:graphicFrameLocks noGrp="1"/>
          </p:cNvGraphicFramePr>
          <p:nvPr/>
        </p:nvGraphicFramePr>
        <p:xfrm>
          <a:off x="1605435" y="1253766"/>
          <a:ext cx="8339843" cy="5123898"/>
        </p:xfrm>
        <a:graphic>
          <a:graphicData uri="http://schemas.openxmlformats.org/drawingml/2006/table">
            <a:tbl>
              <a:tblPr>
                <a:tableStyleId>{284E427A-3D55-4303-BF80-6455036E1DE7}</a:tableStyleId>
              </a:tblPr>
              <a:tblGrid>
                <a:gridCol w="774504"/>
                <a:gridCol w="1608309"/>
                <a:gridCol w="1191406"/>
                <a:gridCol w="1191406"/>
                <a:gridCol w="1191406"/>
                <a:gridCol w="1191406"/>
                <a:gridCol w="1191406"/>
              </a:tblGrid>
              <a:tr h="325812">
                <a:tc gridSpan="7">
                  <a:txBody>
                    <a:bodyPr/>
                    <a:lstStyle/>
                    <a:p>
                      <a:pPr marL="0" algn="ctr" fontAlgn="ctr">
                        <a:lnSpc>
                          <a:spcPct val="100000"/>
                        </a:lnSpc>
                        <a:spcBef>
                          <a:spcPts val="0"/>
                        </a:spcBef>
                        <a:spcAft>
                          <a:spcPts val="0"/>
                        </a:spcAft>
                      </a:pPr>
                      <a:r>
                        <a:rPr lang="zh-CN" altLang="en-US" sz="1400" b="1" spc="0" dirty="0">
                          <a:solidFill>
                            <a:srgbClr val="000000"/>
                          </a:solidFill>
                          <a:effectLst/>
                        </a:rPr>
                        <a:t>总成本费用估算表（单位：万元）</a:t>
                      </a:r>
                      <a:endParaRPr lang="zh-CN" altLang="en-US" sz="3200" dirty="0">
                        <a:effectLst/>
                      </a:endParaRPr>
                    </a:p>
                  </a:txBody>
                  <a:tcPr marL="53464" marR="53464" marT="44553" marB="44553" anchor="ctr"/>
                </a:tc>
                <a:tc hMerge="1">
                  <a:tcPr/>
                </a:tc>
                <a:tc hMerge="1">
                  <a:tcPr/>
                </a:tc>
                <a:tc hMerge="1">
                  <a:tcPr/>
                </a:tc>
                <a:tc hMerge="1">
                  <a:tcPr/>
                </a:tc>
                <a:tc hMerge="1">
                  <a:tcPr/>
                </a:tc>
                <a:tc hMerge="1">
                  <a:tcPr/>
                </a:tc>
              </a:tr>
              <a:tr h="325812">
                <a:tc>
                  <a:txBody>
                    <a:bodyPr/>
                    <a:lstStyle/>
                    <a:p>
                      <a:pPr marL="0" algn="l" fontAlgn="ctr">
                        <a:lnSpc>
                          <a:spcPct val="100000"/>
                        </a:lnSpc>
                        <a:spcBef>
                          <a:spcPts val="0"/>
                        </a:spcBef>
                        <a:spcAft>
                          <a:spcPts val="0"/>
                        </a:spcAft>
                      </a:pPr>
                      <a:r>
                        <a:rPr lang="zh-CN" altLang="en-US" sz="1400" b="0" spc="0">
                          <a:solidFill>
                            <a:srgbClr val="000000"/>
                          </a:solidFill>
                          <a:effectLst/>
                        </a:rPr>
                        <a:t>序号</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a:solidFill>
                            <a:srgbClr val="000000"/>
                          </a:solidFill>
                          <a:effectLst/>
                        </a:rPr>
                        <a:t>项目</a:t>
                      </a:r>
                      <a:r>
                        <a:rPr lang="en-US" altLang="zh-CN" sz="1400" b="0" spc="0">
                          <a:solidFill>
                            <a:srgbClr val="000000"/>
                          </a:solidFill>
                          <a:effectLst/>
                        </a:rPr>
                        <a:t>/</a:t>
                      </a:r>
                      <a:r>
                        <a:rPr lang="zh-CN" altLang="en-US" sz="1400" b="0" spc="0">
                          <a:solidFill>
                            <a:srgbClr val="000000"/>
                          </a:solidFill>
                          <a:effectLst/>
                        </a:rPr>
                        <a:t>年份</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2</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3</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4</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5</a:t>
                      </a:r>
                      <a:endParaRPr lang="zh-CN" altLang="en-US" sz="3200">
                        <a:effectLst/>
                      </a:endParaRPr>
                    </a:p>
                  </a:txBody>
                  <a:tcPr marL="53464" marR="53464" marT="44553" marB="44553" anchor="ctr"/>
                </a:tc>
              </a:tr>
              <a:tr h="392098">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a:solidFill>
                            <a:srgbClr val="000000"/>
                          </a:solidFill>
                          <a:effectLst/>
                        </a:rPr>
                        <a:t>外购原材料费</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r>
              <a:tr h="392098">
                <a:tc>
                  <a:txBody>
                    <a:bodyPr/>
                    <a:lstStyle/>
                    <a:p>
                      <a:pPr marL="0" algn="l" fontAlgn="ctr">
                        <a:lnSpc>
                          <a:spcPct val="100000"/>
                        </a:lnSpc>
                        <a:spcBef>
                          <a:spcPts val="0"/>
                        </a:spcBef>
                        <a:spcAft>
                          <a:spcPts val="0"/>
                        </a:spcAft>
                      </a:pPr>
                      <a:r>
                        <a:rPr lang="en-US" altLang="zh-CN" sz="1400" b="0" spc="0">
                          <a:solidFill>
                            <a:srgbClr val="000000"/>
                          </a:solidFill>
                          <a:effectLst/>
                        </a:rPr>
                        <a:t>2</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a:solidFill>
                            <a:srgbClr val="000000"/>
                          </a:solidFill>
                          <a:effectLst/>
                        </a:rPr>
                        <a:t>外购燃料动力费</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r>
              <a:tr h="392098">
                <a:tc>
                  <a:txBody>
                    <a:bodyPr/>
                    <a:lstStyle/>
                    <a:p>
                      <a:pPr marL="0" algn="l" fontAlgn="ctr">
                        <a:lnSpc>
                          <a:spcPct val="100000"/>
                        </a:lnSpc>
                        <a:spcBef>
                          <a:spcPts val="0"/>
                        </a:spcBef>
                        <a:spcAft>
                          <a:spcPts val="0"/>
                        </a:spcAft>
                      </a:pPr>
                      <a:r>
                        <a:rPr lang="en-US" altLang="zh-CN" sz="1400" b="0" spc="0">
                          <a:solidFill>
                            <a:srgbClr val="000000"/>
                          </a:solidFill>
                          <a:effectLst/>
                        </a:rPr>
                        <a:t>3</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a:solidFill>
                            <a:srgbClr val="000000"/>
                          </a:solidFill>
                          <a:effectLst/>
                        </a:rPr>
                        <a:t>工资及福利费</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97.78</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97.78</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97.78</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97.78</a:t>
                      </a:r>
                      <a:endParaRPr lang="zh-CN" altLang="en-US" sz="3200">
                        <a:effectLst/>
                      </a:endParaRPr>
                    </a:p>
                  </a:txBody>
                  <a:tcPr marL="53464" marR="53464" marT="44553" marB="44553" anchor="ctr"/>
                </a:tc>
              </a:tr>
              <a:tr h="325812">
                <a:tc>
                  <a:txBody>
                    <a:bodyPr/>
                    <a:lstStyle/>
                    <a:p>
                      <a:pPr marL="0" algn="l" fontAlgn="ctr">
                        <a:lnSpc>
                          <a:spcPct val="100000"/>
                        </a:lnSpc>
                        <a:spcBef>
                          <a:spcPts val="0"/>
                        </a:spcBef>
                        <a:spcAft>
                          <a:spcPts val="0"/>
                        </a:spcAft>
                      </a:pPr>
                      <a:r>
                        <a:rPr lang="en-US" altLang="zh-CN" sz="1400" b="0" spc="0">
                          <a:solidFill>
                            <a:srgbClr val="000000"/>
                          </a:solidFill>
                          <a:effectLst/>
                        </a:rPr>
                        <a:t>4</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dirty="0">
                          <a:solidFill>
                            <a:srgbClr val="000000"/>
                          </a:solidFill>
                          <a:effectLst/>
                        </a:rPr>
                        <a:t>修理费</a:t>
                      </a:r>
                      <a:endParaRPr lang="zh-CN" altLang="en-US" sz="3200" dirty="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r>
              <a:tr h="325812">
                <a:tc>
                  <a:txBody>
                    <a:bodyPr/>
                    <a:lstStyle/>
                    <a:p>
                      <a:pPr marL="0" algn="l" fontAlgn="ctr">
                        <a:lnSpc>
                          <a:spcPct val="100000"/>
                        </a:lnSpc>
                        <a:spcBef>
                          <a:spcPts val="0"/>
                        </a:spcBef>
                        <a:spcAft>
                          <a:spcPts val="0"/>
                        </a:spcAft>
                      </a:pPr>
                      <a:r>
                        <a:rPr lang="en-US" altLang="zh-CN" sz="1400" b="0" spc="0">
                          <a:solidFill>
                            <a:srgbClr val="000000"/>
                          </a:solidFill>
                          <a:effectLst/>
                        </a:rPr>
                        <a:t>5</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a:solidFill>
                            <a:srgbClr val="000000"/>
                          </a:solidFill>
                          <a:effectLst/>
                        </a:rPr>
                        <a:t>营销费用</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100</a:t>
                      </a:r>
                      <a:endParaRPr lang="zh-CN" altLang="en-US" sz="3200" dirty="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175</a:t>
                      </a:r>
                      <a:endParaRPr lang="zh-CN" altLang="en-US" sz="3200" dirty="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300</a:t>
                      </a:r>
                      <a:endParaRPr lang="zh-CN" altLang="en-US" sz="3200" dirty="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300</a:t>
                      </a:r>
                      <a:endParaRPr lang="zh-CN" altLang="en-US" sz="3200" dirty="0">
                        <a:effectLst/>
                      </a:endParaRPr>
                    </a:p>
                  </a:txBody>
                  <a:tcPr marL="53464" marR="53464" marT="44553" marB="44553" anchor="ctr"/>
                </a:tc>
              </a:tr>
              <a:tr h="325812">
                <a:tc>
                  <a:txBody>
                    <a:bodyPr/>
                    <a:lstStyle/>
                    <a:p>
                      <a:pPr marL="0" algn="l" fontAlgn="ctr">
                        <a:lnSpc>
                          <a:spcPct val="100000"/>
                        </a:lnSpc>
                        <a:spcBef>
                          <a:spcPts val="0"/>
                        </a:spcBef>
                        <a:spcAft>
                          <a:spcPts val="0"/>
                        </a:spcAft>
                      </a:pPr>
                      <a:r>
                        <a:rPr lang="en-US" altLang="zh-CN" sz="1400" b="0" spc="0">
                          <a:solidFill>
                            <a:srgbClr val="000000"/>
                          </a:solidFill>
                          <a:effectLst/>
                        </a:rPr>
                        <a:t>6</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a:solidFill>
                            <a:srgbClr val="000000"/>
                          </a:solidFill>
                          <a:effectLst/>
                        </a:rPr>
                        <a:t>行政办公费</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r>
              <a:tr h="785468">
                <a:tc>
                  <a:txBody>
                    <a:bodyPr/>
                    <a:lstStyle/>
                    <a:p>
                      <a:pPr marL="0" algn="l" fontAlgn="ctr">
                        <a:lnSpc>
                          <a:spcPct val="100000"/>
                        </a:lnSpc>
                        <a:spcBef>
                          <a:spcPts val="0"/>
                        </a:spcBef>
                        <a:spcAft>
                          <a:spcPts val="0"/>
                        </a:spcAft>
                      </a:pPr>
                      <a:r>
                        <a:rPr lang="en-US" altLang="zh-CN" sz="1400" b="0" spc="0">
                          <a:solidFill>
                            <a:srgbClr val="000000"/>
                          </a:solidFill>
                          <a:effectLst/>
                        </a:rPr>
                        <a:t>7</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a:solidFill>
                            <a:srgbClr val="000000"/>
                          </a:solidFill>
                          <a:effectLst/>
                        </a:rPr>
                        <a:t>经营成本（</a:t>
                      </a:r>
                      <a:r>
                        <a:rPr lang="en-US" altLang="zh-CN" sz="1400" b="0" spc="0">
                          <a:solidFill>
                            <a:srgbClr val="000000"/>
                          </a:solidFill>
                          <a:effectLst/>
                        </a:rPr>
                        <a:t>1+2+3+4+5+6</a:t>
                      </a:r>
                      <a:r>
                        <a:rPr lang="zh-CN" altLang="en-US" sz="1400" b="0" spc="0">
                          <a:solidFill>
                            <a:srgbClr val="000000"/>
                          </a:solidFill>
                          <a:effectLst/>
                        </a:rPr>
                        <a:t>）</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0</a:t>
                      </a:r>
                      <a:endParaRPr lang="zh-CN" altLang="en-US" sz="3200" dirty="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197.78</a:t>
                      </a:r>
                      <a:endParaRPr lang="zh-CN" altLang="en-US" sz="3200" dirty="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272.78</a:t>
                      </a:r>
                      <a:endParaRPr lang="zh-CN" altLang="en-US" sz="3200" dirty="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397.78</a:t>
                      </a:r>
                      <a:endParaRPr lang="zh-CN" altLang="en-US" sz="3200" dirty="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397.78</a:t>
                      </a:r>
                      <a:endParaRPr lang="zh-CN" altLang="en-US" sz="3200" dirty="0">
                        <a:effectLst/>
                      </a:endParaRPr>
                    </a:p>
                  </a:txBody>
                  <a:tcPr marL="53464" marR="53464" marT="44553" marB="44553" anchor="ctr"/>
                </a:tc>
              </a:tr>
              <a:tr h="325812">
                <a:tc>
                  <a:txBody>
                    <a:bodyPr/>
                    <a:lstStyle/>
                    <a:p>
                      <a:pPr marL="0" algn="l" fontAlgn="ctr">
                        <a:lnSpc>
                          <a:spcPct val="100000"/>
                        </a:lnSpc>
                        <a:spcBef>
                          <a:spcPts val="0"/>
                        </a:spcBef>
                        <a:spcAft>
                          <a:spcPts val="0"/>
                        </a:spcAft>
                      </a:pPr>
                      <a:r>
                        <a:rPr lang="en-US" altLang="zh-CN" sz="1400" b="0" spc="0">
                          <a:solidFill>
                            <a:srgbClr val="000000"/>
                          </a:solidFill>
                          <a:effectLst/>
                        </a:rPr>
                        <a:t>8</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a:solidFill>
                            <a:srgbClr val="000000"/>
                          </a:solidFill>
                          <a:effectLst/>
                        </a:rPr>
                        <a:t>折旧费</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5.7</a:t>
                      </a:r>
                      <a:endParaRPr lang="zh-CN" altLang="en-US" sz="3200">
                        <a:effectLst/>
                      </a:endParaRPr>
                    </a:p>
                  </a:txBody>
                  <a:tcPr marL="53464" marR="53464" marT="44553" marB="44553" anchor="ctr"/>
                </a:tc>
              </a:tr>
              <a:tr h="325812">
                <a:tc>
                  <a:txBody>
                    <a:bodyPr/>
                    <a:lstStyle/>
                    <a:p>
                      <a:pPr marL="0" algn="l" fontAlgn="ctr">
                        <a:lnSpc>
                          <a:spcPct val="100000"/>
                        </a:lnSpc>
                        <a:spcBef>
                          <a:spcPts val="0"/>
                        </a:spcBef>
                        <a:spcAft>
                          <a:spcPts val="0"/>
                        </a:spcAft>
                      </a:pPr>
                      <a:r>
                        <a:rPr lang="en-US" altLang="zh-CN" sz="1400" b="0" spc="0">
                          <a:solidFill>
                            <a:srgbClr val="000000"/>
                          </a:solidFill>
                          <a:effectLst/>
                        </a:rPr>
                        <a:t>9</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a:solidFill>
                            <a:srgbClr val="000000"/>
                          </a:solidFill>
                          <a:effectLst/>
                        </a:rPr>
                        <a:t>摊销费</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132.9</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156.9</a:t>
                      </a:r>
                      <a:endParaRPr lang="zh-CN" altLang="en-US" sz="3200" dirty="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180.9</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204.9</a:t>
                      </a:r>
                      <a:endParaRPr lang="zh-CN" altLang="en-US" sz="3200">
                        <a:effectLst/>
                      </a:endParaRPr>
                    </a:p>
                  </a:txBody>
                  <a:tcPr marL="53464" marR="53464" marT="44553" marB="44553" anchor="ctr"/>
                </a:tc>
              </a:tr>
              <a:tr h="325812">
                <a:tc>
                  <a:txBody>
                    <a:bodyPr/>
                    <a:lstStyle/>
                    <a:p>
                      <a:pPr marL="0" algn="l" fontAlgn="ctr">
                        <a:lnSpc>
                          <a:spcPct val="100000"/>
                        </a:lnSpc>
                        <a:spcBef>
                          <a:spcPts val="0"/>
                        </a:spcBef>
                        <a:spcAft>
                          <a:spcPts val="0"/>
                        </a:spcAft>
                      </a:pPr>
                      <a:r>
                        <a:rPr lang="en-US" altLang="zh-CN" sz="1400" b="0" spc="0">
                          <a:solidFill>
                            <a:srgbClr val="000000"/>
                          </a:solidFill>
                          <a:effectLst/>
                        </a:rPr>
                        <a:t>10</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a:solidFill>
                            <a:srgbClr val="000000"/>
                          </a:solidFill>
                          <a:effectLst/>
                        </a:rPr>
                        <a:t>利息支出</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4.96</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9.92</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9.5</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9.5</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9.5</a:t>
                      </a:r>
                      <a:endParaRPr lang="zh-CN" altLang="en-US" sz="3200">
                        <a:effectLst/>
                      </a:endParaRPr>
                    </a:p>
                  </a:txBody>
                  <a:tcPr marL="53464" marR="53464" marT="44553" marB="44553" anchor="ctr"/>
                </a:tc>
              </a:tr>
              <a:tr h="555640">
                <a:tc>
                  <a:txBody>
                    <a:bodyPr/>
                    <a:lstStyle/>
                    <a:p>
                      <a:pPr marL="0" algn="l" fontAlgn="ctr">
                        <a:lnSpc>
                          <a:spcPct val="100000"/>
                        </a:lnSpc>
                        <a:spcBef>
                          <a:spcPts val="0"/>
                        </a:spcBef>
                        <a:spcAft>
                          <a:spcPts val="0"/>
                        </a:spcAft>
                      </a:pPr>
                      <a:r>
                        <a:rPr lang="en-US" altLang="zh-CN" sz="1400" b="0" spc="0">
                          <a:solidFill>
                            <a:srgbClr val="000000"/>
                          </a:solidFill>
                          <a:effectLst/>
                        </a:rPr>
                        <a:t>11</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zh-CN" altLang="en-US" sz="1400" b="0" spc="0">
                          <a:solidFill>
                            <a:srgbClr val="000000"/>
                          </a:solidFill>
                          <a:effectLst/>
                        </a:rPr>
                        <a:t>总费用成本（</a:t>
                      </a:r>
                      <a:r>
                        <a:rPr lang="en-US" altLang="zh-CN" sz="1400" b="0" spc="0">
                          <a:solidFill>
                            <a:srgbClr val="000000"/>
                          </a:solidFill>
                          <a:effectLst/>
                        </a:rPr>
                        <a:t>7+8+9+10</a:t>
                      </a:r>
                      <a:r>
                        <a:rPr lang="zh-CN" altLang="en-US" sz="1400" b="0" spc="0">
                          <a:solidFill>
                            <a:srgbClr val="000000"/>
                          </a:solidFill>
                          <a:effectLst/>
                        </a:rPr>
                        <a:t>）</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a:solidFill>
                            <a:srgbClr val="000000"/>
                          </a:solidFill>
                          <a:effectLst/>
                        </a:rPr>
                        <a:t>4.96</a:t>
                      </a:r>
                      <a:endParaRPr lang="zh-CN" altLang="en-US" sz="320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346.3</a:t>
                      </a:r>
                      <a:endParaRPr lang="zh-CN" altLang="en-US" sz="3200" dirty="0">
                        <a:effectLst/>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444.98</a:t>
                      </a:r>
                      <a:endParaRPr lang="zh-CN" altLang="en-US" sz="3200" dirty="0">
                        <a:effectLst/>
                      </a:endParaRPr>
                    </a:p>
                  </a:txBody>
                  <a:tcPr marL="53464" marR="53464" marT="44553" marB="44553" anchor="ctr"/>
                </a:tc>
                <a:tc>
                  <a:txBody>
                    <a:bodyPr/>
                    <a:lstStyle/>
                    <a:p>
                      <a:pPr marL="0" algn="l" defTabSz="914400" rtl="0" eaLnBrk="1" fontAlgn="ctr" latinLnBrk="0" hangingPunct="1">
                        <a:lnSpc>
                          <a:spcPct val="100000"/>
                        </a:lnSpc>
                        <a:spcBef>
                          <a:spcPts val="0"/>
                        </a:spcBef>
                        <a:spcAft>
                          <a:spcPts val="0"/>
                        </a:spcAft>
                      </a:pPr>
                      <a:r>
                        <a:rPr lang="en-US" altLang="zh-CN" sz="1400" b="0" kern="1200" spc="0" dirty="0">
                          <a:solidFill>
                            <a:srgbClr val="000000"/>
                          </a:solidFill>
                          <a:effectLst/>
                        </a:rPr>
                        <a:t>593.88</a:t>
                      </a:r>
                      <a:endParaRPr lang="en-US" altLang="zh-CN" sz="1400" b="0" i="0" kern="1200" spc="0" dirty="0">
                        <a:solidFill>
                          <a:srgbClr val="000000"/>
                        </a:solidFill>
                        <a:effectLst/>
                        <a:latin typeface="微软雅黑" panose="020B0503020204020204" charset="-122"/>
                        <a:ea typeface="微软雅黑" panose="020B0503020204020204" charset="-122"/>
                        <a:cs typeface="+mn-cs"/>
                      </a:endParaRPr>
                    </a:p>
                  </a:txBody>
                  <a:tcPr marL="53464" marR="53464" marT="44553" marB="44553" anchor="ctr"/>
                </a:tc>
                <a:tc>
                  <a:txBody>
                    <a:bodyPr/>
                    <a:lstStyle/>
                    <a:p>
                      <a:pPr marL="0" algn="l" fontAlgn="ctr">
                        <a:lnSpc>
                          <a:spcPct val="100000"/>
                        </a:lnSpc>
                        <a:spcBef>
                          <a:spcPts val="0"/>
                        </a:spcBef>
                        <a:spcAft>
                          <a:spcPts val="0"/>
                        </a:spcAft>
                      </a:pPr>
                      <a:r>
                        <a:rPr lang="en-US" altLang="zh-CN" sz="1400" b="0" spc="0" dirty="0">
                          <a:solidFill>
                            <a:srgbClr val="000000"/>
                          </a:solidFill>
                          <a:effectLst/>
                        </a:rPr>
                        <a:t>617.88</a:t>
                      </a:r>
                      <a:endParaRPr lang="zh-CN" altLang="en-US" sz="3200" dirty="0">
                        <a:effectLst/>
                      </a:endParaRPr>
                    </a:p>
                  </a:txBody>
                  <a:tcPr marL="53464" marR="53464" marT="44553" marB="44553" anchor="ctr"/>
                </a:tc>
              </a:tr>
            </a:tbl>
          </a:graphicData>
        </a:graphic>
      </p:graphicFrame>
      <p:sp>
        <p:nvSpPr>
          <p:cNvPr id="5" name="文本框 4"/>
          <p:cNvSpPr txBox="1"/>
          <p:nvPr/>
        </p:nvSpPr>
        <p:spPr>
          <a:xfrm>
            <a:off x="5064548" y="472479"/>
            <a:ext cx="7259425" cy="700576"/>
          </a:xfrm>
          <a:prstGeom prst="rect">
            <a:avLst/>
          </a:prstGeom>
          <a:noFill/>
        </p:spPr>
        <p:txBody>
          <a:bodyPr wrap="square">
            <a:spAutoFit/>
          </a:bodyPr>
          <a:lstStyle/>
          <a:p>
            <a:pPr>
              <a:lnSpc>
                <a:spcPct val="150000"/>
              </a:lnSpc>
            </a:pP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人均底薪标准按照</a:t>
            </a:r>
            <a:r>
              <a:rPr lang="en-US" altLang="zh-CN" sz="1400" dirty="0">
                <a:solidFill>
                  <a:schemeClr val="tx1">
                    <a:lumMod val="85000"/>
                    <a:lumOff val="15000"/>
                  </a:schemeClr>
                </a:solidFill>
                <a:latin typeface="思源宋体 Light" panose="02020300000000000000" pitchFamily="18" charset="-122"/>
                <a:ea typeface="思源宋体 Light" panose="02020300000000000000" pitchFamily="18" charset="-122"/>
              </a:rPr>
              <a:t>9.6</a:t>
            </a: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万元</a:t>
            </a:r>
            <a:r>
              <a:rPr lang="en-US" altLang="zh-CN" sz="1400" dirty="0">
                <a:solidFill>
                  <a:schemeClr val="tx1">
                    <a:lumMod val="85000"/>
                    <a:lumOff val="15000"/>
                  </a:schemeClr>
                </a:solidFill>
                <a:latin typeface="思源宋体 Light" panose="02020300000000000000" pitchFamily="18" charset="-122"/>
                <a:ea typeface="思源宋体 Light" panose="02020300000000000000" pitchFamily="18" charset="-122"/>
              </a:rPr>
              <a:t>/</a:t>
            </a: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年计算，附加五险一金率为底薪的</a:t>
            </a:r>
            <a:r>
              <a:rPr lang="en-US" altLang="zh-CN" sz="1400" dirty="0">
                <a:solidFill>
                  <a:schemeClr val="tx1">
                    <a:lumMod val="85000"/>
                    <a:lumOff val="15000"/>
                  </a:schemeClr>
                </a:solidFill>
                <a:latin typeface="思源宋体 Light" panose="02020300000000000000" pitchFamily="18" charset="-122"/>
                <a:ea typeface="思源宋体 Light" panose="02020300000000000000" pitchFamily="18" charset="-122"/>
              </a:rPr>
              <a:t>45%</a:t>
            </a: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。营销费用按照销售收入的</a:t>
            </a:r>
            <a:r>
              <a:rPr lang="en-US" altLang="zh-CN" sz="1400" dirty="0">
                <a:solidFill>
                  <a:schemeClr val="tx1">
                    <a:lumMod val="85000"/>
                    <a:lumOff val="15000"/>
                  </a:schemeClr>
                </a:solidFill>
                <a:latin typeface="思源宋体 Light" panose="02020300000000000000" pitchFamily="18" charset="-122"/>
                <a:ea typeface="思源宋体 Light" panose="02020300000000000000" pitchFamily="18" charset="-122"/>
              </a:rPr>
              <a:t>25%</a:t>
            </a: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计算，月度行政办公经费由于过少，算入营销费用中。</a:t>
            </a:r>
            <a:endPar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4"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flipH="1">
            <a:off x="435995" y="417470"/>
            <a:ext cx="3522016"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营业现金流量表</a:t>
            </a:r>
            <a:endParaRPr lang="zh-CN" altLang="en-US" sz="2800" dirty="0">
              <a:solidFill>
                <a:schemeClr val="bg2">
                  <a:lumMod val="25000"/>
                </a:schemeClr>
              </a:solidFill>
              <a:cs typeface="+mn-ea"/>
              <a:sym typeface="+mn-lt"/>
            </a:endParaRPr>
          </a:p>
        </p:txBody>
      </p:sp>
      <p:graphicFrame>
        <p:nvGraphicFramePr>
          <p:cNvPr id="5" name="表格 4"/>
          <p:cNvGraphicFramePr>
            <a:graphicFrameLocks noGrp="1"/>
          </p:cNvGraphicFramePr>
          <p:nvPr/>
        </p:nvGraphicFramePr>
        <p:xfrm>
          <a:off x="0" y="1075064"/>
          <a:ext cx="10205733" cy="5782936"/>
        </p:xfrm>
        <a:graphic>
          <a:graphicData uri="http://schemas.openxmlformats.org/drawingml/2006/table">
            <a:tbl>
              <a:tblPr>
                <a:tableStyleId>{284E427A-3D55-4303-BF80-6455036E1DE7}</a:tableStyleId>
              </a:tblPr>
              <a:tblGrid>
                <a:gridCol w="908414"/>
                <a:gridCol w="2007509"/>
                <a:gridCol w="1457962"/>
                <a:gridCol w="1457962"/>
                <a:gridCol w="1457962"/>
                <a:gridCol w="1457962"/>
                <a:gridCol w="1457962"/>
              </a:tblGrid>
              <a:tr h="219889">
                <a:tc gridSpan="7">
                  <a:txBody>
                    <a:bodyPr/>
                    <a:lstStyle/>
                    <a:p>
                      <a:pPr marL="0" algn="ctr" fontAlgn="ctr">
                        <a:lnSpc>
                          <a:spcPct val="100000"/>
                        </a:lnSpc>
                        <a:spcBef>
                          <a:spcPts val="0"/>
                        </a:spcBef>
                        <a:spcAft>
                          <a:spcPts val="0"/>
                        </a:spcAft>
                      </a:pPr>
                      <a:r>
                        <a:rPr lang="zh-CN" altLang="en-US" sz="1200" b="1" spc="0" dirty="0">
                          <a:solidFill>
                            <a:srgbClr val="000000"/>
                          </a:solidFill>
                          <a:effectLst/>
                        </a:rPr>
                        <a:t>营业现金流量表（单位：万元）</a:t>
                      </a:r>
                      <a:endParaRPr lang="zh-CN" altLang="en-US" sz="2000" dirty="0">
                        <a:effectLst/>
                      </a:endParaRPr>
                    </a:p>
                  </a:txBody>
                  <a:tcPr marL="31143" marR="31143" marT="25952" marB="25952" anchor="ctr"/>
                </a:tc>
                <a:tc hMerge="1">
                  <a:tcPr/>
                </a:tc>
                <a:tc hMerge="1">
                  <a:tcPr/>
                </a:tc>
                <a:tc hMerge="1">
                  <a:tcPr/>
                </a:tc>
                <a:tc hMerge="1">
                  <a:tcPr/>
                </a:tc>
                <a:tc hMerge="1">
                  <a:tcPr/>
                </a:tc>
                <a:tc hMerge="1">
                  <a:tcPr/>
                </a:tc>
              </a:tr>
              <a:tr h="219889">
                <a:tc>
                  <a:txBody>
                    <a:bodyPr/>
                    <a:lstStyle/>
                    <a:p>
                      <a:pPr marL="0" algn="l" fontAlgn="ctr">
                        <a:lnSpc>
                          <a:spcPct val="100000"/>
                        </a:lnSpc>
                        <a:spcBef>
                          <a:spcPts val="0"/>
                        </a:spcBef>
                        <a:spcAft>
                          <a:spcPts val="0"/>
                        </a:spcAft>
                      </a:pPr>
                      <a:r>
                        <a:rPr lang="zh-CN" altLang="en-US" sz="1200" b="0" spc="0">
                          <a:solidFill>
                            <a:srgbClr val="000000"/>
                          </a:solidFill>
                          <a:effectLst/>
                        </a:rPr>
                        <a:t>序号</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dirty="0">
                          <a:solidFill>
                            <a:srgbClr val="000000"/>
                          </a:solidFill>
                          <a:effectLst/>
                        </a:rPr>
                        <a:t>项目</a:t>
                      </a:r>
                      <a:r>
                        <a:rPr lang="en-US" altLang="zh-CN" sz="1200" b="0" spc="0" dirty="0">
                          <a:solidFill>
                            <a:srgbClr val="000000"/>
                          </a:solidFill>
                          <a:effectLst/>
                        </a:rPr>
                        <a:t>/</a:t>
                      </a:r>
                      <a:r>
                        <a:rPr lang="zh-CN" altLang="en-US" sz="1200" b="0" spc="0" dirty="0">
                          <a:solidFill>
                            <a:srgbClr val="000000"/>
                          </a:solidFill>
                          <a:effectLst/>
                        </a:rPr>
                        <a:t>年份</a:t>
                      </a:r>
                      <a:endParaRPr lang="zh-CN" altLang="en-US" sz="2000" dirty="0">
                        <a:effectLst/>
                      </a:endParaRPr>
                    </a:p>
                  </a:txBody>
                  <a:tcPr marL="31143" marR="31143" marT="25952" marB="25952" anchor="ctr"/>
                </a:tc>
                <a:tc>
                  <a:txBody>
                    <a:bodyPr/>
                    <a:lstStyle/>
                    <a:p>
                      <a:pPr marL="0" algn="l" fontAlgn="ctr">
                        <a:lnSpc>
                          <a:spcPct val="100000"/>
                        </a:lnSpc>
                        <a:spcBef>
                          <a:spcPts val="0"/>
                        </a:spcBef>
                        <a:spcAft>
                          <a:spcPts val="0"/>
                        </a:spcAft>
                      </a:pPr>
                      <a:r>
                        <a:rPr lang="en-US" altLang="zh-CN" sz="1200" b="0" spc="0">
                          <a:solidFill>
                            <a:srgbClr val="000000"/>
                          </a:solidFill>
                          <a:effectLst/>
                        </a:rPr>
                        <a:t>1</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en-US" altLang="zh-CN" sz="1200" b="0" spc="0">
                          <a:solidFill>
                            <a:srgbClr val="000000"/>
                          </a:solidFill>
                          <a:effectLst/>
                        </a:rPr>
                        <a:t>2</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en-US" altLang="zh-CN" sz="1200" b="0" spc="0">
                          <a:solidFill>
                            <a:srgbClr val="000000"/>
                          </a:solidFill>
                          <a:effectLst/>
                        </a:rPr>
                        <a:t>3</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en-US" altLang="zh-CN" sz="1200" b="0" spc="0">
                          <a:solidFill>
                            <a:srgbClr val="000000"/>
                          </a:solidFill>
                          <a:effectLst/>
                        </a:rPr>
                        <a:t>4</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en-US" altLang="zh-CN" sz="1200" b="0" spc="0">
                          <a:solidFill>
                            <a:srgbClr val="000000"/>
                          </a:solidFill>
                          <a:effectLst/>
                        </a:rPr>
                        <a:t>5</a:t>
                      </a:r>
                      <a:endParaRPr lang="zh-CN" altLang="en-US" sz="2000">
                        <a:effectLst/>
                      </a:endParaRPr>
                    </a:p>
                  </a:txBody>
                  <a:tcPr marL="31143" marR="31143" marT="25952" marB="25952" anchor="ctr"/>
                </a:tc>
              </a:tr>
              <a:tr h="256917">
                <a:tc>
                  <a:txBody>
                    <a:bodyPr/>
                    <a:lstStyle/>
                    <a:p>
                      <a:pPr marL="0" algn="l" fontAlgn="ctr">
                        <a:lnSpc>
                          <a:spcPct val="100000"/>
                        </a:lnSpc>
                        <a:spcBef>
                          <a:spcPts val="0"/>
                        </a:spcBef>
                        <a:spcAft>
                          <a:spcPts val="0"/>
                        </a:spcAft>
                      </a:pPr>
                      <a:r>
                        <a:rPr lang="en-US" altLang="zh-CN" sz="1200" b="0" spc="0">
                          <a:solidFill>
                            <a:srgbClr val="000000"/>
                          </a:solidFill>
                          <a:effectLst/>
                        </a:rPr>
                        <a:t>1</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现金流入</a:t>
                      </a:r>
                      <a:endParaRPr lang="zh-CN" altLang="en-US" sz="2000">
                        <a:effectLst/>
                      </a:endParaRPr>
                    </a:p>
                  </a:txBody>
                  <a:tcPr marL="31143" marR="31143" marT="25952" marB="25952" anchor="ctr"/>
                </a:tc>
                <a:tc>
                  <a:txBody>
                    <a:bodyPr/>
                    <a:lstStyle/>
                    <a:p>
                      <a:r>
                        <a:rPr lang="en-US" altLang="zh-CN" sz="1200" dirty="0">
                          <a:effectLst/>
                        </a:rPr>
                        <a:t>0.00</a:t>
                      </a:r>
                      <a:endParaRPr lang="en-US" altLang="zh-CN" sz="1200" dirty="0">
                        <a:effectLst/>
                      </a:endParaRPr>
                    </a:p>
                  </a:txBody>
                  <a:tcPr anchor="ctr"/>
                </a:tc>
                <a:tc>
                  <a:txBody>
                    <a:bodyPr/>
                    <a:lstStyle/>
                    <a:p>
                      <a:r>
                        <a:rPr lang="en-US" altLang="zh-CN" sz="1200">
                          <a:effectLst/>
                        </a:rPr>
                        <a:t>400.00</a:t>
                      </a:r>
                      <a:endParaRPr lang="en-US" altLang="zh-CN" sz="1200">
                        <a:effectLst/>
                      </a:endParaRPr>
                    </a:p>
                  </a:txBody>
                  <a:tcPr anchor="ctr"/>
                </a:tc>
                <a:tc>
                  <a:txBody>
                    <a:bodyPr/>
                    <a:lstStyle/>
                    <a:p>
                      <a:r>
                        <a:rPr lang="en-US" altLang="zh-CN" sz="1200">
                          <a:effectLst/>
                        </a:rPr>
                        <a:t>700.00</a:t>
                      </a:r>
                      <a:endParaRPr lang="en-US" altLang="zh-CN" sz="1200">
                        <a:effectLst/>
                      </a:endParaRPr>
                    </a:p>
                  </a:txBody>
                  <a:tcPr anchor="ctr"/>
                </a:tc>
                <a:tc>
                  <a:txBody>
                    <a:bodyPr/>
                    <a:lstStyle/>
                    <a:p>
                      <a:r>
                        <a:rPr lang="en-US" altLang="zh-CN" sz="1200">
                          <a:effectLst/>
                        </a:rPr>
                        <a:t>1200.00</a:t>
                      </a:r>
                      <a:endParaRPr lang="en-US" altLang="zh-CN" sz="1200">
                        <a:effectLst/>
                      </a:endParaRPr>
                    </a:p>
                  </a:txBody>
                  <a:tcPr anchor="ctr"/>
                </a:tc>
                <a:tc>
                  <a:txBody>
                    <a:bodyPr/>
                    <a:lstStyle/>
                    <a:p>
                      <a:r>
                        <a:rPr lang="en-US" altLang="zh-CN" sz="1200">
                          <a:effectLst/>
                        </a:rPr>
                        <a:t>1716.10</a:t>
                      </a:r>
                      <a:endParaRPr lang="en-US" altLang="zh-CN" sz="1200">
                        <a:effectLst/>
                      </a:endParaRPr>
                    </a:p>
                  </a:txBody>
                  <a:tcPr anchor="ctr"/>
                </a:tc>
              </a:tr>
              <a:tr h="256917">
                <a:tc>
                  <a:txBody>
                    <a:bodyPr/>
                    <a:lstStyle/>
                    <a:p>
                      <a:pPr marL="0" algn="l" fontAlgn="ctr">
                        <a:lnSpc>
                          <a:spcPct val="100000"/>
                        </a:lnSpc>
                        <a:spcBef>
                          <a:spcPts val="0"/>
                        </a:spcBef>
                        <a:spcAft>
                          <a:spcPts val="0"/>
                        </a:spcAft>
                      </a:pPr>
                      <a:r>
                        <a:rPr lang="en-US" altLang="zh-CN" sz="1200" b="0" spc="0">
                          <a:solidFill>
                            <a:srgbClr val="000000"/>
                          </a:solidFill>
                          <a:effectLst/>
                        </a:rPr>
                        <a:t>1.1</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营业收入</a:t>
                      </a:r>
                      <a:endParaRPr lang="zh-CN" altLang="en-US" sz="2000">
                        <a:effectLst/>
                      </a:endParaRPr>
                    </a:p>
                  </a:txBody>
                  <a:tcPr marL="31143" marR="31143" marT="25952" marB="25952" anchor="ctr"/>
                </a:tc>
                <a:tc>
                  <a:txBody>
                    <a:bodyPr/>
                    <a:lstStyle/>
                    <a:p>
                      <a:r>
                        <a:rPr lang="en-US" altLang="zh-CN" sz="1200">
                          <a:effectLst/>
                        </a:rPr>
                        <a:t>0.00</a:t>
                      </a:r>
                      <a:endParaRPr lang="en-US" altLang="zh-CN" sz="1200">
                        <a:effectLst/>
                      </a:endParaRPr>
                    </a:p>
                  </a:txBody>
                  <a:tcPr anchor="ctr"/>
                </a:tc>
                <a:tc>
                  <a:txBody>
                    <a:bodyPr/>
                    <a:lstStyle/>
                    <a:p>
                      <a:r>
                        <a:rPr lang="en-US" altLang="zh-CN" sz="1200">
                          <a:effectLst/>
                        </a:rPr>
                        <a:t>400.00</a:t>
                      </a:r>
                      <a:endParaRPr lang="en-US" altLang="zh-CN" sz="1200">
                        <a:effectLst/>
                      </a:endParaRPr>
                    </a:p>
                  </a:txBody>
                  <a:tcPr anchor="ctr"/>
                </a:tc>
                <a:tc>
                  <a:txBody>
                    <a:bodyPr/>
                    <a:lstStyle/>
                    <a:p>
                      <a:r>
                        <a:rPr lang="en-US" altLang="zh-CN" sz="1200">
                          <a:effectLst/>
                        </a:rPr>
                        <a:t>700.00</a:t>
                      </a:r>
                      <a:endParaRPr lang="en-US" altLang="zh-CN" sz="1200">
                        <a:effectLst/>
                      </a:endParaRPr>
                    </a:p>
                  </a:txBody>
                  <a:tcPr anchor="ctr"/>
                </a:tc>
                <a:tc>
                  <a:txBody>
                    <a:bodyPr/>
                    <a:lstStyle/>
                    <a:p>
                      <a:r>
                        <a:rPr lang="en-US" altLang="zh-CN" sz="1200">
                          <a:effectLst/>
                        </a:rPr>
                        <a:t>1200.00</a:t>
                      </a:r>
                      <a:endParaRPr lang="en-US" altLang="zh-CN" sz="1200">
                        <a:effectLst/>
                      </a:endParaRPr>
                    </a:p>
                  </a:txBody>
                  <a:tcPr anchor="ctr"/>
                </a:tc>
                <a:tc>
                  <a:txBody>
                    <a:bodyPr/>
                    <a:lstStyle/>
                    <a:p>
                      <a:r>
                        <a:rPr lang="en-US" altLang="zh-CN" sz="1200" dirty="0">
                          <a:effectLst/>
                        </a:rPr>
                        <a:t>1200.00</a:t>
                      </a:r>
                      <a:endParaRPr lang="en-US" altLang="zh-CN" sz="1200" dirty="0">
                        <a:effectLst/>
                      </a:endParaRPr>
                    </a:p>
                  </a:txBody>
                  <a:tcPr anchor="ctr"/>
                </a:tc>
              </a:tr>
              <a:tr h="260026">
                <a:tc>
                  <a:txBody>
                    <a:bodyPr/>
                    <a:lstStyle/>
                    <a:p>
                      <a:pPr marL="0" algn="l" fontAlgn="ctr">
                        <a:lnSpc>
                          <a:spcPct val="100000"/>
                        </a:lnSpc>
                        <a:spcBef>
                          <a:spcPts val="0"/>
                        </a:spcBef>
                        <a:spcAft>
                          <a:spcPts val="0"/>
                        </a:spcAft>
                      </a:pPr>
                      <a:r>
                        <a:rPr lang="en-US" altLang="zh-CN" sz="1200" b="0" spc="0">
                          <a:solidFill>
                            <a:srgbClr val="000000"/>
                          </a:solidFill>
                          <a:effectLst/>
                        </a:rPr>
                        <a:t>1.2</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回收固定资产余值</a:t>
                      </a:r>
                      <a:endParaRPr lang="zh-CN" altLang="en-US" sz="2000">
                        <a:effectLst/>
                      </a:endParaRPr>
                    </a:p>
                  </a:txBody>
                  <a:tcPr marL="31143" marR="31143" marT="25952" marB="25952" anchor="ctr"/>
                </a:tc>
                <a:tc>
                  <a:txBody>
                    <a:bodyPr/>
                    <a:lstStyle/>
                    <a:p>
                      <a:r>
                        <a:rPr lang="zh-CN" altLang="en-US" sz="1200">
                          <a:effectLst/>
                        </a:rPr>
                        <a:t>　</a:t>
                      </a:r>
                      <a:endParaRPr lang="zh-CN" altLang="en-US" sz="1200">
                        <a:effectLst/>
                      </a:endParaRPr>
                    </a:p>
                  </a:txBody>
                  <a:tcPr anchor="ctr"/>
                </a:tc>
                <a:tc>
                  <a:txBody>
                    <a:bodyPr/>
                    <a:lstStyle/>
                    <a:p>
                      <a:r>
                        <a:rPr lang="zh-CN" altLang="en-US" sz="1200" dirty="0">
                          <a:effectLst/>
                        </a:rPr>
                        <a:t>　</a:t>
                      </a:r>
                      <a:endParaRPr lang="zh-CN" altLang="en-US" sz="1200" dirty="0">
                        <a:effectLst/>
                      </a:endParaRPr>
                    </a:p>
                  </a:txBody>
                  <a:tcPr anchor="ctr"/>
                </a:tc>
                <a:tc>
                  <a:txBody>
                    <a:bodyPr/>
                    <a:lstStyle/>
                    <a:p>
                      <a:r>
                        <a:rPr lang="zh-CN" altLang="en-US" sz="1200">
                          <a:effectLst/>
                        </a:rPr>
                        <a:t>　</a:t>
                      </a:r>
                      <a:endParaRPr lang="zh-CN" altLang="en-US" sz="1200">
                        <a:effectLst/>
                      </a:endParaRPr>
                    </a:p>
                  </a:txBody>
                  <a:tcPr anchor="ctr"/>
                </a:tc>
                <a:tc>
                  <a:txBody>
                    <a:bodyPr/>
                    <a:lstStyle/>
                    <a:p>
                      <a:r>
                        <a:rPr lang="zh-CN" altLang="en-US" sz="1200">
                          <a:effectLst/>
                        </a:rPr>
                        <a:t>　</a:t>
                      </a:r>
                      <a:endParaRPr lang="zh-CN" altLang="en-US" sz="1200">
                        <a:effectLst/>
                      </a:endParaRPr>
                    </a:p>
                  </a:txBody>
                  <a:tcPr anchor="ctr"/>
                </a:tc>
                <a:tc>
                  <a:txBody>
                    <a:bodyPr/>
                    <a:lstStyle/>
                    <a:p>
                      <a:r>
                        <a:rPr lang="en-US" altLang="zh-CN" sz="1200">
                          <a:effectLst/>
                        </a:rPr>
                        <a:t>7.20</a:t>
                      </a:r>
                      <a:endParaRPr lang="en-US" altLang="zh-CN" sz="1200">
                        <a:effectLst/>
                      </a:endParaRPr>
                    </a:p>
                  </a:txBody>
                  <a:tcPr anchor="ctr"/>
                </a:tc>
              </a:tr>
              <a:tr h="260026">
                <a:tc>
                  <a:txBody>
                    <a:bodyPr/>
                    <a:lstStyle/>
                    <a:p>
                      <a:pPr marL="0" algn="l" fontAlgn="ctr">
                        <a:lnSpc>
                          <a:spcPct val="100000"/>
                        </a:lnSpc>
                        <a:spcBef>
                          <a:spcPts val="0"/>
                        </a:spcBef>
                        <a:spcAft>
                          <a:spcPts val="0"/>
                        </a:spcAft>
                      </a:pPr>
                      <a:r>
                        <a:rPr lang="en-US" altLang="zh-CN" sz="1200" b="0" spc="0">
                          <a:solidFill>
                            <a:srgbClr val="000000"/>
                          </a:solidFill>
                          <a:effectLst/>
                        </a:rPr>
                        <a:t>1.3</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回收无形资产余值</a:t>
                      </a:r>
                      <a:endParaRPr lang="zh-CN" altLang="en-US" sz="2000">
                        <a:effectLst/>
                      </a:endParaRPr>
                    </a:p>
                  </a:txBody>
                  <a:tcPr marL="31143" marR="31143" marT="25952" marB="25952" anchor="ctr"/>
                </a:tc>
                <a:tc>
                  <a:txBody>
                    <a:bodyPr/>
                    <a:lstStyle/>
                    <a:p>
                      <a:r>
                        <a:rPr lang="zh-CN" altLang="en-US" sz="1200">
                          <a:effectLst/>
                        </a:rPr>
                        <a:t>　</a:t>
                      </a:r>
                      <a:endParaRPr lang="zh-CN" altLang="en-US" sz="1200">
                        <a:effectLst/>
                      </a:endParaRPr>
                    </a:p>
                  </a:txBody>
                  <a:tcPr anchor="ctr"/>
                </a:tc>
                <a:tc>
                  <a:txBody>
                    <a:bodyPr/>
                    <a:lstStyle/>
                    <a:p>
                      <a:r>
                        <a:rPr lang="zh-CN" altLang="en-US" sz="1200" dirty="0">
                          <a:effectLst/>
                        </a:rPr>
                        <a:t>　</a:t>
                      </a:r>
                      <a:endParaRPr lang="zh-CN" altLang="en-US" sz="1200" dirty="0">
                        <a:effectLst/>
                      </a:endParaRPr>
                    </a:p>
                  </a:txBody>
                  <a:tcPr anchor="ctr"/>
                </a:tc>
                <a:tc>
                  <a:txBody>
                    <a:bodyPr/>
                    <a:lstStyle/>
                    <a:p>
                      <a:r>
                        <a:rPr lang="zh-CN" altLang="en-US" sz="1200">
                          <a:effectLst/>
                        </a:rPr>
                        <a:t>　</a:t>
                      </a:r>
                      <a:endParaRPr lang="zh-CN" altLang="en-US" sz="1200">
                        <a:effectLst/>
                      </a:endParaRPr>
                    </a:p>
                  </a:txBody>
                  <a:tcPr anchor="ctr"/>
                </a:tc>
                <a:tc>
                  <a:txBody>
                    <a:bodyPr/>
                    <a:lstStyle/>
                    <a:p>
                      <a:r>
                        <a:rPr lang="zh-CN" altLang="en-US" sz="1200" dirty="0">
                          <a:effectLst/>
                        </a:rPr>
                        <a:t>　</a:t>
                      </a:r>
                      <a:endParaRPr lang="zh-CN" altLang="en-US" sz="1200" dirty="0">
                        <a:effectLst/>
                      </a:endParaRPr>
                    </a:p>
                  </a:txBody>
                  <a:tcPr anchor="ctr"/>
                </a:tc>
                <a:tc>
                  <a:txBody>
                    <a:bodyPr/>
                    <a:lstStyle/>
                    <a:p>
                      <a:r>
                        <a:rPr lang="en-US" altLang="zh-CN" sz="1200">
                          <a:effectLst/>
                        </a:rPr>
                        <a:t>348.90</a:t>
                      </a:r>
                      <a:endParaRPr lang="en-US" altLang="zh-CN" sz="1200">
                        <a:effectLst/>
                      </a:endParaRPr>
                    </a:p>
                  </a:txBody>
                  <a:tcPr anchor="ctr"/>
                </a:tc>
              </a:tr>
              <a:tr h="256917">
                <a:tc>
                  <a:txBody>
                    <a:bodyPr/>
                    <a:lstStyle/>
                    <a:p>
                      <a:pPr marL="0" algn="l" fontAlgn="ctr">
                        <a:lnSpc>
                          <a:spcPct val="100000"/>
                        </a:lnSpc>
                        <a:spcBef>
                          <a:spcPts val="0"/>
                        </a:spcBef>
                        <a:spcAft>
                          <a:spcPts val="0"/>
                        </a:spcAft>
                      </a:pPr>
                      <a:r>
                        <a:rPr lang="en-US" altLang="zh-CN" sz="1200" b="0" spc="0">
                          <a:solidFill>
                            <a:srgbClr val="000000"/>
                          </a:solidFill>
                          <a:effectLst/>
                        </a:rPr>
                        <a:t>1.4</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回收流动资金</a:t>
                      </a:r>
                      <a:endParaRPr lang="zh-CN" altLang="en-US" sz="2000">
                        <a:effectLst/>
                      </a:endParaRPr>
                    </a:p>
                  </a:txBody>
                  <a:tcPr marL="31143" marR="31143" marT="25952" marB="25952" anchor="ctr"/>
                </a:tc>
                <a:tc>
                  <a:txBody>
                    <a:bodyPr/>
                    <a:lstStyle/>
                    <a:p>
                      <a:r>
                        <a:rPr lang="zh-CN" altLang="en-US" sz="1200">
                          <a:effectLst/>
                        </a:rPr>
                        <a:t>　</a:t>
                      </a:r>
                      <a:endParaRPr lang="zh-CN" altLang="en-US" sz="1200">
                        <a:effectLst/>
                      </a:endParaRPr>
                    </a:p>
                  </a:txBody>
                  <a:tcPr anchor="ctr"/>
                </a:tc>
                <a:tc>
                  <a:txBody>
                    <a:bodyPr/>
                    <a:lstStyle/>
                    <a:p>
                      <a:r>
                        <a:rPr lang="zh-CN" altLang="en-US" sz="1200">
                          <a:effectLst/>
                        </a:rPr>
                        <a:t>　</a:t>
                      </a:r>
                      <a:endParaRPr lang="zh-CN" altLang="en-US" sz="1200">
                        <a:effectLst/>
                      </a:endParaRPr>
                    </a:p>
                  </a:txBody>
                  <a:tcPr anchor="ctr"/>
                </a:tc>
                <a:tc>
                  <a:txBody>
                    <a:bodyPr/>
                    <a:lstStyle/>
                    <a:p>
                      <a:r>
                        <a:rPr lang="zh-CN" altLang="en-US" sz="1200">
                          <a:effectLst/>
                        </a:rPr>
                        <a:t>　</a:t>
                      </a:r>
                      <a:endParaRPr lang="zh-CN" altLang="en-US" sz="1200">
                        <a:effectLst/>
                      </a:endParaRPr>
                    </a:p>
                  </a:txBody>
                  <a:tcPr anchor="ctr"/>
                </a:tc>
                <a:tc>
                  <a:txBody>
                    <a:bodyPr/>
                    <a:lstStyle/>
                    <a:p>
                      <a:r>
                        <a:rPr lang="zh-CN" altLang="en-US" sz="1200">
                          <a:effectLst/>
                        </a:rPr>
                        <a:t>　</a:t>
                      </a:r>
                      <a:endParaRPr lang="zh-CN" altLang="en-US" sz="1200">
                        <a:effectLst/>
                      </a:endParaRPr>
                    </a:p>
                  </a:txBody>
                  <a:tcPr anchor="ctr"/>
                </a:tc>
                <a:tc>
                  <a:txBody>
                    <a:bodyPr/>
                    <a:lstStyle/>
                    <a:p>
                      <a:r>
                        <a:rPr lang="en-US" altLang="zh-CN" sz="1200">
                          <a:effectLst/>
                        </a:rPr>
                        <a:t>160.00</a:t>
                      </a:r>
                      <a:endParaRPr lang="en-US" altLang="zh-CN" sz="1200">
                        <a:effectLst/>
                      </a:endParaRPr>
                    </a:p>
                  </a:txBody>
                  <a:tcPr anchor="ctr"/>
                </a:tc>
              </a:tr>
              <a:tr h="256917">
                <a:tc>
                  <a:txBody>
                    <a:bodyPr/>
                    <a:lstStyle/>
                    <a:p>
                      <a:pPr marL="0" algn="l" fontAlgn="ctr">
                        <a:lnSpc>
                          <a:spcPct val="100000"/>
                        </a:lnSpc>
                        <a:spcBef>
                          <a:spcPts val="0"/>
                        </a:spcBef>
                        <a:spcAft>
                          <a:spcPts val="0"/>
                        </a:spcAft>
                      </a:pPr>
                      <a:r>
                        <a:rPr lang="en-US" altLang="zh-CN" sz="1200" b="0" spc="0">
                          <a:solidFill>
                            <a:srgbClr val="000000"/>
                          </a:solidFill>
                          <a:effectLst/>
                        </a:rPr>
                        <a:t>2</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现金流出</a:t>
                      </a:r>
                      <a:endParaRPr lang="zh-CN" altLang="en-US" sz="2000">
                        <a:effectLst/>
                      </a:endParaRPr>
                    </a:p>
                  </a:txBody>
                  <a:tcPr marL="31143" marR="31143" marT="25952" marB="25952" anchor="ctr"/>
                </a:tc>
                <a:tc>
                  <a:txBody>
                    <a:bodyPr/>
                    <a:lstStyle/>
                    <a:p>
                      <a:r>
                        <a:rPr lang="en-US" altLang="zh-CN" sz="1200">
                          <a:effectLst/>
                        </a:rPr>
                        <a:t>731.98</a:t>
                      </a:r>
                      <a:endParaRPr lang="en-US" altLang="zh-CN" sz="1200">
                        <a:effectLst/>
                      </a:endParaRPr>
                    </a:p>
                  </a:txBody>
                  <a:tcPr anchor="ctr"/>
                </a:tc>
                <a:tc>
                  <a:txBody>
                    <a:bodyPr/>
                    <a:lstStyle/>
                    <a:p>
                      <a:r>
                        <a:rPr lang="en-US" altLang="zh-CN" sz="1200">
                          <a:effectLst/>
                        </a:rPr>
                        <a:t>359.89</a:t>
                      </a:r>
                      <a:endParaRPr lang="en-US" altLang="zh-CN" sz="1200">
                        <a:effectLst/>
                      </a:endParaRPr>
                    </a:p>
                  </a:txBody>
                  <a:tcPr anchor="ctr"/>
                </a:tc>
                <a:tc>
                  <a:txBody>
                    <a:bodyPr/>
                    <a:lstStyle/>
                    <a:p>
                      <a:r>
                        <a:rPr lang="en-US" altLang="zh-CN" sz="1200">
                          <a:effectLst/>
                        </a:rPr>
                        <a:t>458.98</a:t>
                      </a:r>
                      <a:endParaRPr lang="en-US" altLang="zh-CN" sz="1200">
                        <a:effectLst/>
                      </a:endParaRPr>
                    </a:p>
                  </a:txBody>
                  <a:tcPr anchor="ctr"/>
                </a:tc>
                <a:tc>
                  <a:txBody>
                    <a:bodyPr/>
                    <a:lstStyle/>
                    <a:p>
                      <a:r>
                        <a:rPr lang="en-US" altLang="zh-CN" sz="1200">
                          <a:effectLst/>
                        </a:rPr>
                        <a:t>616.98</a:t>
                      </a:r>
                      <a:endParaRPr lang="en-US" altLang="zh-CN" sz="1200">
                        <a:effectLst/>
                      </a:endParaRPr>
                    </a:p>
                  </a:txBody>
                  <a:tcPr anchor="ctr"/>
                </a:tc>
                <a:tc>
                  <a:txBody>
                    <a:bodyPr/>
                    <a:lstStyle/>
                    <a:p>
                      <a:r>
                        <a:rPr lang="en-US" altLang="zh-CN" sz="1200">
                          <a:effectLst/>
                        </a:rPr>
                        <a:t>596.98</a:t>
                      </a:r>
                      <a:endParaRPr lang="en-US" altLang="zh-CN" sz="1200">
                        <a:effectLst/>
                      </a:endParaRPr>
                    </a:p>
                  </a:txBody>
                  <a:tcPr anchor="ctr"/>
                </a:tc>
              </a:tr>
              <a:tr h="381427">
                <a:tc>
                  <a:txBody>
                    <a:bodyPr/>
                    <a:lstStyle/>
                    <a:p>
                      <a:pPr marL="0" algn="l" fontAlgn="ctr">
                        <a:lnSpc>
                          <a:spcPct val="100000"/>
                        </a:lnSpc>
                        <a:spcBef>
                          <a:spcPts val="0"/>
                        </a:spcBef>
                        <a:spcAft>
                          <a:spcPts val="0"/>
                        </a:spcAft>
                      </a:pPr>
                      <a:r>
                        <a:rPr lang="en-US" altLang="zh-CN" sz="1200" b="0" spc="0">
                          <a:solidFill>
                            <a:srgbClr val="000000"/>
                          </a:solidFill>
                          <a:effectLst/>
                        </a:rPr>
                        <a:t>2.1</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建设投资（不含建设期利息）</a:t>
                      </a:r>
                      <a:endParaRPr lang="zh-CN" altLang="en-US" sz="2000">
                        <a:effectLst/>
                      </a:endParaRPr>
                    </a:p>
                  </a:txBody>
                  <a:tcPr marL="31143" marR="31143" marT="25952" marB="25952" anchor="ctr"/>
                </a:tc>
                <a:tc>
                  <a:txBody>
                    <a:bodyPr/>
                    <a:lstStyle/>
                    <a:p>
                      <a:r>
                        <a:rPr lang="en-US" altLang="zh-CN" sz="1200">
                          <a:effectLst/>
                        </a:rPr>
                        <a:t>631.98</a:t>
                      </a:r>
                      <a:endParaRPr lang="en-US" altLang="zh-CN" sz="1200">
                        <a:effectLst/>
                      </a:endParaRPr>
                    </a:p>
                  </a:txBody>
                  <a:tcPr anchor="ctr"/>
                </a:tc>
                <a:tc>
                  <a:txBody>
                    <a:bodyPr/>
                    <a:lstStyle/>
                    <a:p>
                      <a:r>
                        <a:rPr lang="en-US" altLang="zh-CN" sz="1200">
                          <a:effectLst/>
                        </a:rPr>
                        <a:t>120.00</a:t>
                      </a:r>
                      <a:endParaRPr lang="en-US" altLang="zh-CN" sz="1200">
                        <a:effectLst/>
                      </a:endParaRPr>
                    </a:p>
                  </a:txBody>
                  <a:tcPr anchor="ctr"/>
                </a:tc>
                <a:tc>
                  <a:txBody>
                    <a:bodyPr/>
                    <a:lstStyle/>
                    <a:p>
                      <a:r>
                        <a:rPr lang="en-US" altLang="zh-CN" sz="1200" dirty="0">
                          <a:effectLst/>
                        </a:rPr>
                        <a:t>120.00</a:t>
                      </a:r>
                      <a:endParaRPr lang="en-US" altLang="zh-CN" sz="1200" dirty="0">
                        <a:effectLst/>
                      </a:endParaRPr>
                    </a:p>
                  </a:txBody>
                  <a:tcPr anchor="ctr"/>
                </a:tc>
                <a:tc>
                  <a:txBody>
                    <a:bodyPr/>
                    <a:lstStyle/>
                    <a:p>
                      <a:r>
                        <a:rPr lang="en-US" altLang="zh-CN" sz="1200">
                          <a:effectLst/>
                        </a:rPr>
                        <a:t>120.00</a:t>
                      </a:r>
                      <a:endParaRPr lang="en-US" altLang="zh-CN" sz="1200">
                        <a:effectLst/>
                      </a:endParaRPr>
                    </a:p>
                  </a:txBody>
                  <a:tcPr anchor="ctr"/>
                </a:tc>
                <a:tc>
                  <a:txBody>
                    <a:bodyPr/>
                    <a:lstStyle/>
                    <a:p>
                      <a:r>
                        <a:rPr lang="en-US" altLang="zh-CN" sz="1200">
                          <a:effectLst/>
                        </a:rPr>
                        <a:t>120.00</a:t>
                      </a:r>
                      <a:endParaRPr lang="en-US" altLang="zh-CN" sz="1200">
                        <a:effectLst/>
                      </a:endParaRPr>
                    </a:p>
                  </a:txBody>
                  <a:tcPr anchor="ctr"/>
                </a:tc>
              </a:tr>
              <a:tr h="256917">
                <a:tc>
                  <a:txBody>
                    <a:bodyPr/>
                    <a:lstStyle/>
                    <a:p>
                      <a:pPr marL="0" algn="l" fontAlgn="ctr">
                        <a:lnSpc>
                          <a:spcPct val="100000"/>
                        </a:lnSpc>
                        <a:spcBef>
                          <a:spcPts val="0"/>
                        </a:spcBef>
                        <a:spcAft>
                          <a:spcPts val="0"/>
                        </a:spcAft>
                      </a:pPr>
                      <a:r>
                        <a:rPr lang="en-US" altLang="zh-CN" sz="1200" b="0" spc="0">
                          <a:solidFill>
                            <a:srgbClr val="000000"/>
                          </a:solidFill>
                          <a:effectLst/>
                        </a:rPr>
                        <a:t>2.2</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流动资金</a:t>
                      </a:r>
                      <a:endParaRPr lang="zh-CN" altLang="en-US" sz="2000">
                        <a:effectLst/>
                      </a:endParaRPr>
                    </a:p>
                  </a:txBody>
                  <a:tcPr marL="31143" marR="31143" marT="25952" marB="25952" anchor="ctr"/>
                </a:tc>
                <a:tc>
                  <a:txBody>
                    <a:bodyPr/>
                    <a:lstStyle/>
                    <a:p>
                      <a:r>
                        <a:rPr lang="en-US" altLang="zh-CN" sz="1200">
                          <a:effectLst/>
                        </a:rPr>
                        <a:t>100.00</a:t>
                      </a:r>
                      <a:endParaRPr lang="en-US" altLang="zh-CN" sz="1200">
                        <a:effectLst/>
                      </a:endParaRPr>
                    </a:p>
                  </a:txBody>
                  <a:tcPr anchor="ctr"/>
                </a:tc>
                <a:tc>
                  <a:txBody>
                    <a:bodyPr/>
                    <a:lstStyle/>
                    <a:p>
                      <a:r>
                        <a:rPr lang="en-US" altLang="zh-CN" sz="1200">
                          <a:effectLst/>
                        </a:rPr>
                        <a:t>20.00</a:t>
                      </a:r>
                      <a:endParaRPr lang="en-US" altLang="zh-CN" sz="1200">
                        <a:effectLst/>
                      </a:endParaRPr>
                    </a:p>
                  </a:txBody>
                  <a:tcPr anchor="ctr"/>
                </a:tc>
                <a:tc>
                  <a:txBody>
                    <a:bodyPr/>
                    <a:lstStyle/>
                    <a:p>
                      <a:r>
                        <a:rPr lang="en-US" altLang="zh-CN" sz="1200" dirty="0">
                          <a:effectLst/>
                        </a:rPr>
                        <a:t>20.00</a:t>
                      </a:r>
                      <a:endParaRPr lang="en-US" altLang="zh-CN" sz="1200" dirty="0">
                        <a:effectLst/>
                      </a:endParaRPr>
                    </a:p>
                  </a:txBody>
                  <a:tcPr anchor="ctr"/>
                </a:tc>
                <a:tc>
                  <a:txBody>
                    <a:bodyPr/>
                    <a:lstStyle/>
                    <a:p>
                      <a:r>
                        <a:rPr lang="en-US" altLang="zh-CN" sz="1200">
                          <a:effectLst/>
                        </a:rPr>
                        <a:t>20.00</a:t>
                      </a:r>
                      <a:endParaRPr lang="en-US" altLang="zh-CN" sz="1200">
                        <a:effectLst/>
                      </a:endParaRPr>
                    </a:p>
                  </a:txBody>
                  <a:tcPr anchor="ctr"/>
                </a:tc>
                <a:tc>
                  <a:txBody>
                    <a:bodyPr/>
                    <a:lstStyle/>
                    <a:p>
                      <a:r>
                        <a:rPr lang="en-US" altLang="zh-CN" sz="1200">
                          <a:effectLst/>
                        </a:rPr>
                        <a:t>0.00</a:t>
                      </a:r>
                      <a:endParaRPr lang="en-US" altLang="zh-CN" sz="1200">
                        <a:effectLst/>
                      </a:endParaRPr>
                    </a:p>
                  </a:txBody>
                  <a:tcPr anchor="ctr"/>
                </a:tc>
              </a:tr>
              <a:tr h="256917">
                <a:tc>
                  <a:txBody>
                    <a:bodyPr/>
                    <a:lstStyle/>
                    <a:p>
                      <a:pPr marL="0" algn="l" fontAlgn="ctr">
                        <a:lnSpc>
                          <a:spcPct val="100000"/>
                        </a:lnSpc>
                        <a:spcBef>
                          <a:spcPts val="0"/>
                        </a:spcBef>
                        <a:spcAft>
                          <a:spcPts val="0"/>
                        </a:spcAft>
                      </a:pPr>
                      <a:r>
                        <a:rPr lang="en-US" altLang="zh-CN" sz="1200" b="0" spc="0">
                          <a:solidFill>
                            <a:srgbClr val="000000"/>
                          </a:solidFill>
                          <a:effectLst/>
                        </a:rPr>
                        <a:t>2.3</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dirty="0">
                          <a:solidFill>
                            <a:srgbClr val="000000"/>
                          </a:solidFill>
                          <a:effectLst/>
                        </a:rPr>
                        <a:t>经营成本</a:t>
                      </a:r>
                      <a:endParaRPr lang="zh-CN" altLang="en-US" sz="2000" dirty="0">
                        <a:effectLst/>
                      </a:endParaRPr>
                    </a:p>
                  </a:txBody>
                  <a:tcPr marL="31143" marR="31143" marT="25952" marB="25952" anchor="ctr"/>
                </a:tc>
                <a:tc>
                  <a:txBody>
                    <a:bodyPr/>
                    <a:lstStyle/>
                    <a:p>
                      <a:r>
                        <a:rPr lang="en-US" altLang="zh-CN" sz="1200">
                          <a:effectLst/>
                        </a:rPr>
                        <a:t>0.00</a:t>
                      </a:r>
                      <a:endParaRPr lang="en-US" altLang="zh-CN" sz="1200">
                        <a:effectLst/>
                      </a:endParaRPr>
                    </a:p>
                  </a:txBody>
                  <a:tcPr anchor="ctr"/>
                </a:tc>
                <a:tc>
                  <a:txBody>
                    <a:bodyPr/>
                    <a:lstStyle/>
                    <a:p>
                      <a:r>
                        <a:rPr lang="en-US" altLang="zh-CN" sz="1200">
                          <a:effectLst/>
                        </a:rPr>
                        <a:t>197.78</a:t>
                      </a:r>
                      <a:endParaRPr lang="en-US" altLang="zh-CN" sz="1200">
                        <a:effectLst/>
                      </a:endParaRPr>
                    </a:p>
                  </a:txBody>
                  <a:tcPr anchor="ctr"/>
                </a:tc>
                <a:tc>
                  <a:txBody>
                    <a:bodyPr/>
                    <a:lstStyle/>
                    <a:p>
                      <a:r>
                        <a:rPr lang="en-US" altLang="zh-CN" sz="1200">
                          <a:effectLst/>
                        </a:rPr>
                        <a:t>272.78</a:t>
                      </a:r>
                      <a:endParaRPr lang="en-US" altLang="zh-CN" sz="1200">
                        <a:effectLst/>
                      </a:endParaRPr>
                    </a:p>
                  </a:txBody>
                  <a:tcPr anchor="ctr"/>
                </a:tc>
                <a:tc>
                  <a:txBody>
                    <a:bodyPr/>
                    <a:lstStyle/>
                    <a:p>
                      <a:r>
                        <a:rPr lang="en-US" altLang="zh-CN" sz="1200">
                          <a:effectLst/>
                        </a:rPr>
                        <a:t>397.78</a:t>
                      </a:r>
                      <a:endParaRPr lang="en-US" altLang="zh-CN" sz="1200">
                        <a:effectLst/>
                      </a:endParaRPr>
                    </a:p>
                  </a:txBody>
                  <a:tcPr anchor="ctr"/>
                </a:tc>
                <a:tc>
                  <a:txBody>
                    <a:bodyPr/>
                    <a:lstStyle/>
                    <a:p>
                      <a:r>
                        <a:rPr lang="en-US" altLang="zh-CN" sz="1200">
                          <a:effectLst/>
                        </a:rPr>
                        <a:t>397.78</a:t>
                      </a:r>
                      <a:endParaRPr lang="en-US" altLang="zh-CN" sz="1200">
                        <a:effectLst/>
                      </a:endParaRPr>
                    </a:p>
                  </a:txBody>
                  <a:tcPr anchor="ctr"/>
                </a:tc>
              </a:tr>
              <a:tr h="260026">
                <a:tc>
                  <a:txBody>
                    <a:bodyPr/>
                    <a:lstStyle/>
                    <a:p>
                      <a:pPr marL="0" algn="l" fontAlgn="ctr">
                        <a:lnSpc>
                          <a:spcPct val="100000"/>
                        </a:lnSpc>
                        <a:spcBef>
                          <a:spcPts val="0"/>
                        </a:spcBef>
                        <a:spcAft>
                          <a:spcPts val="0"/>
                        </a:spcAft>
                      </a:pPr>
                      <a:r>
                        <a:rPr lang="en-US" altLang="zh-CN" sz="1200" b="0" spc="0">
                          <a:solidFill>
                            <a:srgbClr val="000000"/>
                          </a:solidFill>
                          <a:effectLst/>
                        </a:rPr>
                        <a:t>2.4</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营业税金及附加</a:t>
                      </a:r>
                      <a:endParaRPr lang="zh-CN" altLang="en-US" sz="2000">
                        <a:effectLst/>
                      </a:endParaRPr>
                    </a:p>
                  </a:txBody>
                  <a:tcPr marL="31143" marR="31143" marT="25952" marB="25952" anchor="ctr"/>
                </a:tc>
                <a:tc>
                  <a:txBody>
                    <a:bodyPr/>
                    <a:lstStyle/>
                    <a:p>
                      <a:r>
                        <a:rPr lang="en-US" altLang="zh-CN" sz="1200">
                          <a:effectLst/>
                        </a:rPr>
                        <a:t>0.00</a:t>
                      </a:r>
                      <a:endParaRPr lang="en-US" altLang="zh-CN" sz="1200">
                        <a:effectLst/>
                      </a:endParaRPr>
                    </a:p>
                  </a:txBody>
                  <a:tcPr anchor="ctr"/>
                </a:tc>
                <a:tc>
                  <a:txBody>
                    <a:bodyPr/>
                    <a:lstStyle/>
                    <a:p>
                      <a:r>
                        <a:rPr lang="en-US" altLang="zh-CN" sz="1200">
                          <a:effectLst/>
                        </a:rPr>
                        <a:t>22.11</a:t>
                      </a:r>
                      <a:endParaRPr lang="en-US" altLang="zh-CN" sz="1200">
                        <a:effectLst/>
                      </a:endParaRPr>
                    </a:p>
                  </a:txBody>
                  <a:tcPr anchor="ctr"/>
                </a:tc>
                <a:tc>
                  <a:txBody>
                    <a:bodyPr/>
                    <a:lstStyle/>
                    <a:p>
                      <a:r>
                        <a:rPr lang="en-US" altLang="zh-CN" sz="1200">
                          <a:effectLst/>
                        </a:rPr>
                        <a:t>46.20</a:t>
                      </a:r>
                      <a:endParaRPr lang="en-US" altLang="zh-CN" sz="1200">
                        <a:effectLst/>
                      </a:endParaRPr>
                    </a:p>
                  </a:txBody>
                  <a:tcPr anchor="ctr"/>
                </a:tc>
                <a:tc>
                  <a:txBody>
                    <a:bodyPr/>
                    <a:lstStyle/>
                    <a:p>
                      <a:r>
                        <a:rPr lang="en-US" altLang="zh-CN" sz="1200" dirty="0">
                          <a:effectLst/>
                        </a:rPr>
                        <a:t>79.20</a:t>
                      </a:r>
                      <a:endParaRPr lang="en-US" altLang="zh-CN" sz="1200" dirty="0">
                        <a:effectLst/>
                      </a:endParaRPr>
                    </a:p>
                  </a:txBody>
                  <a:tcPr anchor="ctr"/>
                </a:tc>
                <a:tc>
                  <a:txBody>
                    <a:bodyPr/>
                    <a:lstStyle/>
                    <a:p>
                      <a:r>
                        <a:rPr lang="en-US" altLang="zh-CN" sz="1200">
                          <a:effectLst/>
                        </a:rPr>
                        <a:t>79.20</a:t>
                      </a:r>
                      <a:endParaRPr lang="en-US" altLang="zh-CN" sz="1200">
                        <a:effectLst/>
                      </a:endParaRPr>
                    </a:p>
                  </a:txBody>
                  <a:tcPr anchor="ctr"/>
                </a:tc>
              </a:tr>
              <a:tr h="306329">
                <a:tc>
                  <a:txBody>
                    <a:bodyPr/>
                    <a:lstStyle/>
                    <a:p>
                      <a:pPr marL="0" algn="l" fontAlgn="ctr">
                        <a:lnSpc>
                          <a:spcPct val="100000"/>
                        </a:lnSpc>
                        <a:spcBef>
                          <a:spcPts val="0"/>
                        </a:spcBef>
                        <a:spcAft>
                          <a:spcPts val="0"/>
                        </a:spcAft>
                      </a:pPr>
                      <a:r>
                        <a:rPr lang="en-US" altLang="zh-CN" sz="1200" b="0" spc="0">
                          <a:solidFill>
                            <a:srgbClr val="000000"/>
                          </a:solidFill>
                          <a:effectLst/>
                        </a:rPr>
                        <a:t>2.5</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维持运营投资</a:t>
                      </a:r>
                      <a:endParaRPr lang="zh-CN" altLang="en-US" sz="2000">
                        <a:effectLst/>
                      </a:endParaRPr>
                    </a:p>
                  </a:txBody>
                  <a:tcPr marL="31143" marR="31143" marT="25952" marB="25952" anchor="ctr"/>
                </a:tc>
                <a:tc>
                  <a:txBody>
                    <a:bodyPr/>
                    <a:lstStyle/>
                    <a:p>
                      <a:r>
                        <a:rPr lang="zh-CN" altLang="en-US" sz="1200">
                          <a:effectLst/>
                        </a:rPr>
                        <a:t>　</a:t>
                      </a:r>
                      <a:endParaRPr lang="zh-CN" altLang="en-US" sz="1200">
                        <a:effectLst/>
                      </a:endParaRPr>
                    </a:p>
                  </a:txBody>
                  <a:tcPr anchor="ctr"/>
                </a:tc>
                <a:tc>
                  <a:txBody>
                    <a:bodyPr/>
                    <a:lstStyle/>
                    <a:p>
                      <a:r>
                        <a:rPr lang="zh-CN" altLang="en-US" sz="1200">
                          <a:effectLst/>
                        </a:rPr>
                        <a:t>　</a:t>
                      </a:r>
                      <a:endParaRPr lang="zh-CN" altLang="en-US" sz="1200">
                        <a:effectLst/>
                      </a:endParaRPr>
                    </a:p>
                  </a:txBody>
                  <a:tcPr anchor="ctr"/>
                </a:tc>
                <a:tc>
                  <a:txBody>
                    <a:bodyPr/>
                    <a:lstStyle/>
                    <a:p>
                      <a:r>
                        <a:rPr lang="zh-CN" altLang="en-US" sz="1200">
                          <a:effectLst/>
                        </a:rPr>
                        <a:t>　</a:t>
                      </a:r>
                      <a:endParaRPr lang="zh-CN" altLang="en-US" sz="1200">
                        <a:effectLst/>
                      </a:endParaRPr>
                    </a:p>
                  </a:txBody>
                  <a:tcPr anchor="ctr"/>
                </a:tc>
                <a:tc>
                  <a:txBody>
                    <a:bodyPr/>
                    <a:lstStyle/>
                    <a:p>
                      <a:r>
                        <a:rPr lang="zh-CN" altLang="en-US" sz="1200">
                          <a:effectLst/>
                        </a:rPr>
                        <a:t>　</a:t>
                      </a:r>
                      <a:endParaRPr lang="zh-CN" altLang="en-US" sz="1200">
                        <a:effectLst/>
                      </a:endParaRPr>
                    </a:p>
                  </a:txBody>
                  <a:tcPr anchor="ctr"/>
                </a:tc>
                <a:tc>
                  <a:txBody>
                    <a:bodyPr/>
                    <a:lstStyle/>
                    <a:p>
                      <a:r>
                        <a:rPr lang="zh-CN" altLang="en-US" sz="1200" dirty="0">
                          <a:effectLst/>
                        </a:rPr>
                        <a:t>　</a:t>
                      </a:r>
                      <a:endParaRPr lang="zh-CN" altLang="en-US" sz="1200" dirty="0">
                        <a:effectLst/>
                      </a:endParaRPr>
                    </a:p>
                  </a:txBody>
                  <a:tcPr anchor="ctr"/>
                </a:tc>
              </a:tr>
              <a:tr h="442126">
                <a:tc>
                  <a:txBody>
                    <a:bodyPr/>
                    <a:lstStyle/>
                    <a:p>
                      <a:pPr marL="0" algn="l" fontAlgn="ctr">
                        <a:lnSpc>
                          <a:spcPct val="100000"/>
                        </a:lnSpc>
                        <a:spcBef>
                          <a:spcPts val="0"/>
                        </a:spcBef>
                        <a:spcAft>
                          <a:spcPts val="0"/>
                        </a:spcAft>
                      </a:pPr>
                      <a:r>
                        <a:rPr lang="en-US" altLang="zh-CN" sz="1200" b="0" spc="0">
                          <a:solidFill>
                            <a:srgbClr val="000000"/>
                          </a:solidFill>
                          <a:effectLst/>
                        </a:rPr>
                        <a:t>3</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所得税前净现金流量（</a:t>
                      </a:r>
                      <a:r>
                        <a:rPr lang="en-US" altLang="zh-CN" sz="1200" b="0" spc="0">
                          <a:solidFill>
                            <a:srgbClr val="000000"/>
                          </a:solidFill>
                          <a:effectLst/>
                        </a:rPr>
                        <a:t>1-2</a:t>
                      </a:r>
                      <a:r>
                        <a:rPr lang="zh-CN" altLang="en-US" sz="1200" b="0" spc="0">
                          <a:solidFill>
                            <a:srgbClr val="000000"/>
                          </a:solidFill>
                          <a:effectLst/>
                        </a:rPr>
                        <a:t>）</a:t>
                      </a:r>
                      <a:endParaRPr lang="zh-CN" altLang="en-US" sz="2000">
                        <a:effectLst/>
                      </a:endParaRPr>
                    </a:p>
                  </a:txBody>
                  <a:tcPr marL="31143" marR="31143" marT="25952" marB="25952" anchor="ctr"/>
                </a:tc>
                <a:tc>
                  <a:txBody>
                    <a:bodyPr/>
                    <a:lstStyle/>
                    <a:p>
                      <a:r>
                        <a:rPr lang="en-US" altLang="zh-CN" sz="1200">
                          <a:effectLst/>
                        </a:rPr>
                        <a:t>-731.98</a:t>
                      </a:r>
                      <a:endParaRPr lang="en-US" altLang="zh-CN" sz="1200">
                        <a:effectLst/>
                      </a:endParaRPr>
                    </a:p>
                  </a:txBody>
                  <a:tcPr anchor="ctr"/>
                </a:tc>
                <a:tc>
                  <a:txBody>
                    <a:bodyPr/>
                    <a:lstStyle/>
                    <a:p>
                      <a:r>
                        <a:rPr lang="en-US" altLang="zh-CN" sz="1200">
                          <a:effectLst/>
                        </a:rPr>
                        <a:t>40.11</a:t>
                      </a:r>
                      <a:endParaRPr lang="en-US" altLang="zh-CN" sz="1200">
                        <a:effectLst/>
                      </a:endParaRPr>
                    </a:p>
                  </a:txBody>
                  <a:tcPr anchor="ctr"/>
                </a:tc>
                <a:tc>
                  <a:txBody>
                    <a:bodyPr/>
                    <a:lstStyle/>
                    <a:p>
                      <a:r>
                        <a:rPr lang="en-US" altLang="zh-CN" sz="1200">
                          <a:effectLst/>
                        </a:rPr>
                        <a:t>241.02</a:t>
                      </a:r>
                      <a:endParaRPr lang="en-US" altLang="zh-CN" sz="1200">
                        <a:effectLst/>
                      </a:endParaRPr>
                    </a:p>
                  </a:txBody>
                  <a:tcPr anchor="ctr"/>
                </a:tc>
                <a:tc>
                  <a:txBody>
                    <a:bodyPr/>
                    <a:lstStyle/>
                    <a:p>
                      <a:r>
                        <a:rPr lang="en-US" altLang="zh-CN" sz="1200">
                          <a:effectLst/>
                        </a:rPr>
                        <a:t>583.02</a:t>
                      </a:r>
                      <a:endParaRPr lang="en-US" altLang="zh-CN" sz="1200">
                        <a:effectLst/>
                      </a:endParaRPr>
                    </a:p>
                  </a:txBody>
                  <a:tcPr anchor="ctr"/>
                </a:tc>
                <a:tc>
                  <a:txBody>
                    <a:bodyPr/>
                    <a:lstStyle/>
                    <a:p>
                      <a:r>
                        <a:rPr lang="en-US" altLang="zh-CN" sz="1200" dirty="0">
                          <a:effectLst/>
                        </a:rPr>
                        <a:t>1119.12</a:t>
                      </a:r>
                      <a:endParaRPr lang="en-US" altLang="zh-CN" sz="1200" dirty="0">
                        <a:effectLst/>
                      </a:endParaRPr>
                    </a:p>
                  </a:txBody>
                  <a:tcPr anchor="ctr"/>
                </a:tc>
              </a:tr>
              <a:tr h="381427">
                <a:tc>
                  <a:txBody>
                    <a:bodyPr/>
                    <a:lstStyle/>
                    <a:p>
                      <a:pPr marL="0" algn="l" fontAlgn="ctr">
                        <a:lnSpc>
                          <a:spcPct val="100000"/>
                        </a:lnSpc>
                        <a:spcBef>
                          <a:spcPts val="0"/>
                        </a:spcBef>
                        <a:spcAft>
                          <a:spcPts val="0"/>
                        </a:spcAft>
                      </a:pPr>
                      <a:r>
                        <a:rPr lang="en-US" altLang="zh-CN" sz="1200" b="0" spc="0">
                          <a:solidFill>
                            <a:srgbClr val="000000"/>
                          </a:solidFill>
                          <a:effectLst/>
                        </a:rPr>
                        <a:t>4</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累计所得税前净现金流量</a:t>
                      </a:r>
                      <a:endParaRPr lang="zh-CN" altLang="en-US" sz="2000">
                        <a:effectLst/>
                      </a:endParaRPr>
                    </a:p>
                  </a:txBody>
                  <a:tcPr marL="31143" marR="31143" marT="25952" marB="25952" anchor="ctr"/>
                </a:tc>
                <a:tc>
                  <a:txBody>
                    <a:bodyPr/>
                    <a:lstStyle/>
                    <a:p>
                      <a:r>
                        <a:rPr lang="en-US" altLang="zh-CN" sz="1200">
                          <a:effectLst/>
                        </a:rPr>
                        <a:t>-731.98</a:t>
                      </a:r>
                      <a:endParaRPr lang="en-US" altLang="zh-CN" sz="1200">
                        <a:effectLst/>
                      </a:endParaRPr>
                    </a:p>
                  </a:txBody>
                  <a:tcPr anchor="ctr"/>
                </a:tc>
                <a:tc>
                  <a:txBody>
                    <a:bodyPr/>
                    <a:lstStyle/>
                    <a:p>
                      <a:r>
                        <a:rPr lang="en-US" altLang="zh-CN" sz="1200">
                          <a:effectLst/>
                        </a:rPr>
                        <a:t>-691.87</a:t>
                      </a:r>
                      <a:endParaRPr lang="en-US" altLang="zh-CN" sz="1200">
                        <a:effectLst/>
                      </a:endParaRPr>
                    </a:p>
                  </a:txBody>
                  <a:tcPr anchor="ctr"/>
                </a:tc>
                <a:tc>
                  <a:txBody>
                    <a:bodyPr/>
                    <a:lstStyle/>
                    <a:p>
                      <a:r>
                        <a:rPr lang="en-US" altLang="zh-CN" sz="1200">
                          <a:effectLst/>
                        </a:rPr>
                        <a:t>-450.85</a:t>
                      </a:r>
                      <a:endParaRPr lang="en-US" altLang="zh-CN" sz="1200">
                        <a:effectLst/>
                      </a:endParaRPr>
                    </a:p>
                  </a:txBody>
                  <a:tcPr anchor="ctr"/>
                </a:tc>
                <a:tc>
                  <a:txBody>
                    <a:bodyPr/>
                    <a:lstStyle/>
                    <a:p>
                      <a:r>
                        <a:rPr lang="en-US" altLang="zh-CN" sz="1200">
                          <a:effectLst/>
                        </a:rPr>
                        <a:t>132.17</a:t>
                      </a:r>
                      <a:endParaRPr lang="en-US" altLang="zh-CN" sz="1200">
                        <a:effectLst/>
                      </a:endParaRPr>
                    </a:p>
                  </a:txBody>
                  <a:tcPr anchor="ctr"/>
                </a:tc>
                <a:tc>
                  <a:txBody>
                    <a:bodyPr/>
                    <a:lstStyle/>
                    <a:p>
                      <a:r>
                        <a:rPr lang="en-US" altLang="zh-CN" sz="1200" dirty="0">
                          <a:effectLst/>
                        </a:rPr>
                        <a:t>1251.30</a:t>
                      </a:r>
                      <a:endParaRPr lang="en-US" altLang="zh-CN" sz="1200" dirty="0">
                        <a:effectLst/>
                      </a:endParaRPr>
                    </a:p>
                  </a:txBody>
                  <a:tcPr anchor="ctr"/>
                </a:tc>
              </a:tr>
              <a:tr h="256917">
                <a:tc>
                  <a:txBody>
                    <a:bodyPr/>
                    <a:lstStyle/>
                    <a:p>
                      <a:pPr marL="0" algn="l" fontAlgn="ctr">
                        <a:lnSpc>
                          <a:spcPct val="100000"/>
                        </a:lnSpc>
                        <a:spcBef>
                          <a:spcPts val="0"/>
                        </a:spcBef>
                        <a:spcAft>
                          <a:spcPts val="0"/>
                        </a:spcAft>
                      </a:pPr>
                      <a:r>
                        <a:rPr lang="en-US" altLang="zh-CN" sz="1200" b="0" spc="0">
                          <a:solidFill>
                            <a:srgbClr val="000000"/>
                          </a:solidFill>
                          <a:effectLst/>
                        </a:rPr>
                        <a:t>5</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调整所得税</a:t>
                      </a:r>
                      <a:endParaRPr lang="zh-CN" altLang="en-US" sz="2000">
                        <a:effectLst/>
                      </a:endParaRPr>
                    </a:p>
                  </a:txBody>
                  <a:tcPr marL="31143" marR="31143" marT="25952" marB="25952" anchor="ctr"/>
                </a:tc>
                <a:tc>
                  <a:txBody>
                    <a:bodyPr/>
                    <a:lstStyle/>
                    <a:p>
                      <a:r>
                        <a:rPr lang="en-US" altLang="zh-CN" sz="1200">
                          <a:effectLst/>
                        </a:rPr>
                        <a:t>0.00</a:t>
                      </a:r>
                      <a:endParaRPr lang="en-US" altLang="zh-CN" sz="1200">
                        <a:effectLst/>
                      </a:endParaRPr>
                    </a:p>
                  </a:txBody>
                  <a:tcPr anchor="ctr"/>
                </a:tc>
                <a:tc>
                  <a:txBody>
                    <a:bodyPr/>
                    <a:lstStyle/>
                    <a:p>
                      <a:r>
                        <a:rPr lang="en-US" altLang="zh-CN" sz="1200">
                          <a:effectLst/>
                        </a:rPr>
                        <a:t>7.01</a:t>
                      </a:r>
                      <a:endParaRPr lang="en-US" altLang="zh-CN" sz="1200">
                        <a:effectLst/>
                      </a:endParaRPr>
                    </a:p>
                  </a:txBody>
                  <a:tcPr anchor="ctr"/>
                </a:tc>
                <a:tc>
                  <a:txBody>
                    <a:bodyPr/>
                    <a:lstStyle/>
                    <a:p>
                      <a:r>
                        <a:rPr lang="en-US" altLang="zh-CN" sz="1200">
                          <a:effectLst/>
                        </a:rPr>
                        <a:t>37.64</a:t>
                      </a:r>
                      <a:endParaRPr lang="en-US" altLang="zh-CN" sz="1200">
                        <a:effectLst/>
                      </a:endParaRPr>
                    </a:p>
                  </a:txBody>
                  <a:tcPr anchor="ctr"/>
                </a:tc>
                <a:tc>
                  <a:txBody>
                    <a:bodyPr/>
                    <a:lstStyle/>
                    <a:p>
                      <a:r>
                        <a:rPr lang="en-US" altLang="zh-CN" sz="1200">
                          <a:effectLst/>
                        </a:rPr>
                        <a:t>89.84</a:t>
                      </a:r>
                      <a:endParaRPr lang="en-US" altLang="zh-CN" sz="1200">
                        <a:effectLst/>
                      </a:endParaRPr>
                    </a:p>
                  </a:txBody>
                  <a:tcPr anchor="ctr"/>
                </a:tc>
                <a:tc>
                  <a:txBody>
                    <a:bodyPr/>
                    <a:lstStyle/>
                    <a:p>
                      <a:r>
                        <a:rPr lang="en-US" altLang="zh-CN" sz="1200" dirty="0">
                          <a:effectLst/>
                        </a:rPr>
                        <a:t>86.24</a:t>
                      </a:r>
                      <a:endParaRPr lang="en-US" altLang="zh-CN" sz="1200" dirty="0">
                        <a:effectLst/>
                      </a:endParaRPr>
                    </a:p>
                  </a:txBody>
                  <a:tcPr anchor="ctr"/>
                </a:tc>
              </a:tr>
              <a:tr h="320728">
                <a:tc>
                  <a:txBody>
                    <a:bodyPr/>
                    <a:lstStyle/>
                    <a:p>
                      <a:pPr marL="0" algn="l" fontAlgn="ctr">
                        <a:lnSpc>
                          <a:spcPct val="100000"/>
                        </a:lnSpc>
                        <a:spcBef>
                          <a:spcPts val="0"/>
                        </a:spcBef>
                        <a:spcAft>
                          <a:spcPts val="0"/>
                        </a:spcAft>
                      </a:pPr>
                      <a:r>
                        <a:rPr lang="en-US" altLang="zh-CN" sz="1200" b="0" spc="0">
                          <a:solidFill>
                            <a:srgbClr val="000000"/>
                          </a:solidFill>
                          <a:effectLst/>
                        </a:rPr>
                        <a:t>6</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所得税后净现金流量</a:t>
                      </a:r>
                      <a:endParaRPr lang="zh-CN" altLang="en-US" sz="2000">
                        <a:effectLst/>
                      </a:endParaRPr>
                    </a:p>
                  </a:txBody>
                  <a:tcPr marL="31143" marR="31143" marT="25952" marB="25952" anchor="ctr"/>
                </a:tc>
                <a:tc>
                  <a:txBody>
                    <a:bodyPr/>
                    <a:lstStyle/>
                    <a:p>
                      <a:r>
                        <a:rPr lang="en-US" altLang="zh-CN" sz="1200">
                          <a:effectLst/>
                        </a:rPr>
                        <a:t>-731.98</a:t>
                      </a:r>
                      <a:endParaRPr lang="en-US" altLang="zh-CN" sz="1200">
                        <a:effectLst/>
                      </a:endParaRPr>
                    </a:p>
                  </a:txBody>
                  <a:tcPr anchor="ctr"/>
                </a:tc>
                <a:tc>
                  <a:txBody>
                    <a:bodyPr/>
                    <a:lstStyle/>
                    <a:p>
                      <a:r>
                        <a:rPr lang="en-US" altLang="zh-CN" sz="1200">
                          <a:effectLst/>
                        </a:rPr>
                        <a:t>33.10</a:t>
                      </a:r>
                      <a:endParaRPr lang="en-US" altLang="zh-CN" sz="1200">
                        <a:effectLst/>
                      </a:endParaRPr>
                    </a:p>
                  </a:txBody>
                  <a:tcPr anchor="ctr"/>
                </a:tc>
                <a:tc>
                  <a:txBody>
                    <a:bodyPr/>
                    <a:lstStyle/>
                    <a:p>
                      <a:r>
                        <a:rPr lang="en-US" altLang="zh-CN" sz="1200">
                          <a:effectLst/>
                        </a:rPr>
                        <a:t>203.38</a:t>
                      </a:r>
                      <a:endParaRPr lang="en-US" altLang="zh-CN" sz="1200">
                        <a:effectLst/>
                      </a:endParaRPr>
                    </a:p>
                  </a:txBody>
                  <a:tcPr anchor="ctr"/>
                </a:tc>
                <a:tc>
                  <a:txBody>
                    <a:bodyPr/>
                    <a:lstStyle/>
                    <a:p>
                      <a:r>
                        <a:rPr lang="en-US" altLang="zh-CN" sz="1200">
                          <a:effectLst/>
                        </a:rPr>
                        <a:t>493.18</a:t>
                      </a:r>
                      <a:endParaRPr lang="en-US" altLang="zh-CN" sz="1200">
                        <a:effectLst/>
                      </a:endParaRPr>
                    </a:p>
                  </a:txBody>
                  <a:tcPr anchor="ctr"/>
                </a:tc>
                <a:tc>
                  <a:txBody>
                    <a:bodyPr/>
                    <a:lstStyle/>
                    <a:p>
                      <a:r>
                        <a:rPr lang="en-US" altLang="zh-CN" sz="1200" dirty="0">
                          <a:effectLst/>
                        </a:rPr>
                        <a:t>1032.89</a:t>
                      </a:r>
                      <a:endParaRPr lang="en-US" altLang="zh-CN" sz="1200" dirty="0">
                        <a:effectLst/>
                      </a:endParaRPr>
                    </a:p>
                  </a:txBody>
                  <a:tcPr anchor="ctr"/>
                </a:tc>
              </a:tr>
              <a:tr h="381427">
                <a:tc>
                  <a:txBody>
                    <a:bodyPr/>
                    <a:lstStyle/>
                    <a:p>
                      <a:pPr marL="0" algn="l" fontAlgn="ctr">
                        <a:lnSpc>
                          <a:spcPct val="100000"/>
                        </a:lnSpc>
                        <a:spcBef>
                          <a:spcPts val="0"/>
                        </a:spcBef>
                        <a:spcAft>
                          <a:spcPts val="0"/>
                        </a:spcAft>
                      </a:pPr>
                      <a:r>
                        <a:rPr lang="en-US" altLang="zh-CN" sz="1200" b="0" spc="0">
                          <a:solidFill>
                            <a:srgbClr val="000000"/>
                          </a:solidFill>
                          <a:effectLst/>
                        </a:rPr>
                        <a:t>7</a:t>
                      </a:r>
                      <a:endParaRPr lang="zh-CN" alt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累计所得税后净现金流量</a:t>
                      </a:r>
                      <a:endParaRPr lang="zh-CN" altLang="en-US" sz="2000">
                        <a:effectLst/>
                      </a:endParaRPr>
                    </a:p>
                  </a:txBody>
                  <a:tcPr marL="31143" marR="31143" marT="25952" marB="25952" anchor="ctr"/>
                </a:tc>
                <a:tc>
                  <a:txBody>
                    <a:bodyPr/>
                    <a:lstStyle/>
                    <a:p>
                      <a:r>
                        <a:rPr lang="en-US" altLang="zh-CN" sz="1200">
                          <a:effectLst/>
                        </a:rPr>
                        <a:t>-731.98</a:t>
                      </a:r>
                      <a:endParaRPr lang="en-US" altLang="zh-CN" sz="1200">
                        <a:effectLst/>
                      </a:endParaRPr>
                    </a:p>
                  </a:txBody>
                  <a:tcPr anchor="ctr"/>
                </a:tc>
                <a:tc>
                  <a:txBody>
                    <a:bodyPr/>
                    <a:lstStyle/>
                    <a:p>
                      <a:r>
                        <a:rPr lang="en-US" altLang="zh-CN" sz="1200">
                          <a:effectLst/>
                        </a:rPr>
                        <a:t>-698.87</a:t>
                      </a:r>
                      <a:endParaRPr lang="en-US" altLang="zh-CN" sz="1200">
                        <a:effectLst/>
                      </a:endParaRPr>
                    </a:p>
                  </a:txBody>
                  <a:tcPr anchor="ctr"/>
                </a:tc>
                <a:tc>
                  <a:txBody>
                    <a:bodyPr/>
                    <a:lstStyle/>
                    <a:p>
                      <a:r>
                        <a:rPr lang="en-US" altLang="zh-CN" sz="1200">
                          <a:effectLst/>
                        </a:rPr>
                        <a:t>-495.49</a:t>
                      </a:r>
                      <a:endParaRPr lang="en-US" altLang="zh-CN" sz="1200">
                        <a:effectLst/>
                      </a:endParaRPr>
                    </a:p>
                  </a:txBody>
                  <a:tcPr anchor="ctr"/>
                </a:tc>
                <a:tc>
                  <a:txBody>
                    <a:bodyPr/>
                    <a:lstStyle/>
                    <a:p>
                      <a:r>
                        <a:rPr lang="en-US" altLang="zh-CN" sz="1200">
                          <a:effectLst/>
                        </a:rPr>
                        <a:t>-2.31</a:t>
                      </a:r>
                      <a:endParaRPr lang="en-US" altLang="zh-CN" sz="1200">
                        <a:effectLst/>
                      </a:endParaRPr>
                    </a:p>
                  </a:txBody>
                  <a:tcPr anchor="ctr"/>
                </a:tc>
                <a:tc>
                  <a:txBody>
                    <a:bodyPr/>
                    <a:lstStyle/>
                    <a:p>
                      <a:r>
                        <a:rPr lang="en-US" altLang="zh-CN" sz="1200" dirty="0">
                          <a:effectLst/>
                        </a:rPr>
                        <a:t>1030.58</a:t>
                      </a:r>
                      <a:endParaRPr lang="en-US" altLang="zh-CN" sz="1200" dirty="0">
                        <a:effectLst/>
                      </a:endParaRPr>
                    </a:p>
                  </a:txBody>
                  <a:tcPr anchor="ctr"/>
                </a:tc>
              </a:tr>
              <a:tr h="334075">
                <a:tc>
                  <a:txBody>
                    <a:bodyPr/>
                    <a:lstStyle/>
                    <a:p>
                      <a:pPr marL="0" algn="l" fontAlgn="ctr">
                        <a:lnSpc>
                          <a:spcPct val="100000"/>
                        </a:lnSpc>
                        <a:spcBef>
                          <a:spcPts val="0"/>
                        </a:spcBef>
                        <a:spcAft>
                          <a:spcPts val="0"/>
                        </a:spcAft>
                      </a:pPr>
                      <a:endParaRPr lang="en-US" sz="2000">
                        <a:effectLst/>
                      </a:endParaRPr>
                    </a:p>
                  </a:txBody>
                  <a:tcPr marL="31143" marR="31143" marT="25952" marB="25952" anchor="ctr"/>
                </a:tc>
                <a:tc>
                  <a:txBody>
                    <a:bodyPr/>
                    <a:lstStyle/>
                    <a:p>
                      <a:pPr marL="0" algn="l" fontAlgn="ctr">
                        <a:lnSpc>
                          <a:spcPct val="100000"/>
                        </a:lnSpc>
                        <a:spcBef>
                          <a:spcPts val="0"/>
                        </a:spcBef>
                        <a:spcAft>
                          <a:spcPts val="0"/>
                        </a:spcAft>
                      </a:pPr>
                      <a:r>
                        <a:rPr lang="zh-CN" altLang="en-US" sz="1200" b="0" spc="0">
                          <a:solidFill>
                            <a:srgbClr val="000000"/>
                          </a:solidFill>
                          <a:effectLst/>
                        </a:rPr>
                        <a:t>折现因子</a:t>
                      </a:r>
                      <a:endParaRPr lang="zh-CN" altLang="en-US" sz="2000">
                        <a:effectLst/>
                      </a:endParaRPr>
                    </a:p>
                  </a:txBody>
                  <a:tcPr marL="31143" marR="31143" marT="25952" marB="25952" anchor="ctr"/>
                </a:tc>
                <a:tc>
                  <a:txBody>
                    <a:bodyPr/>
                    <a:lstStyle/>
                    <a:p>
                      <a:r>
                        <a:rPr lang="en-US" altLang="zh-CN" sz="1200">
                          <a:effectLst/>
                        </a:rPr>
                        <a:t>1.0000</a:t>
                      </a:r>
                      <a:endParaRPr lang="en-US" altLang="zh-CN" sz="1200">
                        <a:effectLst/>
                      </a:endParaRPr>
                    </a:p>
                  </a:txBody>
                  <a:tcPr anchor="ctr"/>
                </a:tc>
                <a:tc>
                  <a:txBody>
                    <a:bodyPr/>
                    <a:lstStyle/>
                    <a:p>
                      <a:r>
                        <a:rPr lang="en-US" altLang="zh-CN" sz="1200">
                          <a:effectLst/>
                        </a:rPr>
                        <a:t>0.9259</a:t>
                      </a:r>
                      <a:endParaRPr lang="en-US" altLang="zh-CN" sz="1200">
                        <a:effectLst/>
                      </a:endParaRPr>
                    </a:p>
                  </a:txBody>
                  <a:tcPr anchor="ctr"/>
                </a:tc>
                <a:tc>
                  <a:txBody>
                    <a:bodyPr/>
                    <a:lstStyle/>
                    <a:p>
                      <a:r>
                        <a:rPr lang="en-US" altLang="zh-CN" sz="1200">
                          <a:effectLst/>
                        </a:rPr>
                        <a:t>0.8573</a:t>
                      </a:r>
                      <a:endParaRPr lang="en-US" altLang="zh-CN" sz="1200">
                        <a:effectLst/>
                      </a:endParaRPr>
                    </a:p>
                  </a:txBody>
                  <a:tcPr anchor="ctr"/>
                </a:tc>
                <a:tc>
                  <a:txBody>
                    <a:bodyPr/>
                    <a:lstStyle/>
                    <a:p>
                      <a:r>
                        <a:rPr lang="en-US" altLang="zh-CN" sz="1200">
                          <a:effectLst/>
                        </a:rPr>
                        <a:t>0.7938</a:t>
                      </a:r>
                      <a:endParaRPr lang="en-US" altLang="zh-CN" sz="1200">
                        <a:effectLst/>
                      </a:endParaRPr>
                    </a:p>
                  </a:txBody>
                  <a:tcPr anchor="ctr"/>
                </a:tc>
                <a:tc>
                  <a:txBody>
                    <a:bodyPr/>
                    <a:lstStyle/>
                    <a:p>
                      <a:r>
                        <a:rPr lang="en-US" altLang="zh-CN" sz="1200" dirty="0">
                          <a:effectLst/>
                        </a:rPr>
                        <a:t>0.7350</a:t>
                      </a:r>
                      <a:endParaRPr lang="en-US" altLang="zh-CN" sz="1200" dirty="0">
                        <a:effectLst/>
                      </a:endParaRPr>
                    </a:p>
                  </a:txBody>
                  <a:tcPr anchor="ctr"/>
                </a:tc>
              </a:tr>
            </a:tbl>
          </a:graphicData>
        </a:graphic>
      </p:graphicFrame>
      <p:graphicFrame>
        <p:nvGraphicFramePr>
          <p:cNvPr id="6" name="表格 5"/>
          <p:cNvGraphicFramePr>
            <a:graphicFrameLocks noGrp="1"/>
          </p:cNvGraphicFramePr>
          <p:nvPr/>
        </p:nvGraphicFramePr>
        <p:xfrm>
          <a:off x="10312400" y="1131393"/>
          <a:ext cx="2499360" cy="5726607"/>
        </p:xfrm>
        <a:graphic>
          <a:graphicData uri="http://schemas.openxmlformats.org/drawingml/2006/table">
            <a:tbl>
              <a:tblPr/>
              <a:tblGrid>
                <a:gridCol w="361514"/>
                <a:gridCol w="1016085"/>
                <a:gridCol w="506760"/>
                <a:gridCol w="615001"/>
              </a:tblGrid>
              <a:tr h="598593">
                <a:tc>
                  <a:txBody>
                    <a:bodyPr/>
                    <a:lstStyle/>
                    <a:p>
                      <a:pPr marL="0" algn="l" fontAlgn="ctr">
                        <a:lnSpc>
                          <a:spcPct val="100000"/>
                        </a:lnSpc>
                        <a:spcBef>
                          <a:spcPts val="0"/>
                        </a:spcBef>
                        <a:spcAft>
                          <a:spcPts val="0"/>
                        </a:spcAft>
                      </a:pPr>
                      <a:endParaRPr 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dirty="0">
                          <a:solidFill>
                            <a:srgbClr val="000000"/>
                          </a:solidFill>
                          <a:effectLst/>
                          <a:latin typeface="微软雅黑" panose="020B0503020204020204" charset="-122"/>
                          <a:ea typeface="微软雅黑" panose="020B0503020204020204" charset="-122"/>
                        </a:rPr>
                        <a:t>计算指标：</a:t>
                      </a:r>
                      <a:endParaRPr lang="zh-CN" alt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622091">
                <a:tc>
                  <a:txBody>
                    <a:bodyPr/>
                    <a:lstStyle/>
                    <a:p>
                      <a:pPr marL="0" algn="l" fontAlgn="ctr">
                        <a:lnSpc>
                          <a:spcPct val="100000"/>
                        </a:lnSpc>
                        <a:spcBef>
                          <a:spcPts val="0"/>
                        </a:spcBef>
                        <a:spcAft>
                          <a:spcPts val="0"/>
                        </a:spcAft>
                      </a:pPr>
                      <a:r>
                        <a:rPr lang="zh-CN" altLang="en-US" sz="1100" b="0" i="0" spc="0" dirty="0">
                          <a:solidFill>
                            <a:srgbClr val="000000"/>
                          </a:solidFill>
                          <a:effectLst/>
                          <a:latin typeface="微软雅黑" panose="020B0503020204020204" charset="-122"/>
                          <a:ea typeface="微软雅黑" panose="020B0503020204020204" charset="-122"/>
                        </a:rPr>
                        <a:t>所得税前：</a:t>
                      </a:r>
                      <a:endParaRPr lang="zh-CN" alt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dirty="0">
                          <a:solidFill>
                            <a:srgbClr val="000000"/>
                          </a:solidFill>
                          <a:effectLst/>
                          <a:latin typeface="微软雅黑" panose="020B0503020204020204" charset="-122"/>
                          <a:ea typeface="微软雅黑" panose="020B0503020204020204" charset="-122"/>
                        </a:rPr>
                        <a:t>项目财务内部收益率</a:t>
                      </a:r>
                      <a:endParaRPr lang="zh-CN" alt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200" dirty="0">
                          <a:effectLst/>
                        </a:rPr>
                        <a:t>35.22%</a:t>
                      </a:r>
                      <a:endParaRPr lang="en-US" altLang="zh-CN" sz="1200" dirty="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622091">
                <a:tc>
                  <a:txBody>
                    <a:bodyPr/>
                    <a:lstStyle/>
                    <a:p>
                      <a:pPr marL="0" algn="l" fontAlgn="ctr">
                        <a:lnSpc>
                          <a:spcPct val="100000"/>
                        </a:lnSpc>
                        <a:spcBef>
                          <a:spcPts val="0"/>
                        </a:spcBef>
                        <a:spcAft>
                          <a:spcPts val="0"/>
                        </a:spcAft>
                      </a:pPr>
                      <a:endParaRPr 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dirty="0">
                          <a:solidFill>
                            <a:srgbClr val="000000"/>
                          </a:solidFill>
                          <a:effectLst/>
                          <a:latin typeface="微软雅黑" panose="020B0503020204020204" charset="-122"/>
                          <a:ea typeface="微软雅黑" panose="020B0503020204020204" charset="-122"/>
                        </a:rPr>
                        <a:t>项目财务净现值（</a:t>
                      </a:r>
                      <a:r>
                        <a:rPr lang="en-US" altLang="zh-CN" sz="1100" b="0" i="0" spc="0" dirty="0" err="1">
                          <a:solidFill>
                            <a:srgbClr val="000000"/>
                          </a:solidFill>
                          <a:effectLst/>
                          <a:latin typeface="微软雅黑" panose="020B0503020204020204" charset="-122"/>
                          <a:ea typeface="微软雅黑" panose="020B0503020204020204" charset="-122"/>
                        </a:rPr>
                        <a:t>i</a:t>
                      </a:r>
                      <a:r>
                        <a:rPr lang="en-US" altLang="zh-CN" sz="1100" b="0" i="0" spc="0" dirty="0">
                          <a:solidFill>
                            <a:srgbClr val="000000"/>
                          </a:solidFill>
                          <a:effectLst/>
                          <a:latin typeface="微软雅黑" panose="020B0503020204020204" charset="-122"/>
                          <a:ea typeface="微软雅黑" panose="020B0503020204020204" charset="-122"/>
                        </a:rPr>
                        <a:t>=8%</a:t>
                      </a:r>
                      <a:r>
                        <a:rPr lang="zh-CN" altLang="en-US" sz="1100" b="0" i="0" spc="0" dirty="0">
                          <a:solidFill>
                            <a:srgbClr val="000000"/>
                          </a:solidFill>
                          <a:effectLst/>
                          <a:latin typeface="微软雅黑" panose="020B0503020204020204" charset="-122"/>
                          <a:ea typeface="微软雅黑" panose="020B0503020204020204" charset="-122"/>
                        </a:rPr>
                        <a:t>）</a:t>
                      </a:r>
                      <a:endParaRPr lang="zh-CN" alt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200">
                          <a:effectLst/>
                        </a:rPr>
                        <a:t>797.21 </a:t>
                      </a:r>
                      <a:endParaRPr lang="en-US" altLang="zh-CN" sz="120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a:solidFill>
                            <a:srgbClr val="000000"/>
                          </a:solidFill>
                          <a:effectLst/>
                          <a:latin typeface="微软雅黑" panose="020B0503020204020204" charset="-122"/>
                          <a:ea typeface="微软雅黑" panose="020B0503020204020204" charset="-122"/>
                        </a:rPr>
                        <a:t>万元</a:t>
                      </a:r>
                      <a:endParaRPr lang="zh-CN" alt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598593">
                <a:tc>
                  <a:txBody>
                    <a:bodyPr/>
                    <a:lstStyle/>
                    <a:p>
                      <a:pPr marL="0" algn="l" fontAlgn="ctr">
                        <a:lnSpc>
                          <a:spcPct val="100000"/>
                        </a:lnSpc>
                        <a:spcBef>
                          <a:spcPts val="0"/>
                        </a:spcBef>
                        <a:spcAft>
                          <a:spcPts val="0"/>
                        </a:spcAft>
                      </a:pPr>
                      <a:endParaRPr 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dirty="0">
                          <a:solidFill>
                            <a:srgbClr val="000000"/>
                          </a:solidFill>
                          <a:effectLst/>
                          <a:latin typeface="微软雅黑" panose="020B0503020204020204" charset="-122"/>
                          <a:ea typeface="微软雅黑" panose="020B0503020204020204" charset="-122"/>
                        </a:rPr>
                        <a:t>静态投资回收期（含建设期）</a:t>
                      </a:r>
                      <a:endParaRPr lang="zh-CN" alt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200">
                          <a:effectLst/>
                        </a:rPr>
                        <a:t>4.12 </a:t>
                      </a:r>
                      <a:endParaRPr lang="en-US" altLang="zh-CN" sz="120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a:solidFill>
                            <a:srgbClr val="000000"/>
                          </a:solidFill>
                          <a:effectLst/>
                          <a:latin typeface="微软雅黑" panose="020B0503020204020204" charset="-122"/>
                          <a:ea typeface="微软雅黑" panose="020B0503020204020204" charset="-122"/>
                        </a:rPr>
                        <a:t>年</a:t>
                      </a:r>
                      <a:endParaRPr lang="zh-CN" alt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598593">
                <a:tc>
                  <a:txBody>
                    <a:bodyPr/>
                    <a:lstStyle/>
                    <a:p>
                      <a:pPr marL="0" algn="l" fontAlgn="ctr">
                        <a:lnSpc>
                          <a:spcPct val="100000"/>
                        </a:lnSpc>
                        <a:spcBef>
                          <a:spcPts val="0"/>
                        </a:spcBef>
                        <a:spcAft>
                          <a:spcPts val="0"/>
                        </a:spcAft>
                      </a:pPr>
                      <a:endParaRPr 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dirty="0">
                          <a:solidFill>
                            <a:srgbClr val="000000"/>
                          </a:solidFill>
                          <a:effectLst/>
                          <a:latin typeface="微软雅黑" panose="020B0503020204020204" charset="-122"/>
                          <a:ea typeface="微软雅黑" panose="020B0503020204020204" charset="-122"/>
                        </a:rPr>
                        <a:t>动态投资回收期（含建设期）</a:t>
                      </a:r>
                      <a:endParaRPr lang="zh-CN" alt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200">
                          <a:effectLst/>
                        </a:rPr>
                        <a:t>4.07 </a:t>
                      </a:r>
                      <a:endParaRPr lang="en-US" altLang="zh-CN" sz="120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dirty="0">
                          <a:solidFill>
                            <a:srgbClr val="000000"/>
                          </a:solidFill>
                          <a:effectLst/>
                          <a:latin typeface="微软雅黑" panose="020B0503020204020204" charset="-122"/>
                          <a:ea typeface="微软雅黑" panose="020B0503020204020204" charset="-122"/>
                        </a:rPr>
                        <a:t>年</a:t>
                      </a:r>
                      <a:endParaRPr lang="zh-CN" alt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622091">
                <a:tc>
                  <a:txBody>
                    <a:bodyPr/>
                    <a:lstStyle/>
                    <a:p>
                      <a:pPr marL="0" algn="l" fontAlgn="ctr">
                        <a:lnSpc>
                          <a:spcPct val="100000"/>
                        </a:lnSpc>
                        <a:spcBef>
                          <a:spcPts val="0"/>
                        </a:spcBef>
                        <a:spcAft>
                          <a:spcPts val="0"/>
                        </a:spcAft>
                      </a:pPr>
                      <a:r>
                        <a:rPr lang="zh-CN" altLang="en-US" sz="1100" b="0" i="0" spc="0">
                          <a:solidFill>
                            <a:srgbClr val="000000"/>
                          </a:solidFill>
                          <a:effectLst/>
                          <a:latin typeface="微软雅黑" panose="020B0503020204020204" charset="-122"/>
                          <a:ea typeface="微软雅黑" panose="020B0503020204020204" charset="-122"/>
                        </a:rPr>
                        <a:t>所得税后：</a:t>
                      </a:r>
                      <a:endParaRPr lang="zh-CN" alt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a:solidFill>
                            <a:srgbClr val="000000"/>
                          </a:solidFill>
                          <a:effectLst/>
                          <a:latin typeface="微软雅黑" panose="020B0503020204020204" charset="-122"/>
                          <a:ea typeface="微软雅黑" panose="020B0503020204020204" charset="-122"/>
                        </a:rPr>
                        <a:t>项目财务内部收益率</a:t>
                      </a:r>
                      <a:endParaRPr lang="zh-CN" alt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200">
                          <a:effectLst/>
                        </a:rPr>
                        <a:t>30.00%</a:t>
                      </a:r>
                      <a:endParaRPr lang="en-US" altLang="zh-CN" sz="120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622091">
                <a:tc>
                  <a:txBody>
                    <a:bodyPr/>
                    <a:lstStyle/>
                    <a:p>
                      <a:pPr marL="0" algn="l" fontAlgn="ctr">
                        <a:lnSpc>
                          <a:spcPct val="100000"/>
                        </a:lnSpc>
                        <a:spcBef>
                          <a:spcPts val="0"/>
                        </a:spcBef>
                        <a:spcAft>
                          <a:spcPts val="0"/>
                        </a:spcAft>
                      </a:pPr>
                      <a:endParaRPr 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a:solidFill>
                            <a:srgbClr val="000000"/>
                          </a:solidFill>
                          <a:effectLst/>
                          <a:latin typeface="微软雅黑" panose="020B0503020204020204" charset="-122"/>
                          <a:ea typeface="微软雅黑" panose="020B0503020204020204" charset="-122"/>
                        </a:rPr>
                        <a:t>项目财务净现值（</a:t>
                      </a:r>
                      <a:r>
                        <a:rPr lang="en-US" altLang="zh-CN" sz="1100" b="0" i="0" spc="0">
                          <a:solidFill>
                            <a:srgbClr val="000000"/>
                          </a:solidFill>
                          <a:effectLst/>
                          <a:latin typeface="微软雅黑" panose="020B0503020204020204" charset="-122"/>
                          <a:ea typeface="微软雅黑" panose="020B0503020204020204" charset="-122"/>
                        </a:rPr>
                        <a:t>i=8%</a:t>
                      </a:r>
                      <a:r>
                        <a:rPr lang="zh-CN" altLang="en-US" sz="1100" b="0" i="0" spc="0">
                          <a:solidFill>
                            <a:srgbClr val="000000"/>
                          </a:solidFill>
                          <a:effectLst/>
                          <a:latin typeface="微软雅黑" panose="020B0503020204020204" charset="-122"/>
                          <a:ea typeface="微软雅黑" panose="020B0503020204020204" charset="-122"/>
                        </a:rPr>
                        <a:t>）</a:t>
                      </a:r>
                      <a:endParaRPr lang="zh-CN" alt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200">
                          <a:effectLst/>
                        </a:rPr>
                        <a:t>623.75 </a:t>
                      </a:r>
                      <a:endParaRPr lang="en-US" altLang="zh-CN" sz="120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dirty="0">
                          <a:solidFill>
                            <a:srgbClr val="000000"/>
                          </a:solidFill>
                          <a:effectLst/>
                          <a:latin typeface="微软雅黑" panose="020B0503020204020204" charset="-122"/>
                          <a:ea typeface="微软雅黑" panose="020B0503020204020204" charset="-122"/>
                        </a:rPr>
                        <a:t>万元</a:t>
                      </a:r>
                      <a:endParaRPr lang="zh-CN" alt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598593">
                <a:tc>
                  <a:txBody>
                    <a:bodyPr/>
                    <a:lstStyle/>
                    <a:p>
                      <a:pPr marL="0" algn="l" fontAlgn="ctr">
                        <a:lnSpc>
                          <a:spcPct val="100000"/>
                        </a:lnSpc>
                        <a:spcBef>
                          <a:spcPts val="0"/>
                        </a:spcBef>
                        <a:spcAft>
                          <a:spcPts val="0"/>
                        </a:spcAft>
                      </a:pPr>
                      <a:endParaRPr 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a:solidFill>
                            <a:srgbClr val="000000"/>
                          </a:solidFill>
                          <a:effectLst/>
                          <a:latin typeface="微软雅黑" panose="020B0503020204020204" charset="-122"/>
                          <a:ea typeface="微软雅黑" panose="020B0503020204020204" charset="-122"/>
                        </a:rPr>
                        <a:t>静态投资回收期（含建设期）</a:t>
                      </a:r>
                      <a:endParaRPr lang="zh-CN" alt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200">
                          <a:effectLst/>
                        </a:rPr>
                        <a:t>4.00 </a:t>
                      </a:r>
                      <a:endParaRPr lang="en-US" altLang="zh-CN" sz="120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dirty="0">
                          <a:solidFill>
                            <a:srgbClr val="000000"/>
                          </a:solidFill>
                          <a:effectLst/>
                          <a:latin typeface="微软雅黑" panose="020B0503020204020204" charset="-122"/>
                          <a:ea typeface="微软雅黑" panose="020B0503020204020204" charset="-122"/>
                        </a:rPr>
                        <a:t>年</a:t>
                      </a:r>
                      <a:endParaRPr lang="zh-CN" alt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598593">
                <a:tc>
                  <a:txBody>
                    <a:bodyPr/>
                    <a:lstStyle/>
                    <a:p>
                      <a:pPr marL="0" algn="l" fontAlgn="ctr">
                        <a:lnSpc>
                          <a:spcPct val="100000"/>
                        </a:lnSpc>
                        <a:spcBef>
                          <a:spcPts val="0"/>
                        </a:spcBef>
                        <a:spcAft>
                          <a:spcPts val="0"/>
                        </a:spcAft>
                      </a:pPr>
                      <a:endParaRPr 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a:solidFill>
                            <a:srgbClr val="000000"/>
                          </a:solidFill>
                          <a:effectLst/>
                          <a:latin typeface="微软雅黑" panose="020B0503020204020204" charset="-122"/>
                          <a:ea typeface="微软雅黑" panose="020B0503020204020204" charset="-122"/>
                        </a:rPr>
                        <a:t>动态投资回收期（含建设期）</a:t>
                      </a:r>
                      <a:endParaRPr lang="zh-CN" altLang="en-US" sz="240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200" dirty="0">
                          <a:effectLst/>
                        </a:rPr>
                        <a:t>4.00 </a:t>
                      </a:r>
                      <a:endParaRPr lang="en-US" altLang="zh-CN" sz="1200" dirty="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100" b="0" i="0" spc="0" dirty="0">
                          <a:solidFill>
                            <a:srgbClr val="000000"/>
                          </a:solidFill>
                          <a:effectLst/>
                          <a:latin typeface="微软雅黑" panose="020B0503020204020204" charset="-122"/>
                          <a:ea typeface="微软雅黑" panose="020B0503020204020204" charset="-122"/>
                        </a:rPr>
                        <a:t>年</a:t>
                      </a:r>
                      <a:endParaRPr lang="zh-CN" altLang="en-US" sz="2400" dirty="0">
                        <a:effectLst/>
                      </a:endParaRPr>
                    </a:p>
                  </a:txBody>
                  <a:tcPr marL="44502" marR="44502" marT="37085" marB="37085"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bl>
          </a:graphicData>
        </a:graphic>
      </p:graphicFrame>
      <p:sp>
        <p:nvSpPr>
          <p:cNvPr id="7" name="文本框 6"/>
          <p:cNvSpPr txBox="1"/>
          <p:nvPr/>
        </p:nvSpPr>
        <p:spPr>
          <a:xfrm>
            <a:off x="4928927" y="325660"/>
            <a:ext cx="6827078" cy="700576"/>
          </a:xfrm>
          <a:prstGeom prst="rect">
            <a:avLst/>
          </a:prstGeom>
          <a:noFill/>
        </p:spPr>
        <p:txBody>
          <a:bodyPr wrap="square">
            <a:spAutoFit/>
          </a:bodyPr>
          <a:lstStyle/>
          <a:p>
            <a:pPr>
              <a:lnSpc>
                <a:spcPct val="150000"/>
              </a:lnSpc>
            </a:pP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通过指标可以看出我们的所得税前与所得税后的收益率均大于期望收益率，财务净现值大于</a:t>
            </a:r>
            <a:r>
              <a:rPr lang="en-US" altLang="zh-CN" sz="1400" dirty="0">
                <a:solidFill>
                  <a:schemeClr val="tx1">
                    <a:lumMod val="85000"/>
                    <a:lumOff val="15000"/>
                  </a:schemeClr>
                </a:solidFill>
                <a:latin typeface="思源宋体 Light" panose="02020300000000000000" pitchFamily="18" charset="-122"/>
                <a:ea typeface="思源宋体 Light" panose="02020300000000000000" pitchFamily="18" charset="-122"/>
              </a:rPr>
              <a:t>0</a:t>
            </a: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，静动态投资回收期，包括建设期，均短于项目评价期。项目经济合理。</a:t>
            </a:r>
            <a:endPar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flipH="1">
            <a:off x="702228" y="372826"/>
            <a:ext cx="3851955"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项目资本金现金流量表</a:t>
            </a:r>
            <a:endParaRPr lang="zh-CN" altLang="en-US" sz="2800" dirty="0">
              <a:solidFill>
                <a:schemeClr val="bg2">
                  <a:lumMod val="25000"/>
                </a:schemeClr>
              </a:solidFill>
              <a:cs typeface="+mn-ea"/>
              <a:sym typeface="+mn-lt"/>
            </a:endParaRPr>
          </a:p>
        </p:txBody>
      </p:sp>
      <p:graphicFrame>
        <p:nvGraphicFramePr>
          <p:cNvPr id="4" name="表格 3"/>
          <p:cNvGraphicFramePr>
            <a:graphicFrameLocks noGrp="1"/>
          </p:cNvGraphicFramePr>
          <p:nvPr/>
        </p:nvGraphicFramePr>
        <p:xfrm>
          <a:off x="448458" y="989378"/>
          <a:ext cx="9256352" cy="5305806"/>
        </p:xfrm>
        <a:graphic>
          <a:graphicData uri="http://schemas.openxmlformats.org/drawingml/2006/table">
            <a:tbl>
              <a:tblPr>
                <a:tableStyleId>{284E427A-3D55-4303-BF80-6455036E1DE7}</a:tableStyleId>
              </a:tblPr>
              <a:tblGrid>
                <a:gridCol w="971219"/>
                <a:gridCol w="1673453"/>
                <a:gridCol w="1322336"/>
                <a:gridCol w="1322336"/>
                <a:gridCol w="1322336"/>
                <a:gridCol w="1322336"/>
                <a:gridCol w="1322336"/>
              </a:tblGrid>
              <a:tr h="183523">
                <a:tc gridSpan="7">
                  <a:txBody>
                    <a:bodyPr/>
                    <a:lstStyle/>
                    <a:p>
                      <a:pPr marL="0" algn="ctr" fontAlgn="ctr">
                        <a:lnSpc>
                          <a:spcPct val="100000"/>
                        </a:lnSpc>
                        <a:spcBef>
                          <a:spcPts val="0"/>
                        </a:spcBef>
                        <a:spcAft>
                          <a:spcPts val="0"/>
                        </a:spcAft>
                      </a:pPr>
                      <a:r>
                        <a:rPr lang="zh-CN" altLang="en-US" sz="1400" b="1" spc="0" dirty="0">
                          <a:solidFill>
                            <a:srgbClr val="000000"/>
                          </a:solidFill>
                          <a:effectLst/>
                        </a:rPr>
                        <a:t>项目资本金现金流量表（单位：万元）</a:t>
                      </a:r>
                      <a:endParaRPr lang="zh-CN" altLang="en-US" sz="3200" dirty="0">
                        <a:effectLst/>
                      </a:endParaRPr>
                    </a:p>
                  </a:txBody>
                  <a:tcPr marL="37033" marR="37033" marT="30861" marB="30861" anchor="ctr"/>
                </a:tc>
                <a:tc hMerge="1">
                  <a:tcPr/>
                </a:tc>
                <a:tc hMerge="1">
                  <a:tcPr/>
                </a:tc>
                <a:tc hMerge="1">
                  <a:tcPr/>
                </a:tc>
                <a:tc hMerge="1">
                  <a:tcPr/>
                </a:tc>
                <a:tc hMerge="1">
                  <a:tcPr/>
                </a:tc>
                <a:tc hMerge="1">
                  <a:tcPr/>
                </a:tc>
              </a:tr>
              <a:tr h="251672">
                <a:tc>
                  <a:txBody>
                    <a:bodyPr/>
                    <a:lstStyle/>
                    <a:p>
                      <a:pPr marL="0" algn="l" fontAlgn="ctr">
                        <a:lnSpc>
                          <a:spcPct val="100000"/>
                        </a:lnSpc>
                        <a:spcBef>
                          <a:spcPts val="0"/>
                        </a:spcBef>
                        <a:spcAft>
                          <a:spcPts val="0"/>
                        </a:spcAft>
                      </a:pPr>
                      <a:r>
                        <a:rPr lang="zh-CN" altLang="en-US" sz="1400" b="0" spc="0">
                          <a:solidFill>
                            <a:srgbClr val="000000"/>
                          </a:solidFill>
                          <a:effectLst/>
                        </a:rPr>
                        <a:t>序号</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项目</a:t>
                      </a:r>
                      <a:r>
                        <a:rPr lang="en-US" altLang="zh-CN" sz="1400" b="0" spc="0">
                          <a:solidFill>
                            <a:srgbClr val="000000"/>
                          </a:solidFill>
                          <a:effectLst/>
                        </a:rPr>
                        <a:t>/</a:t>
                      </a:r>
                      <a:r>
                        <a:rPr lang="zh-CN" altLang="en-US" sz="1400" b="0" spc="0">
                          <a:solidFill>
                            <a:srgbClr val="000000"/>
                          </a:solidFill>
                          <a:effectLst/>
                        </a:rPr>
                        <a:t>年份</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en-US" altLang="zh-CN" sz="1400" b="0" spc="0">
                          <a:solidFill>
                            <a:srgbClr val="000000"/>
                          </a:solidFill>
                          <a:effectLst/>
                        </a:rPr>
                        <a:t>2</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en-US" altLang="zh-CN" sz="1400" b="0" spc="0">
                          <a:solidFill>
                            <a:srgbClr val="000000"/>
                          </a:solidFill>
                          <a:effectLst/>
                        </a:rPr>
                        <a:t>3</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en-US" altLang="zh-CN" sz="1400" b="0" spc="0">
                          <a:solidFill>
                            <a:srgbClr val="000000"/>
                          </a:solidFill>
                          <a:effectLst/>
                        </a:rPr>
                        <a:t>4</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en-US" altLang="zh-CN" sz="1400" b="0" spc="0">
                          <a:solidFill>
                            <a:srgbClr val="000000"/>
                          </a:solidFill>
                          <a:effectLst/>
                        </a:rPr>
                        <a:t>5</a:t>
                      </a:r>
                      <a:endParaRPr lang="zh-CN" altLang="en-US" sz="3200">
                        <a:effectLst/>
                      </a:endParaRPr>
                    </a:p>
                  </a:txBody>
                  <a:tcPr marL="37033" marR="37033" marT="30861" marB="30861" anchor="ctr"/>
                </a:tc>
              </a:tr>
              <a:tr h="183523">
                <a:tc>
                  <a:txBody>
                    <a:bodyPr/>
                    <a:lstStyle/>
                    <a:p>
                      <a:pPr marL="0" algn="l" fontAlgn="ctr">
                        <a:lnSpc>
                          <a:spcPct val="100000"/>
                        </a:lnSpc>
                        <a:spcBef>
                          <a:spcPts val="0"/>
                        </a:spcBef>
                        <a:spcAft>
                          <a:spcPts val="0"/>
                        </a:spcAft>
                      </a:pPr>
                      <a:r>
                        <a:rPr lang="en-US" altLang="zh-CN" sz="1400" b="0" spc="0">
                          <a:solidFill>
                            <a:srgbClr val="000000"/>
                          </a:solidFill>
                          <a:effectLst/>
                        </a:rPr>
                        <a:t>1</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现金流入</a:t>
                      </a:r>
                      <a:endParaRPr lang="zh-CN" altLang="en-US" sz="3200">
                        <a:effectLst/>
                      </a:endParaRPr>
                    </a:p>
                  </a:txBody>
                  <a:tcPr marL="37033" marR="37033" marT="30861" marB="30861" anchor="ctr"/>
                </a:tc>
                <a:tc>
                  <a:txBody>
                    <a:bodyPr/>
                    <a:lstStyle/>
                    <a:p>
                      <a:r>
                        <a:rPr lang="en-US" altLang="zh-CN" sz="1400" dirty="0">
                          <a:effectLst/>
                        </a:rPr>
                        <a:t>0.00 </a:t>
                      </a:r>
                      <a:endParaRPr lang="en-US" altLang="zh-CN" sz="1400" dirty="0">
                        <a:effectLst/>
                      </a:endParaRPr>
                    </a:p>
                  </a:txBody>
                  <a:tcPr anchor="ctr"/>
                </a:tc>
                <a:tc>
                  <a:txBody>
                    <a:bodyPr/>
                    <a:lstStyle/>
                    <a:p>
                      <a:r>
                        <a:rPr lang="en-US" altLang="zh-CN" sz="1400">
                          <a:effectLst/>
                        </a:rPr>
                        <a:t>400.00 </a:t>
                      </a:r>
                      <a:endParaRPr lang="en-US" altLang="zh-CN" sz="1400">
                        <a:effectLst/>
                      </a:endParaRPr>
                    </a:p>
                  </a:txBody>
                  <a:tcPr anchor="ctr"/>
                </a:tc>
                <a:tc>
                  <a:txBody>
                    <a:bodyPr/>
                    <a:lstStyle/>
                    <a:p>
                      <a:r>
                        <a:rPr lang="en-US" altLang="zh-CN" sz="1400">
                          <a:effectLst/>
                        </a:rPr>
                        <a:t>700.00 </a:t>
                      </a:r>
                      <a:endParaRPr lang="en-US" altLang="zh-CN" sz="1400">
                        <a:effectLst/>
                      </a:endParaRPr>
                    </a:p>
                  </a:txBody>
                  <a:tcPr anchor="ctr"/>
                </a:tc>
                <a:tc>
                  <a:txBody>
                    <a:bodyPr/>
                    <a:lstStyle/>
                    <a:p>
                      <a:r>
                        <a:rPr lang="en-US" altLang="zh-CN" sz="1400">
                          <a:effectLst/>
                        </a:rPr>
                        <a:t>1200.00 </a:t>
                      </a:r>
                      <a:endParaRPr lang="en-US" altLang="zh-CN" sz="1400">
                        <a:effectLst/>
                      </a:endParaRPr>
                    </a:p>
                  </a:txBody>
                  <a:tcPr anchor="ctr"/>
                </a:tc>
                <a:tc>
                  <a:txBody>
                    <a:bodyPr/>
                    <a:lstStyle/>
                    <a:p>
                      <a:r>
                        <a:rPr lang="en-US" altLang="zh-CN" sz="1400">
                          <a:effectLst/>
                        </a:rPr>
                        <a:t>1716.10 </a:t>
                      </a:r>
                      <a:endParaRPr lang="en-US" altLang="zh-CN" sz="1400">
                        <a:effectLst/>
                      </a:endParaRPr>
                    </a:p>
                  </a:txBody>
                  <a:tcPr anchor="ctr"/>
                </a:tc>
              </a:tr>
              <a:tr h="183523">
                <a:tc>
                  <a:txBody>
                    <a:bodyPr/>
                    <a:lstStyle/>
                    <a:p>
                      <a:pPr marL="0" algn="l" fontAlgn="ctr">
                        <a:lnSpc>
                          <a:spcPct val="100000"/>
                        </a:lnSpc>
                        <a:spcBef>
                          <a:spcPts val="0"/>
                        </a:spcBef>
                        <a:spcAft>
                          <a:spcPts val="0"/>
                        </a:spcAft>
                      </a:pPr>
                      <a:r>
                        <a:rPr lang="en-US" altLang="zh-CN" sz="1400" b="0" spc="0">
                          <a:solidFill>
                            <a:srgbClr val="000000"/>
                          </a:solidFill>
                          <a:effectLst/>
                        </a:rPr>
                        <a:t>1.1</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营业收入</a:t>
                      </a:r>
                      <a:endParaRPr lang="zh-CN" altLang="en-US" sz="3200">
                        <a:effectLst/>
                      </a:endParaRPr>
                    </a:p>
                  </a:txBody>
                  <a:tcPr marL="37033" marR="37033" marT="30861" marB="30861"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400.00 </a:t>
                      </a:r>
                      <a:endParaRPr lang="en-US" altLang="zh-CN" sz="1400">
                        <a:effectLst/>
                      </a:endParaRPr>
                    </a:p>
                  </a:txBody>
                  <a:tcPr anchor="ctr"/>
                </a:tc>
                <a:tc>
                  <a:txBody>
                    <a:bodyPr/>
                    <a:lstStyle/>
                    <a:p>
                      <a:r>
                        <a:rPr lang="en-US" altLang="zh-CN" sz="1400">
                          <a:effectLst/>
                        </a:rPr>
                        <a:t>700.00 </a:t>
                      </a:r>
                      <a:endParaRPr lang="en-US" altLang="zh-CN" sz="1400">
                        <a:effectLst/>
                      </a:endParaRPr>
                    </a:p>
                  </a:txBody>
                  <a:tcPr anchor="ctr"/>
                </a:tc>
                <a:tc>
                  <a:txBody>
                    <a:bodyPr/>
                    <a:lstStyle/>
                    <a:p>
                      <a:r>
                        <a:rPr lang="en-US" altLang="zh-CN" sz="1400">
                          <a:effectLst/>
                        </a:rPr>
                        <a:t>1200.00 </a:t>
                      </a:r>
                      <a:endParaRPr lang="en-US" altLang="zh-CN" sz="1400">
                        <a:effectLst/>
                      </a:endParaRPr>
                    </a:p>
                  </a:txBody>
                  <a:tcPr anchor="ctr"/>
                </a:tc>
                <a:tc>
                  <a:txBody>
                    <a:bodyPr/>
                    <a:lstStyle/>
                    <a:p>
                      <a:r>
                        <a:rPr lang="en-US" altLang="zh-CN" sz="1400">
                          <a:effectLst/>
                        </a:rPr>
                        <a:t>1200.00 </a:t>
                      </a:r>
                      <a:endParaRPr lang="en-US" altLang="zh-CN" sz="1400">
                        <a:effectLst/>
                      </a:endParaRPr>
                    </a:p>
                  </a:txBody>
                  <a:tcPr anchor="ctr"/>
                </a:tc>
              </a:tr>
              <a:tr h="446875">
                <a:tc>
                  <a:txBody>
                    <a:bodyPr/>
                    <a:lstStyle/>
                    <a:p>
                      <a:pPr marL="0" algn="l" fontAlgn="ctr">
                        <a:lnSpc>
                          <a:spcPct val="100000"/>
                        </a:lnSpc>
                        <a:spcBef>
                          <a:spcPts val="0"/>
                        </a:spcBef>
                        <a:spcAft>
                          <a:spcPts val="0"/>
                        </a:spcAft>
                      </a:pPr>
                      <a:r>
                        <a:rPr lang="en-US" altLang="zh-CN" sz="1400" b="0" spc="0">
                          <a:solidFill>
                            <a:srgbClr val="000000"/>
                          </a:solidFill>
                          <a:effectLst/>
                        </a:rPr>
                        <a:t>1.2</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回收固定资产、无形资产余值</a:t>
                      </a:r>
                      <a:endParaRPr lang="zh-CN" altLang="en-US" sz="3200">
                        <a:effectLst/>
                      </a:endParaRPr>
                    </a:p>
                  </a:txBody>
                  <a:tcPr marL="37033" marR="37033" marT="30861" marB="30861" anchor="ctr"/>
                </a:tc>
                <a:tc>
                  <a:txBody>
                    <a:bodyPr/>
                    <a:lstStyle/>
                    <a:p>
                      <a:r>
                        <a:rPr lang="zh-CN" altLang="en-US" sz="1400">
                          <a:effectLst/>
                        </a:rPr>
                        <a:t>　</a:t>
                      </a:r>
                      <a:endParaRPr lang="zh-CN" altLang="en-US" sz="1400">
                        <a:effectLst/>
                      </a:endParaRPr>
                    </a:p>
                  </a:txBody>
                  <a:tcPr anchor="ctr"/>
                </a:tc>
                <a:tc>
                  <a:txBody>
                    <a:bodyPr/>
                    <a:lstStyle/>
                    <a:p>
                      <a:r>
                        <a:rPr lang="zh-CN" altLang="en-US" sz="1400">
                          <a:effectLst/>
                        </a:rPr>
                        <a:t>　</a:t>
                      </a:r>
                      <a:endParaRPr lang="zh-CN" altLang="en-US" sz="1400">
                        <a:effectLst/>
                      </a:endParaRPr>
                    </a:p>
                  </a:txBody>
                  <a:tcPr anchor="ctr"/>
                </a:tc>
                <a:tc>
                  <a:txBody>
                    <a:bodyPr/>
                    <a:lstStyle/>
                    <a:p>
                      <a:r>
                        <a:rPr lang="zh-CN" altLang="en-US" sz="1400">
                          <a:effectLst/>
                        </a:rPr>
                        <a:t>　</a:t>
                      </a:r>
                      <a:endParaRPr lang="zh-CN" altLang="en-US" sz="1400">
                        <a:effectLst/>
                      </a:endParaRPr>
                    </a:p>
                  </a:txBody>
                  <a:tcPr anchor="ctr"/>
                </a:tc>
                <a:tc>
                  <a:txBody>
                    <a:bodyPr/>
                    <a:lstStyle/>
                    <a:p>
                      <a:r>
                        <a:rPr lang="zh-CN" altLang="en-US" sz="1400">
                          <a:effectLst/>
                        </a:rPr>
                        <a:t>　</a:t>
                      </a:r>
                      <a:endParaRPr lang="zh-CN" altLang="en-US" sz="1400">
                        <a:effectLst/>
                      </a:endParaRPr>
                    </a:p>
                  </a:txBody>
                  <a:tcPr anchor="ctr"/>
                </a:tc>
                <a:tc>
                  <a:txBody>
                    <a:bodyPr/>
                    <a:lstStyle/>
                    <a:p>
                      <a:r>
                        <a:rPr lang="en-US" altLang="zh-CN" sz="1400">
                          <a:effectLst/>
                        </a:rPr>
                        <a:t>356.10 </a:t>
                      </a:r>
                      <a:endParaRPr lang="en-US" altLang="zh-CN" sz="1400">
                        <a:effectLst/>
                      </a:endParaRPr>
                    </a:p>
                  </a:txBody>
                  <a:tcPr anchor="ctr"/>
                </a:tc>
              </a:tr>
              <a:tr h="251672">
                <a:tc>
                  <a:txBody>
                    <a:bodyPr/>
                    <a:lstStyle/>
                    <a:p>
                      <a:pPr marL="0" algn="l" fontAlgn="ctr">
                        <a:lnSpc>
                          <a:spcPct val="100000"/>
                        </a:lnSpc>
                        <a:spcBef>
                          <a:spcPts val="0"/>
                        </a:spcBef>
                        <a:spcAft>
                          <a:spcPts val="0"/>
                        </a:spcAft>
                      </a:pPr>
                      <a:r>
                        <a:rPr lang="en-US" altLang="zh-CN" sz="1400" b="0" spc="0">
                          <a:solidFill>
                            <a:srgbClr val="000000"/>
                          </a:solidFill>
                          <a:effectLst/>
                        </a:rPr>
                        <a:t>1.3</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dirty="0">
                          <a:solidFill>
                            <a:srgbClr val="000000"/>
                          </a:solidFill>
                          <a:effectLst/>
                        </a:rPr>
                        <a:t>回收流动资金</a:t>
                      </a:r>
                      <a:endParaRPr lang="zh-CN" altLang="en-US" sz="3200" dirty="0">
                        <a:effectLst/>
                      </a:endParaRPr>
                    </a:p>
                  </a:txBody>
                  <a:tcPr marL="37033" marR="37033" marT="30861" marB="30861" anchor="ctr"/>
                </a:tc>
                <a:tc>
                  <a:txBody>
                    <a:bodyPr/>
                    <a:lstStyle/>
                    <a:p>
                      <a:r>
                        <a:rPr lang="zh-CN" altLang="en-US" sz="1400">
                          <a:effectLst/>
                        </a:rPr>
                        <a:t>　</a:t>
                      </a:r>
                      <a:endParaRPr lang="zh-CN" altLang="en-US" sz="1400">
                        <a:effectLst/>
                      </a:endParaRPr>
                    </a:p>
                  </a:txBody>
                  <a:tcPr anchor="ctr"/>
                </a:tc>
                <a:tc>
                  <a:txBody>
                    <a:bodyPr/>
                    <a:lstStyle/>
                    <a:p>
                      <a:r>
                        <a:rPr lang="zh-CN" altLang="en-US" sz="1400">
                          <a:effectLst/>
                        </a:rPr>
                        <a:t>　</a:t>
                      </a:r>
                      <a:endParaRPr lang="zh-CN" altLang="en-US" sz="1400">
                        <a:effectLst/>
                      </a:endParaRPr>
                    </a:p>
                  </a:txBody>
                  <a:tcPr anchor="ctr"/>
                </a:tc>
                <a:tc>
                  <a:txBody>
                    <a:bodyPr/>
                    <a:lstStyle/>
                    <a:p>
                      <a:r>
                        <a:rPr lang="zh-CN" altLang="en-US" sz="1400">
                          <a:effectLst/>
                        </a:rPr>
                        <a:t>　</a:t>
                      </a:r>
                      <a:endParaRPr lang="zh-CN" altLang="en-US" sz="1400">
                        <a:effectLst/>
                      </a:endParaRPr>
                    </a:p>
                  </a:txBody>
                  <a:tcPr anchor="ctr"/>
                </a:tc>
                <a:tc>
                  <a:txBody>
                    <a:bodyPr/>
                    <a:lstStyle/>
                    <a:p>
                      <a:r>
                        <a:rPr lang="zh-CN" altLang="en-US" sz="1400">
                          <a:effectLst/>
                        </a:rPr>
                        <a:t>　</a:t>
                      </a:r>
                      <a:endParaRPr lang="zh-CN" altLang="en-US" sz="1400">
                        <a:effectLst/>
                      </a:endParaRPr>
                    </a:p>
                  </a:txBody>
                  <a:tcPr anchor="ctr"/>
                </a:tc>
                <a:tc>
                  <a:txBody>
                    <a:bodyPr/>
                    <a:lstStyle/>
                    <a:p>
                      <a:r>
                        <a:rPr lang="en-US" altLang="zh-CN" sz="1400">
                          <a:effectLst/>
                        </a:rPr>
                        <a:t>160.00 </a:t>
                      </a:r>
                      <a:endParaRPr lang="en-US" altLang="zh-CN" sz="1400">
                        <a:effectLst/>
                      </a:endParaRPr>
                    </a:p>
                  </a:txBody>
                  <a:tcPr anchor="ctr"/>
                </a:tc>
              </a:tr>
              <a:tr h="183523">
                <a:tc>
                  <a:txBody>
                    <a:bodyPr/>
                    <a:lstStyle/>
                    <a:p>
                      <a:pPr marL="0" algn="l" fontAlgn="ctr">
                        <a:lnSpc>
                          <a:spcPct val="100000"/>
                        </a:lnSpc>
                        <a:spcBef>
                          <a:spcPts val="0"/>
                        </a:spcBef>
                        <a:spcAft>
                          <a:spcPts val="0"/>
                        </a:spcAft>
                      </a:pPr>
                      <a:r>
                        <a:rPr lang="en-US" altLang="zh-CN" sz="1400" b="0" spc="0">
                          <a:solidFill>
                            <a:srgbClr val="000000"/>
                          </a:solidFill>
                          <a:effectLst/>
                        </a:rPr>
                        <a:t>2</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现金流出</a:t>
                      </a:r>
                      <a:endParaRPr lang="zh-CN" altLang="en-US" sz="3200">
                        <a:effectLst/>
                      </a:endParaRPr>
                    </a:p>
                  </a:txBody>
                  <a:tcPr marL="37033" marR="37033" marT="30861" marB="30861" anchor="ctr"/>
                </a:tc>
                <a:tc>
                  <a:txBody>
                    <a:bodyPr/>
                    <a:lstStyle/>
                    <a:p>
                      <a:r>
                        <a:rPr lang="en-US" altLang="zh-CN" sz="1400">
                          <a:effectLst/>
                        </a:rPr>
                        <a:t>526.94 </a:t>
                      </a:r>
                      <a:endParaRPr lang="en-US" altLang="zh-CN" sz="1400">
                        <a:effectLst/>
                      </a:endParaRPr>
                    </a:p>
                  </a:txBody>
                  <a:tcPr anchor="ctr"/>
                </a:tc>
                <a:tc>
                  <a:txBody>
                    <a:bodyPr/>
                    <a:lstStyle/>
                    <a:p>
                      <a:r>
                        <a:rPr lang="en-US" altLang="zh-CN" sz="1400">
                          <a:effectLst/>
                        </a:rPr>
                        <a:t>386.83 </a:t>
                      </a:r>
                      <a:endParaRPr lang="en-US" altLang="zh-CN" sz="1400">
                        <a:effectLst/>
                      </a:endParaRPr>
                    </a:p>
                  </a:txBody>
                  <a:tcPr anchor="ctr"/>
                </a:tc>
                <a:tc>
                  <a:txBody>
                    <a:bodyPr/>
                    <a:lstStyle/>
                    <a:p>
                      <a:r>
                        <a:rPr lang="en-US" altLang="zh-CN" sz="1400">
                          <a:effectLst/>
                        </a:rPr>
                        <a:t>506.12 </a:t>
                      </a:r>
                      <a:endParaRPr lang="en-US" altLang="zh-CN" sz="1400">
                        <a:effectLst/>
                      </a:endParaRPr>
                    </a:p>
                  </a:txBody>
                  <a:tcPr anchor="ctr"/>
                </a:tc>
                <a:tc>
                  <a:txBody>
                    <a:bodyPr/>
                    <a:lstStyle/>
                    <a:p>
                      <a:r>
                        <a:rPr lang="en-US" altLang="zh-CN" sz="1400">
                          <a:effectLst/>
                        </a:rPr>
                        <a:t>716.32 </a:t>
                      </a:r>
                      <a:endParaRPr lang="en-US" altLang="zh-CN" sz="1400">
                        <a:effectLst/>
                      </a:endParaRPr>
                    </a:p>
                  </a:txBody>
                  <a:tcPr anchor="ctr"/>
                </a:tc>
                <a:tc>
                  <a:txBody>
                    <a:bodyPr/>
                    <a:lstStyle/>
                    <a:p>
                      <a:r>
                        <a:rPr lang="en-US" altLang="zh-CN" sz="1400">
                          <a:effectLst/>
                        </a:rPr>
                        <a:t>912.72 </a:t>
                      </a:r>
                      <a:endParaRPr lang="en-US" altLang="zh-CN" sz="1400">
                        <a:effectLst/>
                      </a:endParaRPr>
                    </a:p>
                  </a:txBody>
                  <a:tcPr anchor="ctr"/>
                </a:tc>
              </a:tr>
              <a:tr h="251672">
                <a:tc>
                  <a:txBody>
                    <a:bodyPr/>
                    <a:lstStyle/>
                    <a:p>
                      <a:pPr marL="0" algn="l" fontAlgn="ctr">
                        <a:lnSpc>
                          <a:spcPct val="100000"/>
                        </a:lnSpc>
                        <a:spcBef>
                          <a:spcPts val="0"/>
                        </a:spcBef>
                        <a:spcAft>
                          <a:spcPts val="0"/>
                        </a:spcAft>
                      </a:pPr>
                      <a:r>
                        <a:rPr lang="en-US" altLang="zh-CN" sz="1400" b="0" spc="0">
                          <a:solidFill>
                            <a:srgbClr val="000000"/>
                          </a:solidFill>
                          <a:effectLst/>
                        </a:rPr>
                        <a:t>2.1</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项目资本金</a:t>
                      </a:r>
                      <a:endParaRPr lang="zh-CN" altLang="en-US" sz="3200">
                        <a:effectLst/>
                      </a:endParaRPr>
                    </a:p>
                  </a:txBody>
                  <a:tcPr marL="37033" marR="37033" marT="30861" marB="30861" anchor="ctr"/>
                </a:tc>
                <a:tc>
                  <a:txBody>
                    <a:bodyPr/>
                    <a:lstStyle/>
                    <a:p>
                      <a:r>
                        <a:rPr lang="en-US" altLang="zh-CN" sz="1400">
                          <a:effectLst/>
                        </a:rPr>
                        <a:t>521.97 </a:t>
                      </a:r>
                      <a:endParaRPr lang="en-US" altLang="zh-CN" sz="1400">
                        <a:effectLst/>
                      </a:endParaRPr>
                    </a:p>
                  </a:txBody>
                  <a:tcPr anchor="ctr"/>
                </a:tc>
                <a:tc>
                  <a:txBody>
                    <a:bodyPr/>
                    <a:lstStyle/>
                    <a:p>
                      <a:r>
                        <a:rPr lang="en-US" altLang="zh-CN" sz="1400">
                          <a:effectLst/>
                        </a:rPr>
                        <a:t>140.00 </a:t>
                      </a:r>
                      <a:endParaRPr lang="en-US" altLang="zh-CN" sz="1400">
                        <a:effectLst/>
                      </a:endParaRPr>
                    </a:p>
                  </a:txBody>
                  <a:tcPr anchor="ctr"/>
                </a:tc>
                <a:tc>
                  <a:txBody>
                    <a:bodyPr/>
                    <a:lstStyle/>
                    <a:p>
                      <a:r>
                        <a:rPr lang="en-US" altLang="zh-CN" sz="1400">
                          <a:effectLst/>
                        </a:rPr>
                        <a:t>140.00 </a:t>
                      </a:r>
                      <a:endParaRPr lang="en-US" altLang="zh-CN" sz="1400">
                        <a:effectLst/>
                      </a:endParaRPr>
                    </a:p>
                  </a:txBody>
                  <a:tcPr anchor="ctr"/>
                </a:tc>
                <a:tc>
                  <a:txBody>
                    <a:bodyPr/>
                    <a:lstStyle/>
                    <a:p>
                      <a:r>
                        <a:rPr lang="en-US" altLang="zh-CN" sz="1400">
                          <a:effectLst/>
                        </a:rPr>
                        <a:t>140.00 </a:t>
                      </a:r>
                      <a:endParaRPr lang="en-US" altLang="zh-CN" sz="1400">
                        <a:effectLst/>
                      </a:endParaRPr>
                    </a:p>
                  </a:txBody>
                  <a:tcPr anchor="ctr"/>
                </a:tc>
                <a:tc>
                  <a:txBody>
                    <a:bodyPr/>
                    <a:lstStyle/>
                    <a:p>
                      <a:r>
                        <a:rPr lang="en-US" altLang="zh-CN" sz="1400">
                          <a:effectLst/>
                        </a:rPr>
                        <a:t>140.00 </a:t>
                      </a:r>
                      <a:endParaRPr lang="en-US" altLang="zh-CN" sz="1400">
                        <a:effectLst/>
                      </a:endParaRPr>
                    </a:p>
                  </a:txBody>
                  <a:tcPr anchor="ctr"/>
                </a:tc>
              </a:tr>
              <a:tr h="251672">
                <a:tc>
                  <a:txBody>
                    <a:bodyPr/>
                    <a:lstStyle/>
                    <a:p>
                      <a:pPr marL="0" algn="l" fontAlgn="ctr">
                        <a:lnSpc>
                          <a:spcPct val="100000"/>
                        </a:lnSpc>
                        <a:spcBef>
                          <a:spcPts val="0"/>
                        </a:spcBef>
                        <a:spcAft>
                          <a:spcPts val="0"/>
                        </a:spcAft>
                      </a:pPr>
                      <a:r>
                        <a:rPr lang="en-US" altLang="zh-CN" sz="1400" b="0" spc="0">
                          <a:solidFill>
                            <a:srgbClr val="000000"/>
                          </a:solidFill>
                          <a:effectLst/>
                        </a:rPr>
                        <a:t>2.2</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借款本金偿还</a:t>
                      </a:r>
                      <a:endParaRPr lang="zh-CN" altLang="en-US" sz="3200">
                        <a:effectLst/>
                      </a:endParaRPr>
                    </a:p>
                  </a:txBody>
                  <a:tcPr marL="37033" marR="37033" marT="30861" marB="30861"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10.00 </a:t>
                      </a:r>
                      <a:endParaRPr lang="en-US" altLang="zh-CN" sz="1400">
                        <a:effectLst/>
                      </a:endParaRPr>
                    </a:p>
                  </a:txBody>
                  <a:tcPr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200.00 </a:t>
                      </a:r>
                      <a:endParaRPr lang="en-US" altLang="zh-CN" sz="1400">
                        <a:effectLst/>
                      </a:endParaRPr>
                    </a:p>
                  </a:txBody>
                  <a:tcPr anchor="ctr"/>
                </a:tc>
              </a:tr>
              <a:tr h="251672">
                <a:tc>
                  <a:txBody>
                    <a:bodyPr/>
                    <a:lstStyle/>
                    <a:p>
                      <a:pPr marL="0" algn="l" fontAlgn="ctr">
                        <a:lnSpc>
                          <a:spcPct val="100000"/>
                        </a:lnSpc>
                        <a:spcBef>
                          <a:spcPts val="0"/>
                        </a:spcBef>
                        <a:spcAft>
                          <a:spcPts val="0"/>
                        </a:spcAft>
                      </a:pPr>
                      <a:r>
                        <a:rPr lang="en-US" altLang="zh-CN" sz="1400" b="0" spc="0">
                          <a:solidFill>
                            <a:srgbClr val="000000"/>
                          </a:solidFill>
                          <a:effectLst/>
                        </a:rPr>
                        <a:t>2.2.1</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贷款本金偿还</a:t>
                      </a:r>
                      <a:endParaRPr lang="zh-CN" altLang="en-US" sz="3200">
                        <a:effectLst/>
                      </a:endParaRPr>
                    </a:p>
                  </a:txBody>
                  <a:tcPr marL="37033" marR="37033" marT="30861" marB="30861"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200.00 </a:t>
                      </a:r>
                      <a:endParaRPr lang="en-US" altLang="zh-CN" sz="1400">
                        <a:effectLst/>
                      </a:endParaRPr>
                    </a:p>
                  </a:txBody>
                  <a:tcPr anchor="ctr"/>
                </a:tc>
              </a:tr>
              <a:tr h="251672">
                <a:tc>
                  <a:txBody>
                    <a:bodyPr/>
                    <a:lstStyle/>
                    <a:p>
                      <a:pPr marL="0" algn="l" fontAlgn="ctr">
                        <a:lnSpc>
                          <a:spcPct val="100000"/>
                        </a:lnSpc>
                        <a:spcBef>
                          <a:spcPts val="0"/>
                        </a:spcBef>
                        <a:spcAft>
                          <a:spcPts val="0"/>
                        </a:spcAft>
                      </a:pPr>
                      <a:r>
                        <a:rPr lang="en-US" altLang="zh-CN" sz="1400" b="0" spc="0">
                          <a:solidFill>
                            <a:srgbClr val="000000"/>
                          </a:solidFill>
                          <a:effectLst/>
                        </a:rPr>
                        <a:t>2.2.2</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短期借款本金偿还</a:t>
                      </a:r>
                      <a:endParaRPr lang="zh-CN" altLang="en-US" sz="3200">
                        <a:effectLst/>
                      </a:endParaRPr>
                    </a:p>
                  </a:txBody>
                  <a:tcPr marL="37033" marR="37033" marT="30861" marB="30861"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10.00 </a:t>
                      </a:r>
                      <a:endParaRPr lang="en-US" altLang="zh-CN" sz="1400">
                        <a:effectLst/>
                      </a:endParaRPr>
                    </a:p>
                  </a:txBody>
                  <a:tcPr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0.00 </a:t>
                      </a:r>
                      <a:endParaRPr lang="en-US" altLang="zh-CN" sz="1400">
                        <a:effectLst/>
                      </a:endParaRPr>
                    </a:p>
                  </a:txBody>
                  <a:tcPr anchor="ctr"/>
                </a:tc>
              </a:tr>
              <a:tr h="251672">
                <a:tc>
                  <a:txBody>
                    <a:bodyPr/>
                    <a:lstStyle/>
                    <a:p>
                      <a:pPr marL="0" algn="l" fontAlgn="ctr">
                        <a:lnSpc>
                          <a:spcPct val="100000"/>
                        </a:lnSpc>
                        <a:spcBef>
                          <a:spcPts val="0"/>
                        </a:spcBef>
                        <a:spcAft>
                          <a:spcPts val="0"/>
                        </a:spcAft>
                      </a:pPr>
                      <a:r>
                        <a:rPr lang="en-US" altLang="zh-CN" sz="1400" b="0" spc="0">
                          <a:solidFill>
                            <a:srgbClr val="000000"/>
                          </a:solidFill>
                          <a:effectLst/>
                        </a:rPr>
                        <a:t>2.3</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借款利息支付</a:t>
                      </a:r>
                      <a:endParaRPr lang="zh-CN" altLang="en-US" sz="3200">
                        <a:effectLst/>
                      </a:endParaRPr>
                    </a:p>
                  </a:txBody>
                  <a:tcPr marL="37033" marR="37033" marT="30861" marB="30861" anchor="ctr"/>
                </a:tc>
                <a:tc>
                  <a:txBody>
                    <a:bodyPr/>
                    <a:lstStyle/>
                    <a:p>
                      <a:r>
                        <a:rPr lang="en-US" altLang="zh-CN" sz="1400">
                          <a:effectLst/>
                        </a:rPr>
                        <a:t>4.97 </a:t>
                      </a:r>
                      <a:endParaRPr lang="en-US" altLang="zh-CN" sz="1400">
                        <a:effectLst/>
                      </a:endParaRPr>
                    </a:p>
                  </a:txBody>
                  <a:tcPr anchor="ctr"/>
                </a:tc>
                <a:tc>
                  <a:txBody>
                    <a:bodyPr/>
                    <a:lstStyle/>
                    <a:p>
                      <a:r>
                        <a:rPr lang="en-US" altLang="zh-CN" sz="1400">
                          <a:effectLst/>
                        </a:rPr>
                        <a:t>9.94 </a:t>
                      </a:r>
                      <a:endParaRPr lang="en-US" altLang="zh-CN" sz="1400">
                        <a:effectLst/>
                      </a:endParaRPr>
                    </a:p>
                  </a:txBody>
                  <a:tcPr anchor="ctr"/>
                </a:tc>
                <a:tc>
                  <a:txBody>
                    <a:bodyPr/>
                    <a:lstStyle/>
                    <a:p>
                      <a:r>
                        <a:rPr lang="en-US" altLang="zh-CN" sz="1400">
                          <a:effectLst/>
                        </a:rPr>
                        <a:t>9.50 </a:t>
                      </a:r>
                      <a:endParaRPr lang="en-US" altLang="zh-CN" sz="1400">
                        <a:effectLst/>
                      </a:endParaRPr>
                    </a:p>
                  </a:txBody>
                  <a:tcPr anchor="ctr"/>
                </a:tc>
                <a:tc>
                  <a:txBody>
                    <a:bodyPr/>
                    <a:lstStyle/>
                    <a:p>
                      <a:r>
                        <a:rPr lang="en-US" altLang="zh-CN" sz="1400">
                          <a:effectLst/>
                        </a:rPr>
                        <a:t>9.50 </a:t>
                      </a:r>
                      <a:endParaRPr lang="en-US" altLang="zh-CN" sz="1400">
                        <a:effectLst/>
                      </a:endParaRPr>
                    </a:p>
                  </a:txBody>
                  <a:tcPr anchor="ctr"/>
                </a:tc>
                <a:tc>
                  <a:txBody>
                    <a:bodyPr/>
                    <a:lstStyle/>
                    <a:p>
                      <a:r>
                        <a:rPr lang="en-US" altLang="zh-CN" sz="1400">
                          <a:effectLst/>
                        </a:rPr>
                        <a:t>9.50 </a:t>
                      </a:r>
                      <a:endParaRPr lang="en-US" altLang="zh-CN" sz="1400">
                        <a:effectLst/>
                      </a:endParaRPr>
                    </a:p>
                  </a:txBody>
                  <a:tcPr anchor="ctr"/>
                </a:tc>
              </a:tr>
              <a:tr h="183523">
                <a:tc>
                  <a:txBody>
                    <a:bodyPr/>
                    <a:lstStyle/>
                    <a:p>
                      <a:pPr marL="0" algn="l" fontAlgn="ctr">
                        <a:lnSpc>
                          <a:spcPct val="100000"/>
                        </a:lnSpc>
                        <a:spcBef>
                          <a:spcPts val="0"/>
                        </a:spcBef>
                        <a:spcAft>
                          <a:spcPts val="0"/>
                        </a:spcAft>
                      </a:pPr>
                      <a:r>
                        <a:rPr lang="en-US" altLang="zh-CN" sz="1400" b="0" spc="0">
                          <a:solidFill>
                            <a:srgbClr val="000000"/>
                          </a:solidFill>
                          <a:effectLst/>
                        </a:rPr>
                        <a:t>2.4</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经营成本</a:t>
                      </a:r>
                      <a:endParaRPr lang="zh-CN" altLang="en-US" sz="3200">
                        <a:effectLst/>
                      </a:endParaRPr>
                    </a:p>
                  </a:txBody>
                  <a:tcPr marL="37033" marR="37033" marT="30861" marB="30861"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197.78 </a:t>
                      </a:r>
                      <a:endParaRPr lang="en-US" altLang="zh-CN" sz="1400">
                        <a:effectLst/>
                      </a:endParaRPr>
                    </a:p>
                  </a:txBody>
                  <a:tcPr anchor="ctr"/>
                </a:tc>
                <a:tc>
                  <a:txBody>
                    <a:bodyPr/>
                    <a:lstStyle/>
                    <a:p>
                      <a:r>
                        <a:rPr lang="en-US" altLang="zh-CN" sz="1400">
                          <a:effectLst/>
                        </a:rPr>
                        <a:t>272.78 </a:t>
                      </a:r>
                      <a:endParaRPr lang="en-US" altLang="zh-CN" sz="1400">
                        <a:effectLst/>
                      </a:endParaRPr>
                    </a:p>
                  </a:txBody>
                  <a:tcPr anchor="ctr"/>
                </a:tc>
                <a:tc>
                  <a:txBody>
                    <a:bodyPr/>
                    <a:lstStyle/>
                    <a:p>
                      <a:r>
                        <a:rPr lang="en-US" altLang="zh-CN" sz="1400">
                          <a:effectLst/>
                        </a:rPr>
                        <a:t>397.78 </a:t>
                      </a:r>
                      <a:endParaRPr lang="en-US" altLang="zh-CN" sz="1400">
                        <a:effectLst/>
                      </a:endParaRPr>
                    </a:p>
                  </a:txBody>
                  <a:tcPr anchor="ctr"/>
                </a:tc>
                <a:tc>
                  <a:txBody>
                    <a:bodyPr/>
                    <a:lstStyle/>
                    <a:p>
                      <a:r>
                        <a:rPr lang="en-US" altLang="zh-CN" sz="1400">
                          <a:effectLst/>
                        </a:rPr>
                        <a:t>397.78 </a:t>
                      </a:r>
                      <a:endParaRPr lang="en-US" altLang="zh-CN" sz="1400">
                        <a:effectLst/>
                      </a:endParaRPr>
                    </a:p>
                  </a:txBody>
                  <a:tcPr anchor="ctr"/>
                </a:tc>
              </a:tr>
              <a:tr h="251672">
                <a:tc>
                  <a:txBody>
                    <a:bodyPr/>
                    <a:lstStyle/>
                    <a:p>
                      <a:pPr marL="0" algn="l" fontAlgn="ctr">
                        <a:lnSpc>
                          <a:spcPct val="100000"/>
                        </a:lnSpc>
                        <a:spcBef>
                          <a:spcPts val="0"/>
                        </a:spcBef>
                        <a:spcAft>
                          <a:spcPts val="0"/>
                        </a:spcAft>
                      </a:pPr>
                      <a:r>
                        <a:rPr lang="en-US" altLang="zh-CN" sz="1400" b="0" spc="0">
                          <a:solidFill>
                            <a:srgbClr val="000000"/>
                          </a:solidFill>
                          <a:effectLst/>
                        </a:rPr>
                        <a:t>2.5</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税金及附加</a:t>
                      </a:r>
                      <a:endParaRPr lang="zh-CN" altLang="en-US" sz="3200">
                        <a:effectLst/>
                      </a:endParaRPr>
                    </a:p>
                  </a:txBody>
                  <a:tcPr marL="37033" marR="37033" marT="30861" marB="30861"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22.11 </a:t>
                      </a:r>
                      <a:endParaRPr lang="en-US" altLang="zh-CN" sz="1400">
                        <a:effectLst/>
                      </a:endParaRPr>
                    </a:p>
                  </a:txBody>
                  <a:tcPr anchor="ctr"/>
                </a:tc>
                <a:tc>
                  <a:txBody>
                    <a:bodyPr/>
                    <a:lstStyle/>
                    <a:p>
                      <a:r>
                        <a:rPr lang="en-US" altLang="zh-CN" sz="1400">
                          <a:effectLst/>
                        </a:rPr>
                        <a:t>46.20 </a:t>
                      </a:r>
                      <a:endParaRPr lang="en-US" altLang="zh-CN" sz="1400">
                        <a:effectLst/>
                      </a:endParaRPr>
                    </a:p>
                  </a:txBody>
                  <a:tcPr anchor="ctr"/>
                </a:tc>
                <a:tc>
                  <a:txBody>
                    <a:bodyPr/>
                    <a:lstStyle/>
                    <a:p>
                      <a:r>
                        <a:rPr lang="en-US" altLang="zh-CN" sz="1400">
                          <a:effectLst/>
                        </a:rPr>
                        <a:t>79.20 </a:t>
                      </a:r>
                      <a:endParaRPr lang="en-US" altLang="zh-CN" sz="1400">
                        <a:effectLst/>
                      </a:endParaRPr>
                    </a:p>
                  </a:txBody>
                  <a:tcPr anchor="ctr"/>
                </a:tc>
                <a:tc>
                  <a:txBody>
                    <a:bodyPr/>
                    <a:lstStyle/>
                    <a:p>
                      <a:r>
                        <a:rPr lang="en-US" altLang="zh-CN" sz="1400">
                          <a:effectLst/>
                        </a:rPr>
                        <a:t>79.20 </a:t>
                      </a:r>
                      <a:endParaRPr lang="en-US" altLang="zh-CN" sz="1400">
                        <a:effectLst/>
                      </a:endParaRPr>
                    </a:p>
                  </a:txBody>
                  <a:tcPr anchor="ctr"/>
                </a:tc>
              </a:tr>
              <a:tr h="183523">
                <a:tc>
                  <a:txBody>
                    <a:bodyPr/>
                    <a:lstStyle/>
                    <a:p>
                      <a:pPr marL="0" algn="l" fontAlgn="ctr">
                        <a:lnSpc>
                          <a:spcPct val="100000"/>
                        </a:lnSpc>
                        <a:spcBef>
                          <a:spcPts val="0"/>
                        </a:spcBef>
                        <a:spcAft>
                          <a:spcPts val="0"/>
                        </a:spcAft>
                      </a:pPr>
                      <a:r>
                        <a:rPr lang="en-US" altLang="zh-CN" sz="1400" b="0" spc="0">
                          <a:solidFill>
                            <a:srgbClr val="000000"/>
                          </a:solidFill>
                          <a:effectLst/>
                        </a:rPr>
                        <a:t>2.6</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dirty="0">
                          <a:solidFill>
                            <a:srgbClr val="000000"/>
                          </a:solidFill>
                          <a:effectLst/>
                        </a:rPr>
                        <a:t>所得税</a:t>
                      </a:r>
                      <a:endParaRPr lang="zh-CN" altLang="en-US" sz="3200" dirty="0">
                        <a:effectLst/>
                      </a:endParaRPr>
                    </a:p>
                  </a:txBody>
                  <a:tcPr marL="37033" marR="37033" marT="30861" marB="30861" anchor="ctr"/>
                </a:tc>
                <a:tc>
                  <a:txBody>
                    <a:bodyPr/>
                    <a:lstStyle/>
                    <a:p>
                      <a:r>
                        <a:rPr lang="en-US" altLang="zh-CN" sz="1400">
                          <a:effectLst/>
                        </a:rPr>
                        <a:t>0.00 </a:t>
                      </a:r>
                      <a:endParaRPr lang="en-US" altLang="zh-CN" sz="1400">
                        <a:effectLst/>
                      </a:endParaRPr>
                    </a:p>
                  </a:txBody>
                  <a:tcPr anchor="ctr"/>
                </a:tc>
                <a:tc>
                  <a:txBody>
                    <a:bodyPr/>
                    <a:lstStyle/>
                    <a:p>
                      <a:r>
                        <a:rPr lang="en-US" altLang="zh-CN" sz="1400">
                          <a:effectLst/>
                        </a:rPr>
                        <a:t>7.01 </a:t>
                      </a:r>
                      <a:endParaRPr lang="en-US" altLang="zh-CN" sz="1400">
                        <a:effectLst/>
                      </a:endParaRPr>
                    </a:p>
                  </a:txBody>
                  <a:tcPr anchor="ctr"/>
                </a:tc>
                <a:tc>
                  <a:txBody>
                    <a:bodyPr/>
                    <a:lstStyle/>
                    <a:p>
                      <a:r>
                        <a:rPr lang="en-US" altLang="zh-CN" sz="1400">
                          <a:effectLst/>
                        </a:rPr>
                        <a:t>37.64 </a:t>
                      </a:r>
                      <a:endParaRPr lang="en-US" altLang="zh-CN" sz="1400">
                        <a:effectLst/>
                      </a:endParaRPr>
                    </a:p>
                  </a:txBody>
                  <a:tcPr anchor="ctr"/>
                </a:tc>
                <a:tc>
                  <a:txBody>
                    <a:bodyPr/>
                    <a:lstStyle/>
                    <a:p>
                      <a:r>
                        <a:rPr lang="en-US" altLang="zh-CN" sz="1400">
                          <a:effectLst/>
                        </a:rPr>
                        <a:t>89.84 </a:t>
                      </a:r>
                      <a:endParaRPr lang="en-US" altLang="zh-CN" sz="1400">
                        <a:effectLst/>
                      </a:endParaRPr>
                    </a:p>
                  </a:txBody>
                  <a:tcPr anchor="ctr"/>
                </a:tc>
                <a:tc>
                  <a:txBody>
                    <a:bodyPr/>
                    <a:lstStyle/>
                    <a:p>
                      <a:r>
                        <a:rPr lang="en-US" altLang="zh-CN" sz="1400">
                          <a:effectLst/>
                        </a:rPr>
                        <a:t>86.24 </a:t>
                      </a:r>
                      <a:endParaRPr lang="en-US" altLang="zh-CN" sz="1400">
                        <a:effectLst/>
                      </a:endParaRPr>
                    </a:p>
                  </a:txBody>
                  <a:tcPr anchor="ctr"/>
                </a:tc>
              </a:tr>
              <a:tr h="251672">
                <a:tc>
                  <a:txBody>
                    <a:bodyPr/>
                    <a:lstStyle/>
                    <a:p>
                      <a:pPr marL="0" algn="l" fontAlgn="ctr">
                        <a:lnSpc>
                          <a:spcPct val="100000"/>
                        </a:lnSpc>
                        <a:spcBef>
                          <a:spcPts val="0"/>
                        </a:spcBef>
                        <a:spcAft>
                          <a:spcPts val="0"/>
                        </a:spcAft>
                      </a:pPr>
                      <a:r>
                        <a:rPr lang="en-US" altLang="zh-CN" sz="1400" b="0" spc="0">
                          <a:solidFill>
                            <a:srgbClr val="000000"/>
                          </a:solidFill>
                          <a:effectLst/>
                        </a:rPr>
                        <a:t>3</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净现金流量</a:t>
                      </a:r>
                      <a:endParaRPr lang="zh-CN" altLang="en-US" sz="3200">
                        <a:effectLst/>
                      </a:endParaRPr>
                    </a:p>
                  </a:txBody>
                  <a:tcPr marL="37033" marR="37033" marT="30861" marB="30861" anchor="ctr"/>
                </a:tc>
                <a:tc>
                  <a:txBody>
                    <a:bodyPr/>
                    <a:lstStyle/>
                    <a:p>
                      <a:r>
                        <a:rPr lang="en-US" altLang="zh-CN" sz="1400">
                          <a:effectLst/>
                        </a:rPr>
                        <a:t>-526.94 </a:t>
                      </a:r>
                      <a:endParaRPr lang="en-US" altLang="zh-CN" sz="1400">
                        <a:effectLst/>
                      </a:endParaRPr>
                    </a:p>
                  </a:txBody>
                  <a:tcPr anchor="ctr"/>
                </a:tc>
                <a:tc>
                  <a:txBody>
                    <a:bodyPr/>
                    <a:lstStyle/>
                    <a:p>
                      <a:r>
                        <a:rPr lang="en-US" altLang="zh-CN" sz="1400">
                          <a:effectLst/>
                        </a:rPr>
                        <a:t>13.17 </a:t>
                      </a:r>
                      <a:endParaRPr lang="en-US" altLang="zh-CN" sz="1400">
                        <a:effectLst/>
                      </a:endParaRPr>
                    </a:p>
                  </a:txBody>
                  <a:tcPr anchor="ctr"/>
                </a:tc>
                <a:tc>
                  <a:txBody>
                    <a:bodyPr/>
                    <a:lstStyle/>
                    <a:p>
                      <a:r>
                        <a:rPr lang="en-US" altLang="zh-CN" sz="1400">
                          <a:effectLst/>
                        </a:rPr>
                        <a:t>193.88 </a:t>
                      </a:r>
                      <a:endParaRPr lang="en-US" altLang="zh-CN" sz="1400">
                        <a:effectLst/>
                      </a:endParaRPr>
                    </a:p>
                  </a:txBody>
                  <a:tcPr anchor="ctr"/>
                </a:tc>
                <a:tc>
                  <a:txBody>
                    <a:bodyPr/>
                    <a:lstStyle/>
                    <a:p>
                      <a:r>
                        <a:rPr lang="en-US" altLang="zh-CN" sz="1400">
                          <a:effectLst/>
                        </a:rPr>
                        <a:t>483.68 </a:t>
                      </a:r>
                      <a:endParaRPr lang="en-US" altLang="zh-CN" sz="1400">
                        <a:effectLst/>
                      </a:endParaRPr>
                    </a:p>
                  </a:txBody>
                  <a:tcPr anchor="ctr"/>
                </a:tc>
                <a:tc>
                  <a:txBody>
                    <a:bodyPr/>
                    <a:lstStyle/>
                    <a:p>
                      <a:r>
                        <a:rPr lang="en-US" altLang="zh-CN" sz="1400">
                          <a:effectLst/>
                        </a:rPr>
                        <a:t>803.39 </a:t>
                      </a:r>
                      <a:endParaRPr lang="en-US" altLang="zh-CN" sz="1400">
                        <a:effectLst/>
                      </a:endParaRPr>
                    </a:p>
                  </a:txBody>
                  <a:tcPr anchor="ctr"/>
                </a:tc>
              </a:tr>
              <a:tr h="251672">
                <a:tc>
                  <a:txBody>
                    <a:bodyPr/>
                    <a:lstStyle/>
                    <a:p>
                      <a:pPr marL="0" algn="l" fontAlgn="ctr">
                        <a:lnSpc>
                          <a:spcPct val="100000"/>
                        </a:lnSpc>
                        <a:spcBef>
                          <a:spcPts val="0"/>
                        </a:spcBef>
                        <a:spcAft>
                          <a:spcPts val="0"/>
                        </a:spcAft>
                      </a:pPr>
                      <a:r>
                        <a:rPr lang="en-US" altLang="zh-CN" sz="1400" b="0" spc="0">
                          <a:solidFill>
                            <a:srgbClr val="000000"/>
                          </a:solidFill>
                          <a:effectLst/>
                        </a:rPr>
                        <a:t>3.1</a:t>
                      </a:r>
                      <a:endParaRPr lang="zh-CN" altLang="en-US" sz="3200">
                        <a:effectLst/>
                      </a:endParaRPr>
                    </a:p>
                  </a:txBody>
                  <a:tcPr marL="37033" marR="37033" marT="30861" marB="30861" anchor="ctr"/>
                </a:tc>
                <a:tc>
                  <a:txBody>
                    <a:bodyPr/>
                    <a:lstStyle/>
                    <a:p>
                      <a:pPr marL="0" algn="l" fontAlgn="ctr">
                        <a:lnSpc>
                          <a:spcPct val="100000"/>
                        </a:lnSpc>
                        <a:spcBef>
                          <a:spcPts val="0"/>
                        </a:spcBef>
                        <a:spcAft>
                          <a:spcPts val="0"/>
                        </a:spcAft>
                      </a:pPr>
                      <a:r>
                        <a:rPr lang="zh-CN" altLang="en-US" sz="1400" b="0" spc="0">
                          <a:solidFill>
                            <a:srgbClr val="000000"/>
                          </a:solidFill>
                          <a:effectLst/>
                        </a:rPr>
                        <a:t>净现金流量累计</a:t>
                      </a:r>
                      <a:endParaRPr lang="zh-CN" altLang="en-US" sz="3200">
                        <a:effectLst/>
                      </a:endParaRPr>
                    </a:p>
                  </a:txBody>
                  <a:tcPr marL="37033" marR="37033" marT="30861" marB="30861" anchor="ctr"/>
                </a:tc>
                <a:tc>
                  <a:txBody>
                    <a:bodyPr/>
                    <a:lstStyle/>
                    <a:p>
                      <a:r>
                        <a:rPr lang="en-US" altLang="zh-CN" sz="1400">
                          <a:effectLst/>
                        </a:rPr>
                        <a:t>-526.94 </a:t>
                      </a:r>
                      <a:endParaRPr lang="en-US" altLang="zh-CN" sz="1400">
                        <a:effectLst/>
                      </a:endParaRPr>
                    </a:p>
                  </a:txBody>
                  <a:tcPr anchor="ctr"/>
                </a:tc>
                <a:tc>
                  <a:txBody>
                    <a:bodyPr/>
                    <a:lstStyle/>
                    <a:p>
                      <a:r>
                        <a:rPr lang="en-US" altLang="zh-CN" sz="1400">
                          <a:effectLst/>
                        </a:rPr>
                        <a:t>-513.77 </a:t>
                      </a:r>
                      <a:endParaRPr lang="en-US" altLang="zh-CN" sz="1400">
                        <a:effectLst/>
                      </a:endParaRPr>
                    </a:p>
                  </a:txBody>
                  <a:tcPr anchor="ctr"/>
                </a:tc>
                <a:tc>
                  <a:txBody>
                    <a:bodyPr/>
                    <a:lstStyle/>
                    <a:p>
                      <a:r>
                        <a:rPr lang="en-US" altLang="zh-CN" sz="1400">
                          <a:effectLst/>
                        </a:rPr>
                        <a:t>-319.89 </a:t>
                      </a:r>
                      <a:endParaRPr lang="en-US" altLang="zh-CN" sz="1400">
                        <a:effectLst/>
                      </a:endParaRPr>
                    </a:p>
                  </a:txBody>
                  <a:tcPr anchor="ctr"/>
                </a:tc>
                <a:tc>
                  <a:txBody>
                    <a:bodyPr/>
                    <a:lstStyle/>
                    <a:p>
                      <a:r>
                        <a:rPr lang="en-US" altLang="zh-CN" sz="1400">
                          <a:effectLst/>
                        </a:rPr>
                        <a:t>163.80 </a:t>
                      </a:r>
                      <a:endParaRPr lang="en-US" altLang="zh-CN" sz="1400">
                        <a:effectLst/>
                      </a:endParaRPr>
                    </a:p>
                  </a:txBody>
                  <a:tcPr anchor="ctr"/>
                </a:tc>
                <a:tc>
                  <a:txBody>
                    <a:bodyPr/>
                    <a:lstStyle/>
                    <a:p>
                      <a:r>
                        <a:rPr lang="en-US" altLang="zh-CN" sz="1400" dirty="0">
                          <a:effectLst/>
                        </a:rPr>
                        <a:t>967.19 </a:t>
                      </a:r>
                      <a:endParaRPr lang="en-US" altLang="zh-CN" sz="1400" dirty="0">
                        <a:effectLst/>
                      </a:endParaRPr>
                    </a:p>
                  </a:txBody>
                  <a:tcPr anchor="ctr"/>
                </a:tc>
              </a:tr>
            </a:tbl>
          </a:graphicData>
        </a:graphic>
      </p:graphicFrame>
      <p:graphicFrame>
        <p:nvGraphicFramePr>
          <p:cNvPr id="5" name="表格 4"/>
          <p:cNvGraphicFramePr>
            <a:graphicFrameLocks noGrp="1"/>
          </p:cNvGraphicFramePr>
          <p:nvPr/>
        </p:nvGraphicFramePr>
        <p:xfrm>
          <a:off x="9753599" y="2009459"/>
          <a:ext cx="2084811" cy="2286000"/>
        </p:xfrm>
        <a:graphic>
          <a:graphicData uri="http://schemas.openxmlformats.org/drawingml/2006/table">
            <a:tbl>
              <a:tblPr/>
              <a:tblGrid>
                <a:gridCol w="694937"/>
                <a:gridCol w="694937"/>
                <a:gridCol w="694937"/>
              </a:tblGrid>
              <a:tr h="350515">
                <a:tc>
                  <a:txBody>
                    <a:bodyPr/>
                    <a:lstStyle/>
                    <a:p>
                      <a:pPr marL="0" algn="l" fontAlgn="ctr">
                        <a:lnSpc>
                          <a:spcPct val="100000"/>
                        </a:lnSpc>
                        <a:spcBef>
                          <a:spcPts val="0"/>
                        </a:spcBef>
                        <a:spcAft>
                          <a:spcPts val="0"/>
                        </a:spcAft>
                      </a:pPr>
                      <a:r>
                        <a:rPr lang="zh-CN" altLang="en-US" sz="1200" b="0" i="0" spc="0" dirty="0">
                          <a:solidFill>
                            <a:srgbClr val="000000"/>
                          </a:solidFill>
                          <a:effectLst/>
                          <a:latin typeface="微软雅黑" panose="020B0503020204020204" charset="-122"/>
                          <a:ea typeface="微软雅黑" panose="020B0503020204020204" charset="-122"/>
                        </a:rPr>
                        <a:t>计算指标：</a:t>
                      </a:r>
                      <a:endParaRPr lang="zh-CN" altLang="en-US" sz="12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12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12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525773">
                <a:tc>
                  <a:txBody>
                    <a:bodyPr/>
                    <a:lstStyle/>
                    <a:p>
                      <a:pPr marL="0" algn="l" fontAlgn="ctr">
                        <a:lnSpc>
                          <a:spcPct val="100000"/>
                        </a:lnSpc>
                        <a:spcBef>
                          <a:spcPts val="0"/>
                        </a:spcBef>
                        <a:spcAft>
                          <a:spcPts val="0"/>
                        </a:spcAft>
                      </a:pPr>
                      <a:r>
                        <a:rPr lang="zh-CN" altLang="en-US" sz="1200" b="0" i="0" spc="0" dirty="0">
                          <a:solidFill>
                            <a:srgbClr val="000000"/>
                          </a:solidFill>
                          <a:effectLst/>
                          <a:latin typeface="微软雅黑" panose="020B0503020204020204" charset="-122"/>
                          <a:ea typeface="微软雅黑" panose="020B0503020204020204" charset="-122"/>
                        </a:rPr>
                        <a:t>项目资本金财务内部收益率</a:t>
                      </a:r>
                      <a:endParaRPr lang="zh-CN" altLang="en-US" sz="12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400" dirty="0">
                          <a:effectLst/>
                        </a:rPr>
                        <a:t>37.17%</a:t>
                      </a:r>
                      <a:endParaRPr lang="en-US" altLang="zh-CN" sz="1400" dirty="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12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671820">
                <a:tc>
                  <a:txBody>
                    <a:bodyPr/>
                    <a:lstStyle/>
                    <a:p>
                      <a:pPr marL="0" algn="l" fontAlgn="ctr">
                        <a:lnSpc>
                          <a:spcPct val="100000"/>
                        </a:lnSpc>
                        <a:spcBef>
                          <a:spcPts val="0"/>
                        </a:spcBef>
                        <a:spcAft>
                          <a:spcPts val="0"/>
                        </a:spcAft>
                      </a:pPr>
                      <a:r>
                        <a:rPr lang="zh-CN" altLang="en-US" sz="1200" b="0" i="0" spc="0">
                          <a:solidFill>
                            <a:srgbClr val="000000"/>
                          </a:solidFill>
                          <a:effectLst/>
                          <a:latin typeface="微软雅黑" panose="020B0503020204020204" charset="-122"/>
                          <a:ea typeface="微软雅黑" panose="020B0503020204020204" charset="-122"/>
                        </a:rPr>
                        <a:t>项目资本金财务净现值（</a:t>
                      </a:r>
                      <a:r>
                        <a:rPr lang="en-US" altLang="zh-CN" sz="1200" b="0" i="0" spc="0">
                          <a:solidFill>
                            <a:srgbClr val="000000"/>
                          </a:solidFill>
                          <a:effectLst/>
                          <a:latin typeface="微软雅黑" panose="020B0503020204020204" charset="-122"/>
                          <a:ea typeface="微软雅黑" panose="020B0503020204020204" charset="-122"/>
                        </a:rPr>
                        <a:t>i=8%</a:t>
                      </a:r>
                      <a:r>
                        <a:rPr lang="zh-CN" altLang="en-US" sz="1200" b="0" i="0" spc="0">
                          <a:solidFill>
                            <a:srgbClr val="000000"/>
                          </a:solidFill>
                          <a:effectLst/>
                          <a:latin typeface="微软雅黑" panose="020B0503020204020204" charset="-122"/>
                          <a:ea typeface="微软雅黑" panose="020B0503020204020204" charset="-122"/>
                        </a:rPr>
                        <a:t>）</a:t>
                      </a:r>
                      <a:endParaRPr lang="zh-CN" altLang="en-US" sz="12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400" dirty="0">
                          <a:effectLst/>
                        </a:rPr>
                        <a:t>625.96 </a:t>
                      </a:r>
                      <a:endParaRPr lang="en-US" altLang="zh-CN" sz="1400" dirty="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zh-CN" altLang="en-US" sz="1200" b="0" i="0" spc="0" dirty="0">
                          <a:solidFill>
                            <a:srgbClr val="000000"/>
                          </a:solidFill>
                          <a:effectLst/>
                          <a:latin typeface="微软雅黑" panose="020B0503020204020204" charset="-122"/>
                          <a:ea typeface="微软雅黑" panose="020B0503020204020204" charset="-122"/>
                        </a:rPr>
                        <a:t>万元</a:t>
                      </a:r>
                      <a:endParaRPr lang="zh-CN" altLang="en-US" sz="12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bl>
          </a:graphicData>
        </a:graphic>
      </p:graphicFrame>
      <p:sp>
        <p:nvSpPr>
          <p:cNvPr id="6" name="文本框 5"/>
          <p:cNvSpPr txBox="1"/>
          <p:nvPr/>
        </p:nvSpPr>
        <p:spPr>
          <a:xfrm>
            <a:off x="5915307" y="395143"/>
            <a:ext cx="6094428" cy="523220"/>
          </a:xfrm>
          <a:prstGeom prst="rect">
            <a:avLst/>
          </a:prstGeom>
          <a:noFill/>
        </p:spPr>
        <p:txBody>
          <a:bodyPr wrap="square">
            <a:spAutoFit/>
          </a:bodyPr>
          <a:lstStyle/>
          <a:p>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内部收益率</a:t>
            </a:r>
            <a:r>
              <a:rPr lang="en-US" altLang="zh-CN" sz="1400" dirty="0">
                <a:effectLst/>
              </a:rPr>
              <a:t>37.17%</a:t>
            </a: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，大于最低期望投资收益</a:t>
            </a:r>
            <a:r>
              <a:rPr lang="en-US" altLang="zh-CN" sz="1400" dirty="0">
                <a:solidFill>
                  <a:schemeClr val="tx1">
                    <a:lumMod val="85000"/>
                    <a:lumOff val="15000"/>
                  </a:schemeClr>
                </a:solidFill>
                <a:latin typeface="思源宋体 Light" panose="02020300000000000000" pitchFamily="18" charset="-122"/>
                <a:ea typeface="思源宋体 Light" panose="02020300000000000000" pitchFamily="18" charset="-122"/>
              </a:rPr>
              <a:t>8%</a:t>
            </a: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。项目资本金财务净现值折现率</a:t>
            </a:r>
            <a:r>
              <a:rPr lang="en-US" altLang="zh-CN" sz="1400" dirty="0">
                <a:solidFill>
                  <a:schemeClr val="tx1">
                    <a:lumMod val="85000"/>
                    <a:lumOff val="15000"/>
                  </a:schemeClr>
                </a:solidFill>
                <a:latin typeface="思源宋体 Light" panose="02020300000000000000" pitchFamily="18" charset="-122"/>
                <a:ea typeface="思源宋体 Light" panose="02020300000000000000" pitchFamily="18" charset="-122"/>
              </a:rPr>
              <a:t>8%</a:t>
            </a: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，计算得到为</a:t>
            </a:r>
            <a:r>
              <a:rPr lang="en-US" altLang="zh-CN" sz="1400" b="0" i="0" spc="0" dirty="0">
                <a:solidFill>
                  <a:srgbClr val="000000"/>
                </a:solidFill>
                <a:effectLst/>
                <a:latin typeface="微软雅黑" panose="020B0503020204020204" charset="-122"/>
                <a:ea typeface="微软雅黑" panose="020B0503020204020204" charset="-122"/>
              </a:rPr>
              <a:t>625.96  </a:t>
            </a: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万元，大于零。能够实现盈利。</a:t>
            </a:r>
            <a:endParaRPr lang="zh-CN" altLang="en-US" sz="14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4"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flipH="1">
            <a:off x="404195" y="349979"/>
            <a:ext cx="3522016"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财务计划现金流量表</a:t>
            </a:r>
            <a:endParaRPr lang="zh-CN" altLang="en-US" sz="2800" dirty="0">
              <a:solidFill>
                <a:schemeClr val="bg2">
                  <a:lumMod val="25000"/>
                </a:schemeClr>
              </a:solidFill>
              <a:cs typeface="+mn-ea"/>
              <a:sym typeface="+mn-lt"/>
            </a:endParaRPr>
          </a:p>
        </p:txBody>
      </p:sp>
      <p:sp>
        <p:nvSpPr>
          <p:cNvPr id="5" name="Rectangle 1"/>
          <p:cNvSpPr>
            <a:spLocks noChangeArrowheads="1"/>
          </p:cNvSpPr>
          <p:nvPr/>
        </p:nvSpPr>
        <p:spPr bwMode="auto">
          <a:xfrm>
            <a:off x="5773722" y="419671"/>
            <a:ext cx="59420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000000"/>
                </a:solidFill>
                <a:effectLst/>
                <a:latin typeface="Arial" panose="020B0604020202020204" pitchFamily="34" charset="0"/>
              </a:rPr>
              <a:t>项目的累积盈余资金始终大于0，表明该项目具有一定的财务可行性。</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6" name="表格 5"/>
          <p:cNvGraphicFramePr>
            <a:graphicFrameLocks noGrp="1"/>
          </p:cNvGraphicFramePr>
          <p:nvPr/>
        </p:nvGraphicFramePr>
        <p:xfrm>
          <a:off x="2133600" y="850399"/>
          <a:ext cx="7924803" cy="5620252"/>
        </p:xfrm>
        <a:graphic>
          <a:graphicData uri="http://schemas.openxmlformats.org/drawingml/2006/table">
            <a:tbl>
              <a:tblPr>
                <a:tableStyleId>{284E427A-3D55-4303-BF80-6455036E1DE7}</a:tableStyleId>
              </a:tblPr>
              <a:tblGrid>
                <a:gridCol w="687305"/>
                <a:gridCol w="2030673"/>
                <a:gridCol w="1041365"/>
                <a:gridCol w="1041365"/>
                <a:gridCol w="1041365"/>
                <a:gridCol w="1041365"/>
                <a:gridCol w="1041365"/>
              </a:tblGrid>
              <a:tr h="0">
                <a:tc gridSpan="7">
                  <a:txBody>
                    <a:bodyPr/>
                    <a:lstStyle/>
                    <a:p>
                      <a:pPr algn="l"/>
                      <a:r>
                        <a:rPr lang="zh-CN" altLang="en-US" sz="900" dirty="0">
                          <a:effectLst/>
                        </a:rPr>
                        <a:t>财务计划现金流量表（单位：万元）</a:t>
                      </a:r>
                      <a:endParaRPr lang="zh-CN" altLang="en-US" sz="900" dirty="0">
                        <a:effectLst/>
                      </a:endParaRPr>
                    </a:p>
                  </a:txBody>
                  <a:tcPr marL="22634" marR="22634" marT="11317" marB="11317" anchor="ctr"/>
                </a:tc>
                <a:tc hMerge="1">
                  <a:tcPr/>
                </a:tc>
                <a:tc hMerge="1">
                  <a:tcPr/>
                </a:tc>
                <a:tc hMerge="1">
                  <a:tcPr/>
                </a:tc>
                <a:tc hMerge="1">
                  <a:tcPr/>
                </a:tc>
                <a:tc hMerge="1">
                  <a:tcPr/>
                </a:tc>
                <a:tc hMerge="1">
                  <a:tcPr/>
                </a:tc>
              </a:tr>
              <a:tr h="0">
                <a:tc>
                  <a:txBody>
                    <a:bodyPr/>
                    <a:lstStyle/>
                    <a:p>
                      <a:pPr algn="l"/>
                      <a:r>
                        <a:rPr lang="zh-CN" altLang="en-US" sz="900">
                          <a:effectLst/>
                        </a:rPr>
                        <a:t>序号</a:t>
                      </a:r>
                      <a:endParaRPr lang="zh-CN" altLang="en-US" sz="900">
                        <a:effectLst/>
                      </a:endParaRPr>
                    </a:p>
                  </a:txBody>
                  <a:tcPr marL="22634" marR="22634" marT="11317" marB="11317" anchor="ctr"/>
                </a:tc>
                <a:tc>
                  <a:txBody>
                    <a:bodyPr/>
                    <a:lstStyle/>
                    <a:p>
                      <a:pPr algn="l"/>
                      <a:r>
                        <a:rPr lang="zh-CN" altLang="en-US" sz="900">
                          <a:effectLst/>
                        </a:rPr>
                        <a:t>项目</a:t>
                      </a:r>
                      <a:r>
                        <a:rPr lang="en-US" altLang="zh-CN" sz="900">
                          <a:effectLst/>
                        </a:rPr>
                        <a:t>/</a:t>
                      </a:r>
                      <a:r>
                        <a:rPr lang="zh-CN" altLang="en-US" sz="900">
                          <a:effectLst/>
                        </a:rPr>
                        <a:t>年份</a:t>
                      </a:r>
                      <a:endParaRPr lang="zh-CN" altLang="en-US" sz="900">
                        <a:effectLst/>
                      </a:endParaRPr>
                    </a:p>
                  </a:txBody>
                  <a:tcPr marL="22634" marR="22634" marT="11317" marB="11317" anchor="ctr"/>
                </a:tc>
                <a:tc>
                  <a:txBody>
                    <a:bodyPr/>
                    <a:lstStyle/>
                    <a:p>
                      <a:pPr algn="l"/>
                      <a:r>
                        <a:rPr lang="en-US" altLang="zh-CN" sz="900">
                          <a:effectLst/>
                        </a:rPr>
                        <a:t>1</a:t>
                      </a:r>
                      <a:endParaRPr lang="en-US" altLang="zh-CN" sz="900">
                        <a:effectLst/>
                      </a:endParaRPr>
                    </a:p>
                  </a:txBody>
                  <a:tcPr marL="22634" marR="22634" marT="11317" marB="11317" anchor="ctr"/>
                </a:tc>
                <a:tc>
                  <a:txBody>
                    <a:bodyPr/>
                    <a:lstStyle/>
                    <a:p>
                      <a:pPr algn="l"/>
                      <a:r>
                        <a:rPr lang="en-US" altLang="zh-CN" sz="900">
                          <a:effectLst/>
                        </a:rPr>
                        <a:t>2</a:t>
                      </a:r>
                      <a:endParaRPr lang="en-US" altLang="zh-CN" sz="900">
                        <a:effectLst/>
                      </a:endParaRPr>
                    </a:p>
                  </a:txBody>
                  <a:tcPr marL="22634" marR="22634" marT="11317" marB="11317" anchor="ctr"/>
                </a:tc>
                <a:tc>
                  <a:txBody>
                    <a:bodyPr/>
                    <a:lstStyle/>
                    <a:p>
                      <a:pPr algn="l"/>
                      <a:r>
                        <a:rPr lang="en-US" altLang="zh-CN" sz="900">
                          <a:effectLst/>
                        </a:rPr>
                        <a:t>3</a:t>
                      </a:r>
                      <a:endParaRPr lang="en-US" altLang="zh-CN" sz="900">
                        <a:effectLst/>
                      </a:endParaRPr>
                    </a:p>
                  </a:txBody>
                  <a:tcPr marL="22634" marR="22634" marT="11317" marB="11317" anchor="ctr"/>
                </a:tc>
                <a:tc>
                  <a:txBody>
                    <a:bodyPr/>
                    <a:lstStyle/>
                    <a:p>
                      <a:pPr algn="l"/>
                      <a:r>
                        <a:rPr lang="en-US" altLang="zh-CN" sz="900">
                          <a:effectLst/>
                        </a:rPr>
                        <a:t>4</a:t>
                      </a:r>
                      <a:endParaRPr lang="en-US" altLang="zh-CN" sz="900">
                        <a:effectLst/>
                      </a:endParaRPr>
                    </a:p>
                  </a:txBody>
                  <a:tcPr marL="22634" marR="22634" marT="11317" marB="11317" anchor="ctr"/>
                </a:tc>
                <a:tc>
                  <a:txBody>
                    <a:bodyPr/>
                    <a:lstStyle/>
                    <a:p>
                      <a:pPr algn="l"/>
                      <a:r>
                        <a:rPr lang="en-US" altLang="zh-CN" sz="900">
                          <a:effectLst/>
                        </a:rPr>
                        <a:t>5</a:t>
                      </a:r>
                      <a:endParaRPr lang="en-US" altLang="zh-CN" sz="900">
                        <a:effectLst/>
                      </a:endParaRPr>
                    </a:p>
                  </a:txBody>
                  <a:tcPr marL="22634" marR="22634" marT="11317" marB="11317" anchor="ctr"/>
                </a:tc>
              </a:tr>
              <a:tr h="0">
                <a:tc>
                  <a:txBody>
                    <a:bodyPr/>
                    <a:lstStyle/>
                    <a:p>
                      <a:pPr algn="l"/>
                      <a:r>
                        <a:rPr lang="en-US" altLang="zh-CN" sz="900">
                          <a:effectLst/>
                        </a:rPr>
                        <a:t>1</a:t>
                      </a:r>
                      <a:endParaRPr lang="en-US" altLang="zh-CN" sz="900">
                        <a:effectLst/>
                      </a:endParaRPr>
                    </a:p>
                  </a:txBody>
                  <a:tcPr marL="22634" marR="22634" marT="11317" marB="11317" anchor="ctr"/>
                </a:tc>
                <a:tc>
                  <a:txBody>
                    <a:bodyPr/>
                    <a:lstStyle/>
                    <a:p>
                      <a:pPr algn="l"/>
                      <a:r>
                        <a:rPr lang="zh-CN" altLang="en-US" sz="900">
                          <a:effectLst/>
                        </a:rPr>
                        <a:t>经营活动净现金流量</a:t>
                      </a:r>
                      <a:endParaRPr lang="zh-CN" altLang="en-US"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193.20 </a:t>
                      </a:r>
                      <a:endParaRPr lang="en-US" altLang="zh-CN" sz="900">
                        <a:effectLst/>
                      </a:endParaRPr>
                    </a:p>
                  </a:txBody>
                  <a:tcPr marL="22634" marR="22634" marT="11317" marB="11317" anchor="ctr"/>
                </a:tc>
                <a:tc>
                  <a:txBody>
                    <a:bodyPr/>
                    <a:lstStyle/>
                    <a:p>
                      <a:pPr algn="l"/>
                      <a:r>
                        <a:rPr lang="en-US" altLang="zh-CN" sz="900">
                          <a:effectLst/>
                        </a:rPr>
                        <a:t>385.38 </a:t>
                      </a:r>
                      <a:endParaRPr lang="en-US" altLang="zh-CN" sz="900">
                        <a:effectLst/>
                      </a:endParaRPr>
                    </a:p>
                  </a:txBody>
                  <a:tcPr marL="22634" marR="22634" marT="11317" marB="11317" anchor="ctr"/>
                </a:tc>
                <a:tc>
                  <a:txBody>
                    <a:bodyPr/>
                    <a:lstStyle/>
                    <a:p>
                      <a:pPr algn="l"/>
                      <a:r>
                        <a:rPr lang="en-US" altLang="zh-CN" sz="900">
                          <a:effectLst/>
                        </a:rPr>
                        <a:t>705.18 </a:t>
                      </a:r>
                      <a:endParaRPr lang="en-US" altLang="zh-CN" sz="900">
                        <a:effectLst/>
                      </a:endParaRPr>
                    </a:p>
                  </a:txBody>
                  <a:tcPr marL="22634" marR="22634" marT="11317" marB="11317" anchor="ctr"/>
                </a:tc>
                <a:tc>
                  <a:txBody>
                    <a:bodyPr/>
                    <a:lstStyle/>
                    <a:p>
                      <a:pPr algn="l"/>
                      <a:r>
                        <a:rPr lang="en-US" altLang="zh-CN" sz="900">
                          <a:effectLst/>
                        </a:rPr>
                        <a:t>708.78 </a:t>
                      </a:r>
                      <a:endParaRPr lang="en-US" altLang="zh-CN" sz="900">
                        <a:effectLst/>
                      </a:endParaRPr>
                    </a:p>
                  </a:txBody>
                  <a:tcPr marL="22634" marR="22634" marT="11317" marB="11317" anchor="ctr"/>
                </a:tc>
              </a:tr>
              <a:tr h="0">
                <a:tc>
                  <a:txBody>
                    <a:bodyPr/>
                    <a:lstStyle/>
                    <a:p>
                      <a:pPr algn="l"/>
                      <a:r>
                        <a:rPr lang="en-US" altLang="zh-CN" sz="900">
                          <a:effectLst/>
                        </a:rPr>
                        <a:t>1.1</a:t>
                      </a:r>
                      <a:endParaRPr lang="en-US" altLang="zh-CN" sz="900">
                        <a:effectLst/>
                      </a:endParaRPr>
                    </a:p>
                  </a:txBody>
                  <a:tcPr marL="22634" marR="22634" marT="11317" marB="11317" anchor="ctr"/>
                </a:tc>
                <a:tc>
                  <a:txBody>
                    <a:bodyPr/>
                    <a:lstStyle/>
                    <a:p>
                      <a:pPr algn="l"/>
                      <a:r>
                        <a:rPr lang="zh-CN" altLang="en-US" sz="900">
                          <a:effectLst/>
                        </a:rPr>
                        <a:t>现金流入</a:t>
                      </a:r>
                      <a:endParaRPr lang="zh-CN" altLang="en-US"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400.00 </a:t>
                      </a:r>
                      <a:endParaRPr lang="en-US" altLang="zh-CN" sz="900">
                        <a:effectLst/>
                      </a:endParaRPr>
                    </a:p>
                  </a:txBody>
                  <a:tcPr marL="22634" marR="22634" marT="11317" marB="11317" anchor="ctr"/>
                </a:tc>
                <a:tc>
                  <a:txBody>
                    <a:bodyPr/>
                    <a:lstStyle/>
                    <a:p>
                      <a:pPr algn="l"/>
                      <a:r>
                        <a:rPr lang="en-US" altLang="zh-CN" sz="900">
                          <a:effectLst/>
                        </a:rPr>
                        <a:t>700.00 </a:t>
                      </a:r>
                      <a:endParaRPr lang="en-US" altLang="zh-CN" sz="900">
                        <a:effectLst/>
                      </a:endParaRPr>
                    </a:p>
                  </a:txBody>
                  <a:tcPr marL="22634" marR="22634" marT="11317" marB="11317" anchor="ctr"/>
                </a:tc>
                <a:tc>
                  <a:txBody>
                    <a:bodyPr/>
                    <a:lstStyle/>
                    <a:p>
                      <a:pPr algn="l"/>
                      <a:r>
                        <a:rPr lang="en-US" altLang="zh-CN" sz="900">
                          <a:effectLst/>
                        </a:rPr>
                        <a:t>1200.00 </a:t>
                      </a:r>
                      <a:endParaRPr lang="en-US" altLang="zh-CN" sz="900">
                        <a:effectLst/>
                      </a:endParaRPr>
                    </a:p>
                  </a:txBody>
                  <a:tcPr marL="22634" marR="22634" marT="11317" marB="11317" anchor="ctr"/>
                </a:tc>
                <a:tc>
                  <a:txBody>
                    <a:bodyPr/>
                    <a:lstStyle/>
                    <a:p>
                      <a:pPr algn="l"/>
                      <a:r>
                        <a:rPr lang="en-US" altLang="zh-CN" sz="900">
                          <a:effectLst/>
                        </a:rPr>
                        <a:t>1200.00 </a:t>
                      </a:r>
                      <a:endParaRPr lang="en-US" altLang="zh-CN" sz="900">
                        <a:effectLst/>
                      </a:endParaRPr>
                    </a:p>
                  </a:txBody>
                  <a:tcPr marL="22634" marR="22634" marT="11317" marB="11317" anchor="ctr"/>
                </a:tc>
              </a:tr>
              <a:tr h="135802">
                <a:tc>
                  <a:txBody>
                    <a:bodyPr/>
                    <a:lstStyle/>
                    <a:p>
                      <a:pPr algn="l"/>
                      <a:r>
                        <a:rPr lang="en-US" altLang="zh-CN" sz="900">
                          <a:effectLst/>
                        </a:rPr>
                        <a:t>1.1.1</a:t>
                      </a:r>
                      <a:endParaRPr lang="en-US" altLang="zh-CN" sz="900">
                        <a:effectLst/>
                      </a:endParaRPr>
                    </a:p>
                  </a:txBody>
                  <a:tcPr marL="22634" marR="22634" marT="11317" marB="11317" anchor="ctr"/>
                </a:tc>
                <a:tc>
                  <a:txBody>
                    <a:bodyPr/>
                    <a:lstStyle/>
                    <a:p>
                      <a:pPr algn="l"/>
                      <a:r>
                        <a:rPr lang="zh-CN" altLang="en-US" sz="900" dirty="0">
                          <a:effectLst/>
                        </a:rPr>
                        <a:t>营业收入</a:t>
                      </a:r>
                      <a:endParaRPr lang="zh-CN" altLang="en-US" sz="900" dirty="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400.00 </a:t>
                      </a:r>
                      <a:endParaRPr lang="en-US" altLang="zh-CN" sz="900">
                        <a:effectLst/>
                      </a:endParaRPr>
                    </a:p>
                  </a:txBody>
                  <a:tcPr marL="22634" marR="22634" marT="11317" marB="11317" anchor="ctr"/>
                </a:tc>
                <a:tc>
                  <a:txBody>
                    <a:bodyPr/>
                    <a:lstStyle/>
                    <a:p>
                      <a:pPr algn="l"/>
                      <a:r>
                        <a:rPr lang="en-US" altLang="zh-CN" sz="900">
                          <a:effectLst/>
                        </a:rPr>
                        <a:t>700.00 </a:t>
                      </a:r>
                      <a:endParaRPr lang="en-US" altLang="zh-CN" sz="900">
                        <a:effectLst/>
                      </a:endParaRPr>
                    </a:p>
                  </a:txBody>
                  <a:tcPr marL="22634" marR="22634" marT="11317" marB="11317" anchor="ctr"/>
                </a:tc>
                <a:tc>
                  <a:txBody>
                    <a:bodyPr/>
                    <a:lstStyle/>
                    <a:p>
                      <a:pPr algn="l"/>
                      <a:r>
                        <a:rPr lang="en-US" altLang="zh-CN" sz="900">
                          <a:effectLst/>
                        </a:rPr>
                        <a:t>1200.00 </a:t>
                      </a:r>
                      <a:endParaRPr lang="en-US" altLang="zh-CN" sz="900">
                        <a:effectLst/>
                      </a:endParaRPr>
                    </a:p>
                  </a:txBody>
                  <a:tcPr marL="22634" marR="22634" marT="11317" marB="11317" anchor="ctr"/>
                </a:tc>
                <a:tc>
                  <a:txBody>
                    <a:bodyPr/>
                    <a:lstStyle/>
                    <a:p>
                      <a:pPr algn="l"/>
                      <a:r>
                        <a:rPr lang="en-US" altLang="zh-CN" sz="900">
                          <a:effectLst/>
                        </a:rPr>
                        <a:t>1200.00 </a:t>
                      </a:r>
                      <a:endParaRPr lang="en-US" altLang="zh-CN" sz="900">
                        <a:effectLst/>
                      </a:endParaRPr>
                    </a:p>
                  </a:txBody>
                  <a:tcPr marL="22634" marR="22634" marT="11317" marB="11317" anchor="ctr"/>
                </a:tc>
              </a:tr>
              <a:tr h="135802">
                <a:tc>
                  <a:txBody>
                    <a:bodyPr/>
                    <a:lstStyle/>
                    <a:p>
                      <a:pPr algn="l"/>
                      <a:r>
                        <a:rPr lang="en-US" altLang="zh-CN" sz="900">
                          <a:effectLst/>
                        </a:rPr>
                        <a:t>1.1.2</a:t>
                      </a:r>
                      <a:endParaRPr lang="en-US" altLang="zh-CN" sz="900">
                        <a:effectLst/>
                      </a:endParaRPr>
                    </a:p>
                  </a:txBody>
                  <a:tcPr marL="22634" marR="22634" marT="11317" marB="11317" anchor="ctr"/>
                </a:tc>
                <a:tc>
                  <a:txBody>
                    <a:bodyPr/>
                    <a:lstStyle/>
                    <a:p>
                      <a:pPr algn="l"/>
                      <a:r>
                        <a:rPr lang="zh-CN" altLang="en-US" sz="900">
                          <a:effectLst/>
                        </a:rPr>
                        <a:t>补贴收入</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r>
              <a:tr h="135802">
                <a:tc>
                  <a:txBody>
                    <a:bodyPr/>
                    <a:lstStyle/>
                    <a:p>
                      <a:pPr algn="l"/>
                      <a:r>
                        <a:rPr lang="en-US" altLang="zh-CN" sz="900">
                          <a:effectLst/>
                        </a:rPr>
                        <a:t>1.1.3</a:t>
                      </a:r>
                      <a:endParaRPr lang="en-US" altLang="zh-CN" sz="900">
                        <a:effectLst/>
                      </a:endParaRPr>
                    </a:p>
                  </a:txBody>
                  <a:tcPr marL="22634" marR="22634" marT="11317" marB="11317" anchor="ctr"/>
                </a:tc>
                <a:tc>
                  <a:txBody>
                    <a:bodyPr/>
                    <a:lstStyle/>
                    <a:p>
                      <a:pPr algn="l"/>
                      <a:r>
                        <a:rPr lang="zh-CN" altLang="en-US" sz="900" dirty="0">
                          <a:effectLst/>
                        </a:rPr>
                        <a:t>其他流入</a:t>
                      </a:r>
                      <a:endParaRPr lang="zh-CN" altLang="en-US" sz="900" dirty="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r>
              <a:tr h="0">
                <a:tc>
                  <a:txBody>
                    <a:bodyPr/>
                    <a:lstStyle/>
                    <a:p>
                      <a:pPr algn="l"/>
                      <a:r>
                        <a:rPr lang="en-US" altLang="zh-CN" sz="900">
                          <a:effectLst/>
                        </a:rPr>
                        <a:t>1.2</a:t>
                      </a:r>
                      <a:endParaRPr lang="en-US" altLang="zh-CN" sz="900">
                        <a:effectLst/>
                      </a:endParaRPr>
                    </a:p>
                  </a:txBody>
                  <a:tcPr marL="22634" marR="22634" marT="11317" marB="11317" anchor="ctr"/>
                </a:tc>
                <a:tc>
                  <a:txBody>
                    <a:bodyPr/>
                    <a:lstStyle/>
                    <a:p>
                      <a:pPr algn="l"/>
                      <a:r>
                        <a:rPr lang="zh-CN" altLang="en-US" sz="900">
                          <a:effectLst/>
                        </a:rPr>
                        <a:t>现金流出</a:t>
                      </a:r>
                      <a:endParaRPr lang="zh-CN" altLang="en-US"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206.80 </a:t>
                      </a:r>
                      <a:endParaRPr lang="en-US" altLang="zh-CN" sz="900">
                        <a:effectLst/>
                      </a:endParaRPr>
                    </a:p>
                  </a:txBody>
                  <a:tcPr marL="22634" marR="22634" marT="11317" marB="11317" anchor="ctr"/>
                </a:tc>
                <a:tc>
                  <a:txBody>
                    <a:bodyPr/>
                    <a:lstStyle/>
                    <a:p>
                      <a:pPr algn="l"/>
                      <a:r>
                        <a:rPr lang="en-US" altLang="zh-CN" sz="900">
                          <a:effectLst/>
                        </a:rPr>
                        <a:t>314.62 </a:t>
                      </a:r>
                      <a:endParaRPr lang="en-US" altLang="zh-CN" sz="900">
                        <a:effectLst/>
                      </a:endParaRPr>
                    </a:p>
                  </a:txBody>
                  <a:tcPr marL="22634" marR="22634" marT="11317" marB="11317" anchor="ctr"/>
                </a:tc>
                <a:tc>
                  <a:txBody>
                    <a:bodyPr/>
                    <a:lstStyle/>
                    <a:p>
                      <a:pPr algn="l"/>
                      <a:r>
                        <a:rPr lang="en-US" altLang="zh-CN" sz="900">
                          <a:effectLst/>
                        </a:rPr>
                        <a:t>494.82 </a:t>
                      </a:r>
                      <a:endParaRPr lang="en-US" altLang="zh-CN" sz="900">
                        <a:effectLst/>
                      </a:endParaRPr>
                    </a:p>
                  </a:txBody>
                  <a:tcPr marL="22634" marR="22634" marT="11317" marB="11317" anchor="ctr"/>
                </a:tc>
                <a:tc>
                  <a:txBody>
                    <a:bodyPr/>
                    <a:lstStyle/>
                    <a:p>
                      <a:pPr algn="l"/>
                      <a:r>
                        <a:rPr lang="en-US" altLang="zh-CN" sz="900">
                          <a:effectLst/>
                        </a:rPr>
                        <a:t>491.22 </a:t>
                      </a:r>
                      <a:endParaRPr lang="en-US" altLang="zh-CN" sz="900">
                        <a:effectLst/>
                      </a:endParaRPr>
                    </a:p>
                  </a:txBody>
                  <a:tcPr marL="22634" marR="22634" marT="11317" marB="11317" anchor="ctr"/>
                </a:tc>
              </a:tr>
              <a:tr h="135802">
                <a:tc>
                  <a:txBody>
                    <a:bodyPr/>
                    <a:lstStyle/>
                    <a:p>
                      <a:pPr algn="l"/>
                      <a:r>
                        <a:rPr lang="en-US" altLang="zh-CN" sz="900">
                          <a:effectLst/>
                        </a:rPr>
                        <a:t>1.2.1</a:t>
                      </a:r>
                      <a:endParaRPr lang="en-US" altLang="zh-CN" sz="900">
                        <a:effectLst/>
                      </a:endParaRPr>
                    </a:p>
                  </a:txBody>
                  <a:tcPr marL="22634" marR="22634" marT="11317" marB="11317" anchor="ctr"/>
                </a:tc>
                <a:tc>
                  <a:txBody>
                    <a:bodyPr/>
                    <a:lstStyle/>
                    <a:p>
                      <a:pPr algn="l"/>
                      <a:r>
                        <a:rPr lang="zh-CN" altLang="en-US" sz="900">
                          <a:effectLst/>
                        </a:rPr>
                        <a:t>经营成本</a:t>
                      </a:r>
                      <a:endParaRPr lang="zh-CN" altLang="en-US"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197.78 </a:t>
                      </a:r>
                      <a:endParaRPr lang="en-US" altLang="zh-CN" sz="900">
                        <a:effectLst/>
                      </a:endParaRPr>
                    </a:p>
                  </a:txBody>
                  <a:tcPr marL="22634" marR="22634" marT="11317" marB="11317" anchor="ctr"/>
                </a:tc>
                <a:tc>
                  <a:txBody>
                    <a:bodyPr/>
                    <a:lstStyle/>
                    <a:p>
                      <a:pPr algn="l"/>
                      <a:r>
                        <a:rPr lang="en-US" altLang="zh-CN" sz="900">
                          <a:effectLst/>
                        </a:rPr>
                        <a:t>272.78 </a:t>
                      </a:r>
                      <a:endParaRPr lang="en-US" altLang="zh-CN" sz="900">
                        <a:effectLst/>
                      </a:endParaRPr>
                    </a:p>
                  </a:txBody>
                  <a:tcPr marL="22634" marR="22634" marT="11317" marB="11317" anchor="ctr"/>
                </a:tc>
                <a:tc>
                  <a:txBody>
                    <a:bodyPr/>
                    <a:lstStyle/>
                    <a:p>
                      <a:pPr algn="l"/>
                      <a:r>
                        <a:rPr lang="en-US" altLang="zh-CN" sz="900">
                          <a:effectLst/>
                        </a:rPr>
                        <a:t>397.78 </a:t>
                      </a:r>
                      <a:endParaRPr lang="en-US" altLang="zh-CN" sz="900">
                        <a:effectLst/>
                      </a:endParaRPr>
                    </a:p>
                  </a:txBody>
                  <a:tcPr marL="22634" marR="22634" marT="11317" marB="11317" anchor="ctr"/>
                </a:tc>
                <a:tc>
                  <a:txBody>
                    <a:bodyPr/>
                    <a:lstStyle/>
                    <a:p>
                      <a:pPr algn="l"/>
                      <a:r>
                        <a:rPr lang="en-US" altLang="zh-CN" sz="900">
                          <a:effectLst/>
                        </a:rPr>
                        <a:t>397.78 </a:t>
                      </a:r>
                      <a:endParaRPr lang="en-US" altLang="zh-CN" sz="900">
                        <a:effectLst/>
                      </a:endParaRPr>
                    </a:p>
                  </a:txBody>
                  <a:tcPr marL="22634" marR="22634" marT="11317" marB="11317" anchor="ctr"/>
                </a:tc>
              </a:tr>
              <a:tr h="135802">
                <a:tc>
                  <a:txBody>
                    <a:bodyPr/>
                    <a:lstStyle/>
                    <a:p>
                      <a:pPr algn="l"/>
                      <a:r>
                        <a:rPr lang="en-US" altLang="zh-CN" sz="900">
                          <a:effectLst/>
                        </a:rPr>
                        <a:t>1.2.2</a:t>
                      </a:r>
                      <a:endParaRPr lang="en-US" altLang="zh-CN" sz="900">
                        <a:effectLst/>
                      </a:endParaRPr>
                    </a:p>
                  </a:txBody>
                  <a:tcPr marL="22634" marR="22634" marT="11317" marB="11317" anchor="ctr"/>
                </a:tc>
                <a:tc>
                  <a:txBody>
                    <a:bodyPr/>
                    <a:lstStyle/>
                    <a:p>
                      <a:pPr algn="l"/>
                      <a:r>
                        <a:rPr lang="zh-CN" altLang="en-US" sz="900">
                          <a:effectLst/>
                        </a:rPr>
                        <a:t>税金及附加（扣除增值税）</a:t>
                      </a:r>
                      <a:endParaRPr lang="zh-CN" altLang="en-US"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2.01 </a:t>
                      </a:r>
                      <a:endParaRPr lang="en-US" altLang="zh-CN" sz="900">
                        <a:effectLst/>
                      </a:endParaRPr>
                    </a:p>
                  </a:txBody>
                  <a:tcPr marL="22634" marR="22634" marT="11317" marB="11317" anchor="ctr"/>
                </a:tc>
                <a:tc>
                  <a:txBody>
                    <a:bodyPr/>
                    <a:lstStyle/>
                    <a:p>
                      <a:pPr algn="l"/>
                      <a:r>
                        <a:rPr lang="en-US" altLang="zh-CN" sz="900">
                          <a:effectLst/>
                        </a:rPr>
                        <a:t>4.20 </a:t>
                      </a:r>
                      <a:endParaRPr lang="en-US" altLang="zh-CN" sz="900">
                        <a:effectLst/>
                      </a:endParaRPr>
                    </a:p>
                  </a:txBody>
                  <a:tcPr marL="22634" marR="22634" marT="11317" marB="11317" anchor="ctr"/>
                </a:tc>
                <a:tc>
                  <a:txBody>
                    <a:bodyPr/>
                    <a:lstStyle/>
                    <a:p>
                      <a:pPr algn="l"/>
                      <a:r>
                        <a:rPr lang="en-US" altLang="zh-CN" sz="900">
                          <a:effectLst/>
                        </a:rPr>
                        <a:t>7.20 </a:t>
                      </a:r>
                      <a:endParaRPr lang="en-US" altLang="zh-CN" sz="900">
                        <a:effectLst/>
                      </a:endParaRPr>
                    </a:p>
                  </a:txBody>
                  <a:tcPr marL="22634" marR="22634" marT="11317" marB="11317" anchor="ctr"/>
                </a:tc>
                <a:tc>
                  <a:txBody>
                    <a:bodyPr/>
                    <a:lstStyle/>
                    <a:p>
                      <a:pPr algn="l"/>
                      <a:r>
                        <a:rPr lang="en-US" altLang="zh-CN" sz="900">
                          <a:effectLst/>
                        </a:rPr>
                        <a:t>7.20 </a:t>
                      </a:r>
                      <a:endParaRPr lang="en-US" altLang="zh-CN" sz="900">
                        <a:effectLst/>
                      </a:endParaRPr>
                    </a:p>
                  </a:txBody>
                  <a:tcPr marL="22634" marR="22634" marT="11317" marB="11317" anchor="ctr"/>
                </a:tc>
              </a:tr>
              <a:tr h="135802">
                <a:tc>
                  <a:txBody>
                    <a:bodyPr/>
                    <a:lstStyle/>
                    <a:p>
                      <a:pPr algn="l"/>
                      <a:r>
                        <a:rPr lang="en-US" altLang="zh-CN" sz="900">
                          <a:effectLst/>
                        </a:rPr>
                        <a:t>1.2.3</a:t>
                      </a:r>
                      <a:endParaRPr lang="en-US" altLang="zh-CN" sz="900">
                        <a:effectLst/>
                      </a:endParaRPr>
                    </a:p>
                  </a:txBody>
                  <a:tcPr marL="22634" marR="22634" marT="11317" marB="11317" anchor="ctr"/>
                </a:tc>
                <a:tc>
                  <a:txBody>
                    <a:bodyPr/>
                    <a:lstStyle/>
                    <a:p>
                      <a:pPr algn="l"/>
                      <a:r>
                        <a:rPr lang="zh-CN" altLang="en-US" sz="900">
                          <a:effectLst/>
                        </a:rPr>
                        <a:t>所得税</a:t>
                      </a:r>
                      <a:endParaRPr lang="zh-CN" altLang="en-US"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7.01 </a:t>
                      </a:r>
                      <a:endParaRPr lang="en-US" altLang="zh-CN" sz="900">
                        <a:effectLst/>
                      </a:endParaRPr>
                    </a:p>
                  </a:txBody>
                  <a:tcPr marL="22634" marR="22634" marT="11317" marB="11317" anchor="ctr"/>
                </a:tc>
                <a:tc>
                  <a:txBody>
                    <a:bodyPr/>
                    <a:lstStyle/>
                    <a:p>
                      <a:pPr algn="l"/>
                      <a:r>
                        <a:rPr lang="en-US" altLang="zh-CN" sz="900">
                          <a:effectLst/>
                        </a:rPr>
                        <a:t>37.64 </a:t>
                      </a:r>
                      <a:endParaRPr lang="en-US" altLang="zh-CN" sz="900">
                        <a:effectLst/>
                      </a:endParaRPr>
                    </a:p>
                  </a:txBody>
                  <a:tcPr marL="22634" marR="22634" marT="11317" marB="11317" anchor="ctr"/>
                </a:tc>
                <a:tc>
                  <a:txBody>
                    <a:bodyPr/>
                    <a:lstStyle/>
                    <a:p>
                      <a:pPr algn="l"/>
                      <a:r>
                        <a:rPr lang="en-US" altLang="zh-CN" sz="900">
                          <a:effectLst/>
                        </a:rPr>
                        <a:t>89.84 </a:t>
                      </a:r>
                      <a:endParaRPr lang="en-US" altLang="zh-CN" sz="900">
                        <a:effectLst/>
                      </a:endParaRPr>
                    </a:p>
                  </a:txBody>
                  <a:tcPr marL="22634" marR="22634" marT="11317" marB="11317" anchor="ctr"/>
                </a:tc>
                <a:tc>
                  <a:txBody>
                    <a:bodyPr/>
                    <a:lstStyle/>
                    <a:p>
                      <a:pPr algn="l"/>
                      <a:r>
                        <a:rPr lang="en-US" altLang="zh-CN" sz="900">
                          <a:effectLst/>
                        </a:rPr>
                        <a:t>86.24 </a:t>
                      </a:r>
                      <a:endParaRPr lang="en-US" altLang="zh-CN" sz="900">
                        <a:effectLst/>
                      </a:endParaRPr>
                    </a:p>
                  </a:txBody>
                  <a:tcPr marL="22634" marR="22634" marT="11317" marB="11317" anchor="ctr"/>
                </a:tc>
              </a:tr>
              <a:tr h="135802">
                <a:tc>
                  <a:txBody>
                    <a:bodyPr/>
                    <a:lstStyle/>
                    <a:p>
                      <a:pPr algn="l"/>
                      <a:r>
                        <a:rPr lang="en-US" altLang="zh-CN" sz="900">
                          <a:effectLst/>
                        </a:rPr>
                        <a:t>1.2.4</a:t>
                      </a:r>
                      <a:endParaRPr lang="en-US" altLang="zh-CN" sz="900">
                        <a:effectLst/>
                      </a:endParaRPr>
                    </a:p>
                  </a:txBody>
                  <a:tcPr marL="22634" marR="22634" marT="11317" marB="11317" anchor="ctr"/>
                </a:tc>
                <a:tc>
                  <a:txBody>
                    <a:bodyPr/>
                    <a:lstStyle/>
                    <a:p>
                      <a:pPr algn="l"/>
                      <a:r>
                        <a:rPr lang="zh-CN" altLang="en-US" sz="900">
                          <a:effectLst/>
                        </a:rPr>
                        <a:t>其他流出</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r>
              <a:tr h="135802">
                <a:tc>
                  <a:txBody>
                    <a:bodyPr/>
                    <a:lstStyle/>
                    <a:p>
                      <a:pPr algn="l"/>
                      <a:r>
                        <a:rPr lang="en-US" altLang="zh-CN" sz="900">
                          <a:effectLst/>
                        </a:rPr>
                        <a:t>2</a:t>
                      </a:r>
                      <a:endParaRPr lang="en-US" altLang="zh-CN" sz="900">
                        <a:effectLst/>
                      </a:endParaRPr>
                    </a:p>
                  </a:txBody>
                  <a:tcPr marL="22634" marR="22634" marT="11317" marB="11317" anchor="ctr"/>
                </a:tc>
                <a:tc>
                  <a:txBody>
                    <a:bodyPr/>
                    <a:lstStyle/>
                    <a:p>
                      <a:pPr algn="l"/>
                      <a:r>
                        <a:rPr lang="zh-CN" altLang="en-US" sz="900">
                          <a:effectLst/>
                        </a:rPr>
                        <a:t>投资活动净现金流量</a:t>
                      </a:r>
                      <a:endParaRPr lang="zh-CN" altLang="en-US" sz="900">
                        <a:effectLst/>
                      </a:endParaRPr>
                    </a:p>
                  </a:txBody>
                  <a:tcPr marL="22634" marR="22634" marT="11317" marB="11317" anchor="ctr"/>
                </a:tc>
                <a:tc>
                  <a:txBody>
                    <a:bodyPr/>
                    <a:lstStyle/>
                    <a:p>
                      <a:pPr algn="l"/>
                      <a:r>
                        <a:rPr lang="en-US" altLang="zh-CN" sz="900">
                          <a:effectLst/>
                        </a:rPr>
                        <a:t>-731.98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-120.00 </a:t>
                      </a:r>
                      <a:endParaRPr lang="en-US" altLang="zh-CN" sz="900">
                        <a:effectLst/>
                      </a:endParaRPr>
                    </a:p>
                  </a:txBody>
                  <a:tcPr marL="22634" marR="22634" marT="11317" marB="11317" anchor="ctr"/>
                </a:tc>
              </a:tr>
              <a:tr h="0">
                <a:tc>
                  <a:txBody>
                    <a:bodyPr/>
                    <a:lstStyle/>
                    <a:p>
                      <a:pPr algn="l"/>
                      <a:r>
                        <a:rPr lang="en-US" altLang="zh-CN" sz="900">
                          <a:effectLst/>
                        </a:rPr>
                        <a:t>2.1</a:t>
                      </a:r>
                      <a:endParaRPr lang="en-US" altLang="zh-CN" sz="900">
                        <a:effectLst/>
                      </a:endParaRPr>
                    </a:p>
                  </a:txBody>
                  <a:tcPr marL="22634" marR="22634" marT="11317" marB="11317" anchor="ctr"/>
                </a:tc>
                <a:tc>
                  <a:txBody>
                    <a:bodyPr/>
                    <a:lstStyle/>
                    <a:p>
                      <a:pPr algn="l"/>
                      <a:r>
                        <a:rPr lang="zh-CN" altLang="en-US" sz="900">
                          <a:effectLst/>
                        </a:rPr>
                        <a:t>现金流入</a:t>
                      </a:r>
                      <a:endParaRPr lang="zh-CN" altLang="en-US"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r>
              <a:tr h="0">
                <a:tc>
                  <a:txBody>
                    <a:bodyPr/>
                    <a:lstStyle/>
                    <a:p>
                      <a:pPr algn="l"/>
                      <a:r>
                        <a:rPr lang="en-US" altLang="zh-CN" sz="900">
                          <a:effectLst/>
                        </a:rPr>
                        <a:t>2.2</a:t>
                      </a:r>
                      <a:endParaRPr lang="en-US" altLang="zh-CN" sz="900">
                        <a:effectLst/>
                      </a:endParaRPr>
                    </a:p>
                  </a:txBody>
                  <a:tcPr marL="22634" marR="22634" marT="11317" marB="11317" anchor="ctr"/>
                </a:tc>
                <a:tc>
                  <a:txBody>
                    <a:bodyPr/>
                    <a:lstStyle/>
                    <a:p>
                      <a:pPr algn="l"/>
                      <a:r>
                        <a:rPr lang="zh-CN" altLang="en-US" sz="900">
                          <a:effectLst/>
                        </a:rPr>
                        <a:t>现金流出</a:t>
                      </a:r>
                      <a:endParaRPr lang="zh-CN" altLang="en-US" sz="900">
                        <a:effectLst/>
                      </a:endParaRPr>
                    </a:p>
                  </a:txBody>
                  <a:tcPr marL="22634" marR="22634" marT="11317" marB="11317" anchor="ctr"/>
                </a:tc>
                <a:tc>
                  <a:txBody>
                    <a:bodyPr/>
                    <a:lstStyle/>
                    <a:p>
                      <a:pPr algn="l"/>
                      <a:r>
                        <a:rPr lang="en-US" altLang="zh-CN" sz="900">
                          <a:effectLst/>
                        </a:rPr>
                        <a:t>731.98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120.00 </a:t>
                      </a:r>
                      <a:endParaRPr lang="en-US" altLang="zh-CN" sz="900">
                        <a:effectLst/>
                      </a:endParaRPr>
                    </a:p>
                  </a:txBody>
                  <a:tcPr marL="22634" marR="22634" marT="11317" marB="11317" anchor="ctr"/>
                </a:tc>
              </a:tr>
              <a:tr h="135802">
                <a:tc>
                  <a:txBody>
                    <a:bodyPr/>
                    <a:lstStyle/>
                    <a:p>
                      <a:pPr algn="l"/>
                      <a:r>
                        <a:rPr lang="en-US" altLang="zh-CN" sz="900">
                          <a:effectLst/>
                        </a:rPr>
                        <a:t>2.2.1</a:t>
                      </a:r>
                      <a:endParaRPr lang="en-US" altLang="zh-CN" sz="900">
                        <a:effectLst/>
                      </a:endParaRPr>
                    </a:p>
                  </a:txBody>
                  <a:tcPr marL="22634" marR="22634" marT="11317" marB="11317" anchor="ctr"/>
                </a:tc>
                <a:tc>
                  <a:txBody>
                    <a:bodyPr/>
                    <a:lstStyle/>
                    <a:p>
                      <a:pPr algn="l"/>
                      <a:r>
                        <a:rPr lang="zh-CN" altLang="en-US" sz="900">
                          <a:effectLst/>
                        </a:rPr>
                        <a:t>建设投资</a:t>
                      </a:r>
                      <a:endParaRPr lang="zh-CN" altLang="en-US" sz="900">
                        <a:effectLst/>
                      </a:endParaRPr>
                    </a:p>
                  </a:txBody>
                  <a:tcPr marL="22634" marR="22634" marT="11317" marB="11317" anchor="ctr"/>
                </a:tc>
                <a:tc>
                  <a:txBody>
                    <a:bodyPr/>
                    <a:lstStyle/>
                    <a:p>
                      <a:pPr algn="l"/>
                      <a:r>
                        <a:rPr lang="en-US" altLang="zh-CN" sz="900">
                          <a:effectLst/>
                        </a:rPr>
                        <a:t>631.98 </a:t>
                      </a:r>
                      <a:endParaRPr lang="en-US" altLang="zh-CN" sz="900">
                        <a:effectLst/>
                      </a:endParaRPr>
                    </a:p>
                  </a:txBody>
                  <a:tcPr marL="22634" marR="22634" marT="11317" marB="11317" anchor="ctr"/>
                </a:tc>
                <a:tc>
                  <a:txBody>
                    <a:bodyPr/>
                    <a:lstStyle/>
                    <a:p>
                      <a:pPr algn="l"/>
                      <a:r>
                        <a:rPr lang="en-US" altLang="zh-CN" sz="900">
                          <a:effectLst/>
                        </a:rPr>
                        <a:t>120.00 </a:t>
                      </a:r>
                      <a:endParaRPr lang="en-US" altLang="zh-CN" sz="900">
                        <a:effectLst/>
                      </a:endParaRPr>
                    </a:p>
                  </a:txBody>
                  <a:tcPr marL="22634" marR="22634" marT="11317" marB="11317" anchor="ctr"/>
                </a:tc>
                <a:tc>
                  <a:txBody>
                    <a:bodyPr/>
                    <a:lstStyle/>
                    <a:p>
                      <a:pPr algn="l"/>
                      <a:r>
                        <a:rPr lang="en-US" altLang="zh-CN" sz="900">
                          <a:effectLst/>
                        </a:rPr>
                        <a:t>120.00 </a:t>
                      </a:r>
                      <a:endParaRPr lang="en-US" altLang="zh-CN" sz="900">
                        <a:effectLst/>
                      </a:endParaRPr>
                    </a:p>
                  </a:txBody>
                  <a:tcPr marL="22634" marR="22634" marT="11317" marB="11317" anchor="ctr"/>
                </a:tc>
                <a:tc>
                  <a:txBody>
                    <a:bodyPr/>
                    <a:lstStyle/>
                    <a:p>
                      <a:pPr algn="l"/>
                      <a:r>
                        <a:rPr lang="en-US" altLang="zh-CN" sz="900">
                          <a:effectLst/>
                        </a:rPr>
                        <a:t>120.00 </a:t>
                      </a:r>
                      <a:endParaRPr lang="en-US" altLang="zh-CN" sz="900">
                        <a:effectLst/>
                      </a:endParaRPr>
                    </a:p>
                  </a:txBody>
                  <a:tcPr marL="22634" marR="22634" marT="11317" marB="11317" anchor="ctr"/>
                </a:tc>
                <a:tc>
                  <a:txBody>
                    <a:bodyPr/>
                    <a:lstStyle/>
                    <a:p>
                      <a:pPr algn="l"/>
                      <a:r>
                        <a:rPr lang="en-US" altLang="zh-CN" sz="900">
                          <a:effectLst/>
                        </a:rPr>
                        <a:t>120.00 </a:t>
                      </a:r>
                      <a:endParaRPr lang="en-US" altLang="zh-CN" sz="900">
                        <a:effectLst/>
                      </a:endParaRPr>
                    </a:p>
                  </a:txBody>
                  <a:tcPr marL="22634" marR="22634" marT="11317" marB="11317" anchor="ctr"/>
                </a:tc>
              </a:tr>
              <a:tr h="135802">
                <a:tc>
                  <a:txBody>
                    <a:bodyPr/>
                    <a:lstStyle/>
                    <a:p>
                      <a:pPr algn="l"/>
                      <a:r>
                        <a:rPr lang="en-US" altLang="zh-CN" sz="900">
                          <a:effectLst/>
                        </a:rPr>
                        <a:t>2.2.2</a:t>
                      </a:r>
                      <a:endParaRPr lang="en-US" altLang="zh-CN" sz="900">
                        <a:effectLst/>
                      </a:endParaRPr>
                    </a:p>
                  </a:txBody>
                  <a:tcPr marL="22634" marR="22634" marT="11317" marB="11317" anchor="ctr"/>
                </a:tc>
                <a:tc>
                  <a:txBody>
                    <a:bodyPr/>
                    <a:lstStyle/>
                    <a:p>
                      <a:pPr algn="l"/>
                      <a:r>
                        <a:rPr lang="zh-CN" altLang="en-US" sz="900">
                          <a:effectLst/>
                        </a:rPr>
                        <a:t>维持运营投资</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r>
              <a:tr h="135802">
                <a:tc>
                  <a:txBody>
                    <a:bodyPr/>
                    <a:lstStyle/>
                    <a:p>
                      <a:pPr algn="l"/>
                      <a:r>
                        <a:rPr lang="en-US" altLang="zh-CN" sz="900">
                          <a:effectLst/>
                        </a:rPr>
                        <a:t>2.2.3</a:t>
                      </a:r>
                      <a:endParaRPr lang="en-US" altLang="zh-CN" sz="900">
                        <a:effectLst/>
                      </a:endParaRPr>
                    </a:p>
                  </a:txBody>
                  <a:tcPr marL="22634" marR="22634" marT="11317" marB="11317" anchor="ctr"/>
                </a:tc>
                <a:tc>
                  <a:txBody>
                    <a:bodyPr/>
                    <a:lstStyle/>
                    <a:p>
                      <a:pPr algn="l"/>
                      <a:r>
                        <a:rPr lang="zh-CN" altLang="en-US" sz="900">
                          <a:effectLst/>
                        </a:rPr>
                        <a:t>流动资金</a:t>
                      </a:r>
                      <a:endParaRPr lang="zh-CN" altLang="en-US" sz="900">
                        <a:effectLst/>
                      </a:endParaRPr>
                    </a:p>
                  </a:txBody>
                  <a:tcPr marL="22634" marR="22634" marT="11317" marB="11317" anchor="ctr"/>
                </a:tc>
                <a:tc>
                  <a:txBody>
                    <a:bodyPr/>
                    <a:lstStyle/>
                    <a:p>
                      <a:pPr algn="l"/>
                      <a:r>
                        <a:rPr lang="en-US" altLang="zh-CN" sz="900">
                          <a:effectLst/>
                        </a:rPr>
                        <a:t>100.00 </a:t>
                      </a:r>
                      <a:endParaRPr lang="en-US" altLang="zh-CN" sz="900">
                        <a:effectLst/>
                      </a:endParaRPr>
                    </a:p>
                  </a:txBody>
                  <a:tcPr marL="22634" marR="22634" marT="11317" marB="11317" anchor="ctr"/>
                </a:tc>
                <a:tc>
                  <a:txBody>
                    <a:bodyPr/>
                    <a:lstStyle/>
                    <a:p>
                      <a:pPr algn="l"/>
                      <a:r>
                        <a:rPr lang="en-US" altLang="zh-CN" sz="900">
                          <a:effectLst/>
                        </a:rPr>
                        <a:t>20.00 </a:t>
                      </a:r>
                      <a:endParaRPr lang="en-US" altLang="zh-CN" sz="900">
                        <a:effectLst/>
                      </a:endParaRPr>
                    </a:p>
                  </a:txBody>
                  <a:tcPr marL="22634" marR="22634" marT="11317" marB="11317" anchor="ctr"/>
                </a:tc>
                <a:tc>
                  <a:txBody>
                    <a:bodyPr/>
                    <a:lstStyle/>
                    <a:p>
                      <a:pPr algn="l"/>
                      <a:r>
                        <a:rPr lang="en-US" altLang="zh-CN" sz="900">
                          <a:effectLst/>
                        </a:rPr>
                        <a:t>20.00 </a:t>
                      </a:r>
                      <a:endParaRPr lang="en-US" altLang="zh-CN" sz="900">
                        <a:effectLst/>
                      </a:endParaRPr>
                    </a:p>
                  </a:txBody>
                  <a:tcPr marL="22634" marR="22634" marT="11317" marB="11317" anchor="ctr"/>
                </a:tc>
                <a:tc>
                  <a:txBody>
                    <a:bodyPr/>
                    <a:lstStyle/>
                    <a:p>
                      <a:pPr algn="l"/>
                      <a:r>
                        <a:rPr lang="en-US" altLang="zh-CN" sz="900">
                          <a:effectLst/>
                        </a:rPr>
                        <a:t>20.00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r>
              <a:tr h="135802">
                <a:tc>
                  <a:txBody>
                    <a:bodyPr/>
                    <a:lstStyle/>
                    <a:p>
                      <a:pPr algn="l"/>
                      <a:r>
                        <a:rPr lang="en-US" altLang="zh-CN" sz="900">
                          <a:effectLst/>
                        </a:rPr>
                        <a:t>2.2.4</a:t>
                      </a:r>
                      <a:endParaRPr lang="en-US" altLang="zh-CN" sz="900">
                        <a:effectLst/>
                      </a:endParaRPr>
                    </a:p>
                  </a:txBody>
                  <a:tcPr marL="22634" marR="22634" marT="11317" marB="11317" anchor="ctr"/>
                </a:tc>
                <a:tc>
                  <a:txBody>
                    <a:bodyPr/>
                    <a:lstStyle/>
                    <a:p>
                      <a:pPr algn="l"/>
                      <a:r>
                        <a:rPr lang="zh-CN" altLang="en-US" sz="900">
                          <a:effectLst/>
                        </a:rPr>
                        <a:t>其他流出</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r>
              <a:tr h="0">
                <a:tc>
                  <a:txBody>
                    <a:bodyPr/>
                    <a:lstStyle/>
                    <a:p>
                      <a:pPr algn="l"/>
                      <a:r>
                        <a:rPr lang="en-US" altLang="zh-CN" sz="900">
                          <a:effectLst/>
                        </a:rPr>
                        <a:t>3</a:t>
                      </a:r>
                      <a:endParaRPr lang="en-US" altLang="zh-CN" sz="900">
                        <a:effectLst/>
                      </a:endParaRPr>
                    </a:p>
                  </a:txBody>
                  <a:tcPr marL="22634" marR="22634" marT="11317" marB="11317" anchor="ctr"/>
                </a:tc>
                <a:tc>
                  <a:txBody>
                    <a:bodyPr/>
                    <a:lstStyle/>
                    <a:p>
                      <a:pPr algn="l"/>
                      <a:r>
                        <a:rPr lang="zh-CN" altLang="en-US" sz="900">
                          <a:effectLst/>
                        </a:rPr>
                        <a:t>筹资活动净现金流量</a:t>
                      </a:r>
                      <a:endParaRPr lang="zh-CN" altLang="en-US" sz="900">
                        <a:effectLst/>
                      </a:endParaRPr>
                    </a:p>
                  </a:txBody>
                  <a:tcPr marL="22634" marR="22634" marT="11317" marB="11317" anchor="ctr"/>
                </a:tc>
                <a:tc>
                  <a:txBody>
                    <a:bodyPr/>
                    <a:lstStyle/>
                    <a:p>
                      <a:pPr algn="l"/>
                      <a:r>
                        <a:rPr lang="en-US" altLang="zh-CN" sz="900">
                          <a:effectLst/>
                        </a:rPr>
                        <a:t>727.00 </a:t>
                      </a:r>
                      <a:endParaRPr lang="en-US" altLang="zh-CN" sz="900">
                        <a:effectLst/>
                      </a:endParaRPr>
                    </a:p>
                  </a:txBody>
                  <a:tcPr marL="22634" marR="22634" marT="11317" marB="11317" anchor="ctr"/>
                </a:tc>
                <a:tc>
                  <a:txBody>
                    <a:bodyPr/>
                    <a:lstStyle/>
                    <a:p>
                      <a:pPr algn="l"/>
                      <a:r>
                        <a:rPr lang="en-US" altLang="zh-CN" sz="900">
                          <a:effectLst/>
                        </a:rPr>
                        <a:t>120.07 </a:t>
                      </a:r>
                      <a:endParaRPr lang="en-US" altLang="zh-CN" sz="900">
                        <a:effectLst/>
                      </a:endParaRPr>
                    </a:p>
                  </a:txBody>
                  <a:tcPr marL="22634" marR="22634" marT="11317" marB="11317" anchor="ctr"/>
                </a:tc>
                <a:tc>
                  <a:txBody>
                    <a:bodyPr/>
                    <a:lstStyle/>
                    <a:p>
                      <a:pPr algn="l"/>
                      <a:r>
                        <a:rPr lang="en-US" altLang="zh-CN" sz="900">
                          <a:effectLst/>
                        </a:rPr>
                        <a:t>130.50 </a:t>
                      </a:r>
                      <a:endParaRPr lang="en-US" altLang="zh-CN" sz="900">
                        <a:effectLst/>
                      </a:endParaRPr>
                    </a:p>
                  </a:txBody>
                  <a:tcPr marL="22634" marR="22634" marT="11317" marB="11317" anchor="ctr"/>
                </a:tc>
                <a:tc>
                  <a:txBody>
                    <a:bodyPr/>
                    <a:lstStyle/>
                    <a:p>
                      <a:pPr algn="l"/>
                      <a:r>
                        <a:rPr lang="en-US" altLang="zh-CN" sz="900">
                          <a:effectLst/>
                        </a:rPr>
                        <a:t>130.50 </a:t>
                      </a:r>
                      <a:endParaRPr lang="en-US" altLang="zh-CN" sz="900">
                        <a:effectLst/>
                      </a:endParaRPr>
                    </a:p>
                  </a:txBody>
                  <a:tcPr marL="22634" marR="22634" marT="11317" marB="11317" anchor="ctr"/>
                </a:tc>
                <a:tc>
                  <a:txBody>
                    <a:bodyPr/>
                    <a:lstStyle/>
                    <a:p>
                      <a:pPr algn="l"/>
                      <a:r>
                        <a:rPr lang="en-US" altLang="zh-CN" sz="900">
                          <a:effectLst/>
                        </a:rPr>
                        <a:t>-69.50 </a:t>
                      </a:r>
                      <a:endParaRPr lang="en-US" altLang="zh-CN" sz="900">
                        <a:effectLst/>
                      </a:endParaRPr>
                    </a:p>
                  </a:txBody>
                  <a:tcPr marL="22634" marR="22634" marT="11317" marB="11317" anchor="ctr"/>
                </a:tc>
              </a:tr>
              <a:tr h="0">
                <a:tc>
                  <a:txBody>
                    <a:bodyPr/>
                    <a:lstStyle/>
                    <a:p>
                      <a:pPr algn="l"/>
                      <a:r>
                        <a:rPr lang="en-US" altLang="zh-CN" sz="900">
                          <a:effectLst/>
                        </a:rPr>
                        <a:t>3.1</a:t>
                      </a:r>
                      <a:endParaRPr lang="en-US" altLang="zh-CN" sz="900">
                        <a:effectLst/>
                      </a:endParaRPr>
                    </a:p>
                  </a:txBody>
                  <a:tcPr marL="22634" marR="22634" marT="11317" marB="11317" anchor="ctr"/>
                </a:tc>
                <a:tc>
                  <a:txBody>
                    <a:bodyPr/>
                    <a:lstStyle/>
                    <a:p>
                      <a:pPr algn="l"/>
                      <a:r>
                        <a:rPr lang="zh-CN" altLang="en-US" sz="900">
                          <a:effectLst/>
                        </a:rPr>
                        <a:t>现金流入</a:t>
                      </a:r>
                      <a:endParaRPr lang="zh-CN" altLang="en-US" sz="900">
                        <a:effectLst/>
                      </a:endParaRPr>
                    </a:p>
                  </a:txBody>
                  <a:tcPr marL="22634" marR="22634" marT="11317" marB="11317" anchor="ctr"/>
                </a:tc>
                <a:tc>
                  <a:txBody>
                    <a:bodyPr/>
                    <a:lstStyle/>
                    <a:p>
                      <a:pPr algn="l"/>
                      <a:r>
                        <a:rPr lang="en-US" altLang="zh-CN" sz="900">
                          <a:effectLst/>
                        </a:rPr>
                        <a:t>731.97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r>
              <a:tr h="135802">
                <a:tc>
                  <a:txBody>
                    <a:bodyPr/>
                    <a:lstStyle/>
                    <a:p>
                      <a:pPr algn="l"/>
                      <a:r>
                        <a:rPr lang="en-US" altLang="zh-CN" sz="900">
                          <a:effectLst/>
                        </a:rPr>
                        <a:t>3.1.1</a:t>
                      </a:r>
                      <a:endParaRPr lang="en-US" altLang="zh-CN" sz="900">
                        <a:effectLst/>
                      </a:endParaRPr>
                    </a:p>
                  </a:txBody>
                  <a:tcPr marL="22634" marR="22634" marT="11317" marB="11317" anchor="ctr"/>
                </a:tc>
                <a:tc>
                  <a:txBody>
                    <a:bodyPr/>
                    <a:lstStyle/>
                    <a:p>
                      <a:pPr algn="l"/>
                      <a:r>
                        <a:rPr lang="zh-CN" altLang="en-US" sz="900">
                          <a:effectLst/>
                        </a:rPr>
                        <a:t>项目资本金</a:t>
                      </a:r>
                      <a:endParaRPr lang="zh-CN" altLang="en-US" sz="900">
                        <a:effectLst/>
                      </a:endParaRPr>
                    </a:p>
                  </a:txBody>
                  <a:tcPr marL="22634" marR="22634" marT="11317" marB="11317" anchor="ctr"/>
                </a:tc>
                <a:tc>
                  <a:txBody>
                    <a:bodyPr/>
                    <a:lstStyle/>
                    <a:p>
                      <a:pPr algn="l"/>
                      <a:r>
                        <a:rPr lang="en-US" altLang="zh-CN" sz="900">
                          <a:effectLst/>
                        </a:rPr>
                        <a:t>521.97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c>
                  <a:txBody>
                    <a:bodyPr/>
                    <a:lstStyle/>
                    <a:p>
                      <a:pPr algn="l"/>
                      <a:r>
                        <a:rPr lang="en-US" altLang="zh-CN" sz="900">
                          <a:effectLst/>
                        </a:rPr>
                        <a:t>140.00 </a:t>
                      </a:r>
                      <a:endParaRPr lang="en-US" altLang="zh-CN" sz="900">
                        <a:effectLst/>
                      </a:endParaRPr>
                    </a:p>
                  </a:txBody>
                  <a:tcPr marL="22634" marR="22634" marT="11317" marB="11317" anchor="ctr"/>
                </a:tc>
              </a:tr>
              <a:tr h="135802">
                <a:tc>
                  <a:txBody>
                    <a:bodyPr/>
                    <a:lstStyle/>
                    <a:p>
                      <a:pPr algn="l"/>
                      <a:r>
                        <a:rPr lang="en-US" altLang="zh-CN" sz="900">
                          <a:effectLst/>
                        </a:rPr>
                        <a:t>3.1.2</a:t>
                      </a:r>
                      <a:endParaRPr lang="en-US" altLang="zh-CN" sz="900">
                        <a:effectLst/>
                      </a:endParaRPr>
                    </a:p>
                  </a:txBody>
                  <a:tcPr marL="22634" marR="22634" marT="11317" marB="11317" anchor="ctr"/>
                </a:tc>
                <a:tc>
                  <a:txBody>
                    <a:bodyPr/>
                    <a:lstStyle/>
                    <a:p>
                      <a:pPr algn="l"/>
                      <a:r>
                        <a:rPr lang="zh-CN" altLang="en-US" sz="900">
                          <a:effectLst/>
                        </a:rPr>
                        <a:t>贷款</a:t>
                      </a:r>
                      <a:endParaRPr lang="zh-CN" altLang="en-US" sz="900">
                        <a:effectLst/>
                      </a:endParaRPr>
                    </a:p>
                  </a:txBody>
                  <a:tcPr marL="22634" marR="22634" marT="11317" marB="11317" anchor="ctr"/>
                </a:tc>
                <a:tc>
                  <a:txBody>
                    <a:bodyPr/>
                    <a:lstStyle/>
                    <a:p>
                      <a:pPr algn="l"/>
                      <a:r>
                        <a:rPr lang="en-US" altLang="zh-CN" sz="900">
                          <a:effectLst/>
                        </a:rPr>
                        <a:t>200.00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r>
              <a:tr h="135802">
                <a:tc>
                  <a:txBody>
                    <a:bodyPr/>
                    <a:lstStyle/>
                    <a:p>
                      <a:pPr algn="l"/>
                      <a:r>
                        <a:rPr lang="en-US" altLang="zh-CN" sz="900">
                          <a:effectLst/>
                        </a:rPr>
                        <a:t>3.1.3</a:t>
                      </a:r>
                      <a:endParaRPr lang="en-US" altLang="zh-CN" sz="900">
                        <a:effectLst/>
                      </a:endParaRPr>
                    </a:p>
                  </a:txBody>
                  <a:tcPr marL="22634" marR="22634" marT="11317" marB="11317" anchor="ctr"/>
                </a:tc>
                <a:tc>
                  <a:txBody>
                    <a:bodyPr/>
                    <a:lstStyle/>
                    <a:p>
                      <a:pPr algn="l"/>
                      <a:r>
                        <a:rPr lang="zh-CN" altLang="en-US" sz="900">
                          <a:effectLst/>
                        </a:rPr>
                        <a:t>债券</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r>
              <a:tr h="135802">
                <a:tc>
                  <a:txBody>
                    <a:bodyPr/>
                    <a:lstStyle/>
                    <a:p>
                      <a:pPr algn="l"/>
                      <a:r>
                        <a:rPr lang="en-US" altLang="zh-CN" sz="900">
                          <a:effectLst/>
                        </a:rPr>
                        <a:t>3.1.4</a:t>
                      </a:r>
                      <a:endParaRPr lang="en-US" altLang="zh-CN" sz="900">
                        <a:effectLst/>
                      </a:endParaRPr>
                    </a:p>
                  </a:txBody>
                  <a:tcPr marL="22634" marR="22634" marT="11317" marB="11317" anchor="ctr"/>
                </a:tc>
                <a:tc>
                  <a:txBody>
                    <a:bodyPr/>
                    <a:lstStyle/>
                    <a:p>
                      <a:pPr algn="l"/>
                      <a:r>
                        <a:rPr lang="zh-CN" altLang="en-US" sz="900">
                          <a:effectLst/>
                        </a:rPr>
                        <a:t>短期借款</a:t>
                      </a:r>
                      <a:endParaRPr lang="zh-CN" altLang="en-US" sz="900">
                        <a:effectLst/>
                      </a:endParaRPr>
                    </a:p>
                  </a:txBody>
                  <a:tcPr marL="22634" marR="22634" marT="11317" marB="11317" anchor="ctr"/>
                </a:tc>
                <a:tc>
                  <a:txBody>
                    <a:bodyPr/>
                    <a:lstStyle/>
                    <a:p>
                      <a:pPr algn="l"/>
                      <a:r>
                        <a:rPr lang="en-US" altLang="zh-CN" sz="900">
                          <a:effectLst/>
                        </a:rPr>
                        <a:t>10.00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r>
              <a:tr h="135802">
                <a:tc>
                  <a:txBody>
                    <a:bodyPr/>
                    <a:lstStyle/>
                    <a:p>
                      <a:pPr algn="l"/>
                      <a:r>
                        <a:rPr lang="en-US" altLang="zh-CN" sz="900">
                          <a:effectLst/>
                        </a:rPr>
                        <a:t>3.1.5</a:t>
                      </a:r>
                      <a:endParaRPr lang="en-US" altLang="zh-CN" sz="900">
                        <a:effectLst/>
                      </a:endParaRPr>
                    </a:p>
                  </a:txBody>
                  <a:tcPr marL="22634" marR="22634" marT="11317" marB="11317" anchor="ctr"/>
                </a:tc>
                <a:tc>
                  <a:txBody>
                    <a:bodyPr/>
                    <a:lstStyle/>
                    <a:p>
                      <a:pPr algn="l"/>
                      <a:r>
                        <a:rPr lang="zh-CN" altLang="en-US" sz="900">
                          <a:effectLst/>
                        </a:rPr>
                        <a:t>其他流入</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r>
              <a:tr h="0">
                <a:tc>
                  <a:txBody>
                    <a:bodyPr/>
                    <a:lstStyle/>
                    <a:p>
                      <a:pPr algn="l"/>
                      <a:r>
                        <a:rPr lang="en-US" altLang="zh-CN" sz="900">
                          <a:effectLst/>
                        </a:rPr>
                        <a:t>3.2</a:t>
                      </a:r>
                      <a:endParaRPr lang="en-US" altLang="zh-CN" sz="900">
                        <a:effectLst/>
                      </a:endParaRPr>
                    </a:p>
                  </a:txBody>
                  <a:tcPr marL="22634" marR="22634" marT="11317" marB="11317" anchor="ctr"/>
                </a:tc>
                <a:tc>
                  <a:txBody>
                    <a:bodyPr/>
                    <a:lstStyle/>
                    <a:p>
                      <a:pPr algn="l"/>
                      <a:r>
                        <a:rPr lang="zh-CN" altLang="en-US" sz="900">
                          <a:effectLst/>
                        </a:rPr>
                        <a:t>现金流出</a:t>
                      </a:r>
                      <a:endParaRPr lang="zh-CN" altLang="en-US" sz="900">
                        <a:effectLst/>
                      </a:endParaRPr>
                    </a:p>
                  </a:txBody>
                  <a:tcPr marL="22634" marR="22634" marT="11317" marB="11317" anchor="ctr"/>
                </a:tc>
                <a:tc>
                  <a:txBody>
                    <a:bodyPr/>
                    <a:lstStyle/>
                    <a:p>
                      <a:pPr algn="l"/>
                      <a:r>
                        <a:rPr lang="en-US" altLang="zh-CN" sz="900">
                          <a:effectLst/>
                        </a:rPr>
                        <a:t>4.97 </a:t>
                      </a:r>
                      <a:endParaRPr lang="en-US" altLang="zh-CN" sz="900">
                        <a:effectLst/>
                      </a:endParaRPr>
                    </a:p>
                  </a:txBody>
                  <a:tcPr marL="22634" marR="22634" marT="11317" marB="11317" anchor="ctr"/>
                </a:tc>
                <a:tc>
                  <a:txBody>
                    <a:bodyPr/>
                    <a:lstStyle/>
                    <a:p>
                      <a:pPr algn="l"/>
                      <a:r>
                        <a:rPr lang="en-US" altLang="zh-CN" sz="900">
                          <a:effectLst/>
                        </a:rPr>
                        <a:t>19.94 </a:t>
                      </a:r>
                      <a:endParaRPr lang="en-US" altLang="zh-CN" sz="900">
                        <a:effectLst/>
                      </a:endParaRPr>
                    </a:p>
                  </a:txBody>
                  <a:tcPr marL="22634" marR="22634" marT="11317" marB="11317" anchor="ctr"/>
                </a:tc>
                <a:tc>
                  <a:txBody>
                    <a:bodyPr/>
                    <a:lstStyle/>
                    <a:p>
                      <a:pPr algn="l"/>
                      <a:r>
                        <a:rPr lang="en-US" altLang="zh-CN" sz="900">
                          <a:effectLst/>
                        </a:rPr>
                        <a:t>9.50 </a:t>
                      </a:r>
                      <a:endParaRPr lang="en-US" altLang="zh-CN" sz="900">
                        <a:effectLst/>
                      </a:endParaRPr>
                    </a:p>
                  </a:txBody>
                  <a:tcPr marL="22634" marR="22634" marT="11317" marB="11317" anchor="ctr"/>
                </a:tc>
                <a:tc>
                  <a:txBody>
                    <a:bodyPr/>
                    <a:lstStyle/>
                    <a:p>
                      <a:pPr algn="l"/>
                      <a:r>
                        <a:rPr lang="en-US" altLang="zh-CN" sz="900">
                          <a:effectLst/>
                        </a:rPr>
                        <a:t>9.50 </a:t>
                      </a:r>
                      <a:endParaRPr lang="en-US" altLang="zh-CN" sz="900">
                        <a:effectLst/>
                      </a:endParaRPr>
                    </a:p>
                  </a:txBody>
                  <a:tcPr marL="22634" marR="22634" marT="11317" marB="11317" anchor="ctr"/>
                </a:tc>
                <a:tc>
                  <a:txBody>
                    <a:bodyPr/>
                    <a:lstStyle/>
                    <a:p>
                      <a:pPr algn="l"/>
                      <a:r>
                        <a:rPr lang="en-US" altLang="zh-CN" sz="900">
                          <a:effectLst/>
                        </a:rPr>
                        <a:t>209.50 </a:t>
                      </a:r>
                      <a:endParaRPr lang="en-US" altLang="zh-CN" sz="900">
                        <a:effectLst/>
                      </a:endParaRPr>
                    </a:p>
                  </a:txBody>
                  <a:tcPr marL="22634" marR="22634" marT="11317" marB="11317" anchor="ctr"/>
                </a:tc>
              </a:tr>
              <a:tr h="135802">
                <a:tc>
                  <a:txBody>
                    <a:bodyPr/>
                    <a:lstStyle/>
                    <a:p>
                      <a:pPr algn="l"/>
                      <a:r>
                        <a:rPr lang="en-US" altLang="zh-CN" sz="900">
                          <a:effectLst/>
                        </a:rPr>
                        <a:t>3.2.1</a:t>
                      </a:r>
                      <a:endParaRPr lang="en-US" altLang="zh-CN" sz="900">
                        <a:effectLst/>
                      </a:endParaRPr>
                    </a:p>
                  </a:txBody>
                  <a:tcPr marL="22634" marR="22634" marT="11317" marB="11317" anchor="ctr"/>
                </a:tc>
                <a:tc>
                  <a:txBody>
                    <a:bodyPr/>
                    <a:lstStyle/>
                    <a:p>
                      <a:pPr algn="l"/>
                      <a:r>
                        <a:rPr lang="zh-CN" altLang="en-US" sz="900">
                          <a:effectLst/>
                        </a:rPr>
                        <a:t>各种利息支出</a:t>
                      </a:r>
                      <a:endParaRPr lang="zh-CN" altLang="en-US" sz="900">
                        <a:effectLst/>
                      </a:endParaRPr>
                    </a:p>
                  </a:txBody>
                  <a:tcPr marL="22634" marR="22634" marT="11317" marB="11317" anchor="ctr"/>
                </a:tc>
                <a:tc>
                  <a:txBody>
                    <a:bodyPr/>
                    <a:lstStyle/>
                    <a:p>
                      <a:pPr algn="l"/>
                      <a:r>
                        <a:rPr lang="en-US" altLang="zh-CN" sz="900">
                          <a:effectLst/>
                        </a:rPr>
                        <a:t>4.97 </a:t>
                      </a:r>
                      <a:endParaRPr lang="en-US" altLang="zh-CN" sz="900">
                        <a:effectLst/>
                      </a:endParaRPr>
                    </a:p>
                  </a:txBody>
                  <a:tcPr marL="22634" marR="22634" marT="11317" marB="11317" anchor="ctr"/>
                </a:tc>
                <a:tc>
                  <a:txBody>
                    <a:bodyPr/>
                    <a:lstStyle/>
                    <a:p>
                      <a:pPr algn="l"/>
                      <a:r>
                        <a:rPr lang="en-US" altLang="zh-CN" sz="900">
                          <a:effectLst/>
                        </a:rPr>
                        <a:t>9.94 </a:t>
                      </a:r>
                      <a:endParaRPr lang="en-US" altLang="zh-CN" sz="900">
                        <a:effectLst/>
                      </a:endParaRPr>
                    </a:p>
                  </a:txBody>
                  <a:tcPr marL="22634" marR="22634" marT="11317" marB="11317" anchor="ctr"/>
                </a:tc>
                <a:tc>
                  <a:txBody>
                    <a:bodyPr/>
                    <a:lstStyle/>
                    <a:p>
                      <a:pPr algn="l"/>
                      <a:r>
                        <a:rPr lang="en-US" altLang="zh-CN" sz="900">
                          <a:effectLst/>
                        </a:rPr>
                        <a:t>9.50 </a:t>
                      </a:r>
                      <a:endParaRPr lang="en-US" altLang="zh-CN" sz="900">
                        <a:effectLst/>
                      </a:endParaRPr>
                    </a:p>
                  </a:txBody>
                  <a:tcPr marL="22634" marR="22634" marT="11317" marB="11317" anchor="ctr"/>
                </a:tc>
                <a:tc>
                  <a:txBody>
                    <a:bodyPr/>
                    <a:lstStyle/>
                    <a:p>
                      <a:pPr algn="l"/>
                      <a:r>
                        <a:rPr lang="en-US" altLang="zh-CN" sz="900">
                          <a:effectLst/>
                        </a:rPr>
                        <a:t>9.50 </a:t>
                      </a:r>
                      <a:endParaRPr lang="en-US" altLang="zh-CN" sz="900">
                        <a:effectLst/>
                      </a:endParaRPr>
                    </a:p>
                  </a:txBody>
                  <a:tcPr marL="22634" marR="22634" marT="11317" marB="11317" anchor="ctr"/>
                </a:tc>
                <a:tc>
                  <a:txBody>
                    <a:bodyPr/>
                    <a:lstStyle/>
                    <a:p>
                      <a:pPr algn="l"/>
                      <a:r>
                        <a:rPr lang="en-US" altLang="zh-CN" sz="900">
                          <a:effectLst/>
                        </a:rPr>
                        <a:t>9.50 </a:t>
                      </a:r>
                      <a:endParaRPr lang="en-US" altLang="zh-CN" sz="900">
                        <a:effectLst/>
                      </a:endParaRPr>
                    </a:p>
                  </a:txBody>
                  <a:tcPr marL="22634" marR="22634" marT="11317" marB="11317" anchor="ctr"/>
                </a:tc>
              </a:tr>
              <a:tr h="135802">
                <a:tc>
                  <a:txBody>
                    <a:bodyPr/>
                    <a:lstStyle/>
                    <a:p>
                      <a:pPr algn="l"/>
                      <a:r>
                        <a:rPr lang="en-US" altLang="zh-CN" sz="900">
                          <a:effectLst/>
                        </a:rPr>
                        <a:t>3.2.2</a:t>
                      </a:r>
                      <a:endParaRPr lang="en-US" altLang="zh-CN" sz="900">
                        <a:effectLst/>
                      </a:endParaRPr>
                    </a:p>
                  </a:txBody>
                  <a:tcPr marL="22634" marR="22634" marT="11317" marB="11317" anchor="ctr"/>
                </a:tc>
                <a:tc>
                  <a:txBody>
                    <a:bodyPr/>
                    <a:lstStyle/>
                    <a:p>
                      <a:pPr algn="l"/>
                      <a:r>
                        <a:rPr lang="zh-CN" altLang="en-US" sz="900">
                          <a:effectLst/>
                        </a:rPr>
                        <a:t>偿还债务本金</a:t>
                      </a:r>
                      <a:endParaRPr lang="zh-CN" altLang="en-US"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10.00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200.00 </a:t>
                      </a:r>
                      <a:endParaRPr lang="en-US" altLang="zh-CN" sz="900">
                        <a:effectLst/>
                      </a:endParaRPr>
                    </a:p>
                  </a:txBody>
                  <a:tcPr marL="22634" marR="22634" marT="11317" marB="11317" anchor="ctr"/>
                </a:tc>
              </a:tr>
              <a:tr h="173525">
                <a:tc>
                  <a:txBody>
                    <a:bodyPr/>
                    <a:lstStyle/>
                    <a:p>
                      <a:pPr algn="l"/>
                      <a:r>
                        <a:rPr lang="en-US" altLang="zh-CN" sz="900">
                          <a:effectLst/>
                        </a:rPr>
                        <a:t>3.2.2.1</a:t>
                      </a:r>
                      <a:endParaRPr lang="en-US" altLang="zh-CN" sz="900">
                        <a:effectLst/>
                      </a:endParaRPr>
                    </a:p>
                  </a:txBody>
                  <a:tcPr marL="22634" marR="22634" marT="11317" marB="11317" anchor="ctr"/>
                </a:tc>
                <a:tc>
                  <a:txBody>
                    <a:bodyPr/>
                    <a:lstStyle/>
                    <a:p>
                      <a:pPr algn="l"/>
                      <a:r>
                        <a:rPr lang="zh-CN" altLang="en-US" sz="900">
                          <a:effectLst/>
                        </a:rPr>
                        <a:t>偿还贷款本金</a:t>
                      </a:r>
                      <a:endParaRPr lang="zh-CN" altLang="en-US"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200.00 </a:t>
                      </a:r>
                      <a:endParaRPr lang="en-US" altLang="zh-CN" sz="900">
                        <a:effectLst/>
                      </a:endParaRPr>
                    </a:p>
                  </a:txBody>
                  <a:tcPr marL="22634" marR="22634" marT="11317" marB="11317" anchor="ctr"/>
                </a:tc>
              </a:tr>
              <a:tr h="173525">
                <a:tc>
                  <a:txBody>
                    <a:bodyPr/>
                    <a:lstStyle/>
                    <a:p>
                      <a:pPr algn="l"/>
                      <a:r>
                        <a:rPr lang="en-US" altLang="zh-CN" sz="900">
                          <a:effectLst/>
                        </a:rPr>
                        <a:t>3.2.2.2</a:t>
                      </a:r>
                      <a:endParaRPr lang="en-US" altLang="zh-CN" sz="900">
                        <a:effectLst/>
                      </a:endParaRPr>
                    </a:p>
                  </a:txBody>
                  <a:tcPr marL="22634" marR="22634" marT="11317" marB="11317" anchor="ctr"/>
                </a:tc>
                <a:tc>
                  <a:txBody>
                    <a:bodyPr/>
                    <a:lstStyle/>
                    <a:p>
                      <a:pPr algn="l"/>
                      <a:r>
                        <a:rPr lang="zh-CN" altLang="en-US" sz="900">
                          <a:effectLst/>
                        </a:rPr>
                        <a:t>偿还短期借款本金</a:t>
                      </a:r>
                      <a:endParaRPr lang="zh-CN" altLang="en-US"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10.00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r>
              <a:tr h="135802">
                <a:tc>
                  <a:txBody>
                    <a:bodyPr/>
                    <a:lstStyle/>
                    <a:p>
                      <a:pPr algn="l"/>
                      <a:r>
                        <a:rPr lang="en-US" altLang="zh-CN" sz="900">
                          <a:effectLst/>
                        </a:rPr>
                        <a:t>3.2.3</a:t>
                      </a:r>
                      <a:endParaRPr lang="en-US" altLang="zh-CN" sz="900">
                        <a:effectLst/>
                      </a:endParaRPr>
                    </a:p>
                  </a:txBody>
                  <a:tcPr marL="22634" marR="22634" marT="11317" marB="11317" anchor="ctr"/>
                </a:tc>
                <a:tc>
                  <a:txBody>
                    <a:bodyPr/>
                    <a:lstStyle/>
                    <a:p>
                      <a:pPr algn="l"/>
                      <a:r>
                        <a:rPr lang="zh-CN" altLang="en-US" sz="900">
                          <a:effectLst/>
                        </a:rPr>
                        <a:t>应付利润</a:t>
                      </a:r>
                      <a:endParaRPr lang="zh-CN" altLang="en-US"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c>
                  <a:txBody>
                    <a:bodyPr/>
                    <a:lstStyle/>
                    <a:p>
                      <a:pPr algn="l"/>
                      <a:r>
                        <a:rPr lang="en-US" altLang="zh-CN" sz="900">
                          <a:effectLst/>
                        </a:rPr>
                        <a:t>0.00 </a:t>
                      </a:r>
                      <a:endParaRPr lang="en-US" altLang="zh-CN" sz="900">
                        <a:effectLst/>
                      </a:endParaRPr>
                    </a:p>
                  </a:txBody>
                  <a:tcPr marL="22634" marR="22634" marT="11317" marB="11317" anchor="ctr"/>
                </a:tc>
              </a:tr>
              <a:tr h="135802">
                <a:tc>
                  <a:txBody>
                    <a:bodyPr/>
                    <a:lstStyle/>
                    <a:p>
                      <a:pPr algn="l"/>
                      <a:r>
                        <a:rPr lang="en-US" altLang="zh-CN" sz="900">
                          <a:effectLst/>
                        </a:rPr>
                        <a:t>3.2.4</a:t>
                      </a:r>
                      <a:endParaRPr lang="en-US" altLang="zh-CN" sz="900">
                        <a:effectLst/>
                      </a:endParaRPr>
                    </a:p>
                  </a:txBody>
                  <a:tcPr marL="22634" marR="22634" marT="11317" marB="11317" anchor="ctr"/>
                </a:tc>
                <a:tc>
                  <a:txBody>
                    <a:bodyPr/>
                    <a:lstStyle/>
                    <a:p>
                      <a:pPr algn="l"/>
                      <a:r>
                        <a:rPr lang="zh-CN" altLang="en-US" sz="900">
                          <a:effectLst/>
                        </a:rPr>
                        <a:t>其他流出</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c>
                  <a:txBody>
                    <a:bodyPr/>
                    <a:lstStyle/>
                    <a:p>
                      <a:pPr algn="l"/>
                      <a:r>
                        <a:rPr lang="zh-CN" altLang="en-US" sz="900">
                          <a:effectLst/>
                        </a:rPr>
                        <a:t>　</a:t>
                      </a:r>
                      <a:endParaRPr lang="zh-CN" altLang="en-US" sz="900">
                        <a:effectLst/>
                      </a:endParaRPr>
                    </a:p>
                  </a:txBody>
                  <a:tcPr marL="22634" marR="22634" marT="11317" marB="11317" anchor="ctr"/>
                </a:tc>
              </a:tr>
              <a:tr h="0">
                <a:tc>
                  <a:txBody>
                    <a:bodyPr/>
                    <a:lstStyle/>
                    <a:p>
                      <a:pPr algn="l"/>
                      <a:r>
                        <a:rPr lang="en-US" altLang="zh-CN" sz="900">
                          <a:effectLst/>
                        </a:rPr>
                        <a:t>4</a:t>
                      </a:r>
                      <a:endParaRPr lang="en-US" altLang="zh-CN" sz="900">
                        <a:effectLst/>
                      </a:endParaRPr>
                    </a:p>
                  </a:txBody>
                  <a:tcPr marL="22634" marR="22634" marT="11317" marB="11317" anchor="ctr"/>
                </a:tc>
                <a:tc>
                  <a:txBody>
                    <a:bodyPr/>
                    <a:lstStyle/>
                    <a:p>
                      <a:pPr algn="l"/>
                      <a:r>
                        <a:rPr lang="zh-CN" altLang="en-US" sz="900">
                          <a:effectLst/>
                        </a:rPr>
                        <a:t>净现金流量（</a:t>
                      </a:r>
                      <a:r>
                        <a:rPr lang="en-US" altLang="zh-CN" sz="900">
                          <a:effectLst/>
                        </a:rPr>
                        <a:t>1+2+3</a:t>
                      </a:r>
                      <a:r>
                        <a:rPr lang="zh-CN" altLang="en-US" sz="900">
                          <a:effectLst/>
                        </a:rPr>
                        <a:t>）</a:t>
                      </a:r>
                      <a:endParaRPr lang="zh-CN" altLang="en-US" sz="900">
                        <a:effectLst/>
                      </a:endParaRPr>
                    </a:p>
                  </a:txBody>
                  <a:tcPr marL="22634" marR="22634" marT="11317" marB="11317" anchor="ctr"/>
                </a:tc>
                <a:tc>
                  <a:txBody>
                    <a:bodyPr/>
                    <a:lstStyle/>
                    <a:p>
                      <a:pPr algn="l"/>
                      <a:r>
                        <a:rPr lang="en-US" altLang="zh-CN" sz="900">
                          <a:effectLst/>
                        </a:rPr>
                        <a:t>-4.97 </a:t>
                      </a:r>
                      <a:endParaRPr lang="en-US" altLang="zh-CN" sz="900">
                        <a:effectLst/>
                      </a:endParaRPr>
                    </a:p>
                  </a:txBody>
                  <a:tcPr marL="22634" marR="22634" marT="11317" marB="11317" anchor="ctr"/>
                </a:tc>
                <a:tc>
                  <a:txBody>
                    <a:bodyPr/>
                    <a:lstStyle/>
                    <a:p>
                      <a:pPr algn="l"/>
                      <a:r>
                        <a:rPr lang="en-US" altLang="zh-CN" sz="900">
                          <a:effectLst/>
                        </a:rPr>
                        <a:t>173.27 </a:t>
                      </a:r>
                      <a:endParaRPr lang="en-US" altLang="zh-CN" sz="900">
                        <a:effectLst/>
                      </a:endParaRPr>
                    </a:p>
                  </a:txBody>
                  <a:tcPr marL="22634" marR="22634" marT="11317" marB="11317" anchor="ctr"/>
                </a:tc>
                <a:tc>
                  <a:txBody>
                    <a:bodyPr/>
                    <a:lstStyle/>
                    <a:p>
                      <a:pPr algn="l"/>
                      <a:r>
                        <a:rPr lang="en-US" altLang="zh-CN" sz="900">
                          <a:effectLst/>
                        </a:rPr>
                        <a:t>375.88 </a:t>
                      </a:r>
                      <a:endParaRPr lang="en-US" altLang="zh-CN" sz="900">
                        <a:effectLst/>
                      </a:endParaRPr>
                    </a:p>
                  </a:txBody>
                  <a:tcPr marL="22634" marR="22634" marT="11317" marB="11317" anchor="ctr"/>
                </a:tc>
                <a:tc>
                  <a:txBody>
                    <a:bodyPr/>
                    <a:lstStyle/>
                    <a:p>
                      <a:pPr algn="l"/>
                      <a:r>
                        <a:rPr lang="en-US" altLang="zh-CN" sz="900">
                          <a:effectLst/>
                        </a:rPr>
                        <a:t>695.68 </a:t>
                      </a:r>
                      <a:endParaRPr lang="en-US" altLang="zh-CN" sz="900">
                        <a:effectLst/>
                      </a:endParaRPr>
                    </a:p>
                  </a:txBody>
                  <a:tcPr marL="22634" marR="22634" marT="11317" marB="11317" anchor="ctr"/>
                </a:tc>
                <a:tc>
                  <a:txBody>
                    <a:bodyPr/>
                    <a:lstStyle/>
                    <a:p>
                      <a:pPr algn="l"/>
                      <a:r>
                        <a:rPr lang="en-US" altLang="zh-CN" sz="900">
                          <a:effectLst/>
                        </a:rPr>
                        <a:t>519.28 </a:t>
                      </a:r>
                      <a:endParaRPr lang="en-US" altLang="zh-CN" sz="900">
                        <a:effectLst/>
                      </a:endParaRPr>
                    </a:p>
                  </a:txBody>
                  <a:tcPr marL="22634" marR="22634" marT="11317" marB="11317" anchor="ctr"/>
                </a:tc>
              </a:tr>
              <a:tr h="0">
                <a:tc>
                  <a:txBody>
                    <a:bodyPr/>
                    <a:lstStyle/>
                    <a:p>
                      <a:pPr algn="l"/>
                      <a:r>
                        <a:rPr lang="en-US" altLang="zh-CN" sz="900">
                          <a:effectLst/>
                        </a:rPr>
                        <a:t>5</a:t>
                      </a:r>
                      <a:endParaRPr lang="en-US" altLang="zh-CN" sz="900">
                        <a:effectLst/>
                      </a:endParaRPr>
                    </a:p>
                  </a:txBody>
                  <a:tcPr marL="22634" marR="22634" marT="11317" marB="11317" anchor="ctr"/>
                </a:tc>
                <a:tc>
                  <a:txBody>
                    <a:bodyPr/>
                    <a:lstStyle/>
                    <a:p>
                      <a:pPr algn="l"/>
                      <a:r>
                        <a:rPr lang="zh-CN" altLang="en-US" sz="900">
                          <a:effectLst/>
                        </a:rPr>
                        <a:t>累计盈余资金</a:t>
                      </a:r>
                      <a:endParaRPr lang="zh-CN" altLang="en-US" sz="900">
                        <a:effectLst/>
                      </a:endParaRPr>
                    </a:p>
                  </a:txBody>
                  <a:tcPr marL="22634" marR="22634" marT="11317" marB="11317" anchor="ctr"/>
                </a:tc>
                <a:tc>
                  <a:txBody>
                    <a:bodyPr/>
                    <a:lstStyle/>
                    <a:p>
                      <a:pPr algn="l"/>
                      <a:r>
                        <a:rPr lang="en-US" altLang="zh-CN" sz="900">
                          <a:effectLst/>
                        </a:rPr>
                        <a:t>-4.97 </a:t>
                      </a:r>
                      <a:endParaRPr lang="en-US" altLang="zh-CN" sz="900">
                        <a:effectLst/>
                      </a:endParaRPr>
                    </a:p>
                  </a:txBody>
                  <a:tcPr marL="22634" marR="22634" marT="11317" marB="11317" anchor="ctr"/>
                </a:tc>
                <a:tc>
                  <a:txBody>
                    <a:bodyPr/>
                    <a:lstStyle/>
                    <a:p>
                      <a:pPr algn="l"/>
                      <a:r>
                        <a:rPr lang="en-US" altLang="zh-CN" sz="900">
                          <a:effectLst/>
                        </a:rPr>
                        <a:t>168.30 </a:t>
                      </a:r>
                      <a:endParaRPr lang="en-US" altLang="zh-CN" sz="900">
                        <a:effectLst/>
                      </a:endParaRPr>
                    </a:p>
                  </a:txBody>
                  <a:tcPr marL="22634" marR="22634" marT="11317" marB="11317" anchor="ctr"/>
                </a:tc>
                <a:tc>
                  <a:txBody>
                    <a:bodyPr/>
                    <a:lstStyle/>
                    <a:p>
                      <a:pPr algn="l"/>
                      <a:r>
                        <a:rPr lang="en-US" altLang="zh-CN" sz="900">
                          <a:effectLst/>
                        </a:rPr>
                        <a:t>544.18 </a:t>
                      </a:r>
                      <a:endParaRPr lang="en-US" altLang="zh-CN" sz="900">
                        <a:effectLst/>
                      </a:endParaRPr>
                    </a:p>
                  </a:txBody>
                  <a:tcPr marL="22634" marR="22634" marT="11317" marB="11317" anchor="ctr"/>
                </a:tc>
                <a:tc>
                  <a:txBody>
                    <a:bodyPr/>
                    <a:lstStyle/>
                    <a:p>
                      <a:pPr algn="l"/>
                      <a:r>
                        <a:rPr lang="en-US" altLang="zh-CN" sz="900">
                          <a:effectLst/>
                        </a:rPr>
                        <a:t>1239.86 </a:t>
                      </a:r>
                      <a:endParaRPr lang="en-US" altLang="zh-CN" sz="900">
                        <a:effectLst/>
                      </a:endParaRPr>
                    </a:p>
                  </a:txBody>
                  <a:tcPr marL="22634" marR="22634" marT="11317" marB="11317" anchor="ctr"/>
                </a:tc>
                <a:tc>
                  <a:txBody>
                    <a:bodyPr/>
                    <a:lstStyle/>
                    <a:p>
                      <a:pPr algn="l"/>
                      <a:r>
                        <a:rPr lang="en-US" altLang="zh-CN" sz="900" dirty="0">
                          <a:effectLst/>
                        </a:rPr>
                        <a:t>1759.14 </a:t>
                      </a:r>
                      <a:endParaRPr lang="en-US" altLang="zh-CN" sz="900" dirty="0">
                        <a:effectLst/>
                      </a:endParaRPr>
                    </a:p>
                  </a:txBody>
                  <a:tcPr marL="22634" marR="22634" marT="11317" marB="11317" anchor="ctr"/>
                </a:tc>
              </a:tr>
            </a:tbl>
          </a:graphicData>
        </a:graphic>
      </p:graphicFrame>
      <p:sp>
        <p:nvSpPr>
          <p:cNvPr id="7" name="Rectangle 1"/>
          <p:cNvSpPr>
            <a:spLocks noChangeArrowheads="1"/>
          </p:cNvSpPr>
          <p:nvPr/>
        </p:nvSpPr>
        <p:spPr bwMode="auto">
          <a:xfrm>
            <a:off x="5624513" y="1825625"/>
            <a:ext cx="6388923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4"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文本框 6"/>
          <p:cNvSpPr txBox="1"/>
          <p:nvPr/>
        </p:nvSpPr>
        <p:spPr>
          <a:xfrm flipH="1">
            <a:off x="737152" y="505842"/>
            <a:ext cx="3522016"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利润与利润分配表</a:t>
            </a:r>
            <a:endParaRPr lang="zh-CN" altLang="en-US" sz="2800" dirty="0">
              <a:solidFill>
                <a:schemeClr val="bg2">
                  <a:lumMod val="25000"/>
                </a:schemeClr>
              </a:solidFill>
              <a:cs typeface="+mn-ea"/>
              <a:sym typeface="+mn-lt"/>
            </a:endParaRPr>
          </a:p>
        </p:txBody>
      </p:sp>
      <p:sp>
        <p:nvSpPr>
          <p:cNvPr id="10" name="文本框 9"/>
          <p:cNvSpPr txBox="1"/>
          <p:nvPr/>
        </p:nvSpPr>
        <p:spPr>
          <a:xfrm>
            <a:off x="5360420" y="364911"/>
            <a:ext cx="6094428" cy="923330"/>
          </a:xfrm>
          <a:prstGeom prst="rect">
            <a:avLst/>
          </a:prstGeom>
          <a:noFill/>
        </p:spPr>
        <p:txBody>
          <a:bodyPr wrap="square">
            <a:spAutoFit/>
          </a:bodyPr>
          <a:lstStyle/>
          <a:p>
            <a:r>
              <a:rPr lang="zh-CN" altLang="en-US" dirty="0"/>
              <a:t>法定盈余公积金是可分配利润的 </a:t>
            </a:r>
            <a:r>
              <a:rPr lang="en-US" altLang="zh-CN" dirty="0"/>
              <a:t>10%</a:t>
            </a:r>
            <a:r>
              <a:rPr lang="zh-CN" altLang="en-US" dirty="0"/>
              <a:t>，</a:t>
            </a:r>
            <a:endParaRPr lang="en-US" altLang="zh-CN" dirty="0"/>
          </a:p>
          <a:p>
            <a:r>
              <a:rPr lang="zh-CN" altLang="en-US" dirty="0"/>
              <a:t>国家需要重点扶持的高新 技术企业，减按 </a:t>
            </a:r>
            <a:r>
              <a:rPr lang="en-US" altLang="zh-CN" dirty="0"/>
              <a:t>15%</a:t>
            </a:r>
            <a:r>
              <a:rPr lang="zh-CN" altLang="en-US" dirty="0"/>
              <a:t>的税率征收企业所得税</a:t>
            </a:r>
            <a:endParaRPr lang="zh-CN" altLang="en-US" dirty="0"/>
          </a:p>
        </p:txBody>
      </p:sp>
      <p:graphicFrame>
        <p:nvGraphicFramePr>
          <p:cNvPr id="11" name="表格 10"/>
          <p:cNvGraphicFramePr>
            <a:graphicFrameLocks noGrp="1"/>
          </p:cNvGraphicFramePr>
          <p:nvPr/>
        </p:nvGraphicFramePr>
        <p:xfrm>
          <a:off x="873068" y="1298401"/>
          <a:ext cx="6939973" cy="4811735"/>
        </p:xfrm>
        <a:graphic>
          <a:graphicData uri="http://schemas.openxmlformats.org/drawingml/2006/table">
            <a:tbl>
              <a:tblPr>
                <a:tableStyleId>{284E427A-3D55-4303-BF80-6455036E1DE7}</a:tableStyleId>
              </a:tblPr>
              <a:tblGrid>
                <a:gridCol w="472805"/>
                <a:gridCol w="2744376"/>
                <a:gridCol w="612510"/>
                <a:gridCol w="612510"/>
                <a:gridCol w="612510"/>
                <a:gridCol w="612510"/>
                <a:gridCol w="612510"/>
                <a:gridCol w="660242"/>
              </a:tblGrid>
              <a:tr h="0">
                <a:tc gridSpan="8">
                  <a:txBody>
                    <a:bodyPr/>
                    <a:lstStyle/>
                    <a:p>
                      <a:pPr algn="l"/>
                      <a:r>
                        <a:rPr lang="zh-CN" altLang="en-US" sz="1000" dirty="0">
                          <a:effectLst/>
                        </a:rPr>
                        <a:t>利润与利润分配表（单位：万元）</a:t>
                      </a:r>
                      <a:endParaRPr lang="zh-CN" altLang="en-US" sz="1000" dirty="0">
                        <a:effectLst/>
                      </a:endParaRPr>
                    </a:p>
                  </a:txBody>
                  <a:tcPr marL="30235" marR="30235" marT="15118" marB="15118" anchor="ctr"/>
                </a:tc>
                <a:tc hMerge="1">
                  <a:tcPr/>
                </a:tc>
                <a:tc hMerge="1">
                  <a:tcPr/>
                </a:tc>
                <a:tc hMerge="1">
                  <a:tcPr/>
                </a:tc>
                <a:tc hMerge="1">
                  <a:tcPr/>
                </a:tc>
                <a:tc hMerge="1">
                  <a:tcPr/>
                </a:tc>
                <a:tc hMerge="1">
                  <a:tcPr/>
                </a:tc>
                <a:tc hMerge="1">
                  <a:tcPr/>
                </a:tc>
              </a:tr>
              <a:tr h="131019">
                <a:tc>
                  <a:txBody>
                    <a:bodyPr/>
                    <a:lstStyle/>
                    <a:p>
                      <a:pPr algn="l"/>
                      <a:r>
                        <a:rPr lang="zh-CN" altLang="en-US" sz="1000">
                          <a:effectLst/>
                        </a:rPr>
                        <a:t>序号</a:t>
                      </a:r>
                      <a:endParaRPr lang="zh-CN" altLang="en-US" sz="1000">
                        <a:effectLst/>
                      </a:endParaRPr>
                    </a:p>
                  </a:txBody>
                  <a:tcPr marL="30235" marR="30235" marT="15118" marB="15118" anchor="ctr"/>
                </a:tc>
                <a:tc>
                  <a:txBody>
                    <a:bodyPr/>
                    <a:lstStyle/>
                    <a:p>
                      <a:pPr algn="l"/>
                      <a:r>
                        <a:rPr lang="zh-CN" altLang="en-US" sz="1000">
                          <a:effectLst/>
                        </a:rPr>
                        <a:t>项目</a:t>
                      </a:r>
                      <a:r>
                        <a:rPr lang="en-US" altLang="zh-CN" sz="1000">
                          <a:effectLst/>
                        </a:rPr>
                        <a:t>/</a:t>
                      </a:r>
                      <a:r>
                        <a:rPr lang="zh-CN" altLang="en-US" sz="1000">
                          <a:effectLst/>
                        </a:rPr>
                        <a:t>年份</a:t>
                      </a:r>
                      <a:endParaRPr lang="zh-CN" altLang="en-US" sz="1000">
                        <a:effectLst/>
                      </a:endParaRPr>
                    </a:p>
                  </a:txBody>
                  <a:tcPr marL="30235" marR="30235" marT="15118" marB="15118" anchor="ctr"/>
                </a:tc>
                <a:tc>
                  <a:txBody>
                    <a:bodyPr/>
                    <a:lstStyle/>
                    <a:p>
                      <a:pPr algn="l"/>
                      <a:r>
                        <a:rPr lang="en-US" altLang="zh-CN" sz="1000">
                          <a:effectLst/>
                        </a:rPr>
                        <a:t>1</a:t>
                      </a:r>
                      <a:endParaRPr lang="en-US" altLang="zh-CN" sz="1000">
                        <a:effectLst/>
                      </a:endParaRPr>
                    </a:p>
                  </a:txBody>
                  <a:tcPr marL="30235" marR="30235" marT="15118" marB="15118" anchor="ctr"/>
                </a:tc>
                <a:tc>
                  <a:txBody>
                    <a:bodyPr/>
                    <a:lstStyle/>
                    <a:p>
                      <a:pPr algn="l"/>
                      <a:r>
                        <a:rPr lang="en-US" altLang="zh-CN" sz="1000">
                          <a:effectLst/>
                        </a:rPr>
                        <a:t>2</a:t>
                      </a:r>
                      <a:endParaRPr lang="en-US" altLang="zh-CN" sz="1000">
                        <a:effectLst/>
                      </a:endParaRPr>
                    </a:p>
                  </a:txBody>
                  <a:tcPr marL="30235" marR="30235" marT="15118" marB="15118" anchor="ctr"/>
                </a:tc>
                <a:tc>
                  <a:txBody>
                    <a:bodyPr/>
                    <a:lstStyle/>
                    <a:p>
                      <a:pPr algn="l"/>
                      <a:r>
                        <a:rPr lang="en-US" altLang="zh-CN" sz="1000">
                          <a:effectLst/>
                        </a:rPr>
                        <a:t>3</a:t>
                      </a:r>
                      <a:endParaRPr lang="en-US" altLang="zh-CN" sz="1000">
                        <a:effectLst/>
                      </a:endParaRPr>
                    </a:p>
                  </a:txBody>
                  <a:tcPr marL="30235" marR="30235" marT="15118" marB="15118" anchor="ctr"/>
                </a:tc>
                <a:tc>
                  <a:txBody>
                    <a:bodyPr/>
                    <a:lstStyle/>
                    <a:p>
                      <a:pPr algn="l"/>
                      <a:r>
                        <a:rPr lang="en-US" altLang="zh-CN" sz="1000">
                          <a:effectLst/>
                        </a:rPr>
                        <a:t>4</a:t>
                      </a:r>
                      <a:endParaRPr lang="en-US" altLang="zh-CN" sz="1000">
                        <a:effectLst/>
                      </a:endParaRPr>
                    </a:p>
                  </a:txBody>
                  <a:tcPr marL="30235" marR="30235" marT="15118" marB="15118" anchor="ctr"/>
                </a:tc>
                <a:tc>
                  <a:txBody>
                    <a:bodyPr/>
                    <a:lstStyle/>
                    <a:p>
                      <a:pPr algn="l"/>
                      <a:r>
                        <a:rPr lang="en-US" altLang="zh-CN" sz="1000">
                          <a:effectLst/>
                        </a:rPr>
                        <a:t>5</a:t>
                      </a:r>
                      <a:endParaRPr lang="en-US" altLang="zh-CN" sz="1000">
                        <a:effectLst/>
                      </a:endParaRPr>
                    </a:p>
                  </a:txBody>
                  <a:tcPr marL="30235" marR="30235" marT="15118" marB="15118" anchor="ctr"/>
                </a:tc>
                <a:tc>
                  <a:txBody>
                    <a:bodyPr/>
                    <a:lstStyle/>
                    <a:p>
                      <a:pPr algn="l"/>
                      <a:r>
                        <a:rPr lang="zh-CN" altLang="en-US" sz="1000">
                          <a:effectLst/>
                        </a:rPr>
                        <a:t>合计</a:t>
                      </a:r>
                      <a:endParaRPr lang="zh-CN" altLang="en-US" sz="1000">
                        <a:effectLst/>
                      </a:endParaRPr>
                    </a:p>
                  </a:txBody>
                  <a:tcPr marL="30235" marR="30235" marT="15118" marB="15118" anchor="ctr"/>
                </a:tc>
              </a:tr>
              <a:tr h="231803">
                <a:tc>
                  <a:txBody>
                    <a:bodyPr/>
                    <a:lstStyle/>
                    <a:p>
                      <a:pPr algn="l"/>
                      <a:r>
                        <a:rPr lang="en-US" altLang="zh-CN" sz="1000">
                          <a:effectLst/>
                        </a:rPr>
                        <a:t>1</a:t>
                      </a:r>
                      <a:endParaRPr lang="en-US" altLang="zh-CN" sz="1000">
                        <a:effectLst/>
                      </a:endParaRPr>
                    </a:p>
                  </a:txBody>
                  <a:tcPr marL="30235" marR="30235" marT="15118" marB="15118" anchor="ctr"/>
                </a:tc>
                <a:tc>
                  <a:txBody>
                    <a:bodyPr/>
                    <a:lstStyle/>
                    <a:p>
                      <a:pPr algn="l"/>
                      <a:r>
                        <a:rPr lang="zh-CN" altLang="en-US" sz="1000">
                          <a:effectLst/>
                        </a:rPr>
                        <a:t>营业收入</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400.00 </a:t>
                      </a:r>
                      <a:endParaRPr lang="en-US" altLang="zh-CN" sz="1000">
                        <a:effectLst/>
                      </a:endParaRPr>
                    </a:p>
                  </a:txBody>
                  <a:tcPr marL="30235" marR="30235" marT="15118" marB="15118" anchor="ctr"/>
                </a:tc>
                <a:tc>
                  <a:txBody>
                    <a:bodyPr/>
                    <a:lstStyle/>
                    <a:p>
                      <a:pPr algn="l"/>
                      <a:r>
                        <a:rPr lang="en-US" altLang="zh-CN" sz="1000">
                          <a:effectLst/>
                        </a:rPr>
                        <a:t>700.00 </a:t>
                      </a:r>
                      <a:endParaRPr lang="en-US" altLang="zh-CN" sz="1000">
                        <a:effectLst/>
                      </a:endParaRPr>
                    </a:p>
                  </a:txBody>
                  <a:tcPr marL="30235" marR="30235" marT="15118" marB="15118" anchor="ctr"/>
                </a:tc>
                <a:tc>
                  <a:txBody>
                    <a:bodyPr/>
                    <a:lstStyle/>
                    <a:p>
                      <a:pPr algn="l"/>
                      <a:r>
                        <a:rPr lang="en-US" altLang="zh-CN" sz="1000">
                          <a:effectLst/>
                        </a:rPr>
                        <a:t>1200.00 </a:t>
                      </a:r>
                      <a:endParaRPr lang="en-US" altLang="zh-CN" sz="1000">
                        <a:effectLst/>
                      </a:endParaRPr>
                    </a:p>
                  </a:txBody>
                  <a:tcPr marL="30235" marR="30235" marT="15118" marB="15118" anchor="ctr"/>
                </a:tc>
                <a:tc>
                  <a:txBody>
                    <a:bodyPr/>
                    <a:lstStyle/>
                    <a:p>
                      <a:pPr algn="l"/>
                      <a:r>
                        <a:rPr lang="en-US" altLang="zh-CN" sz="1000">
                          <a:effectLst/>
                        </a:rPr>
                        <a:t>1200.00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31019">
                <a:tc>
                  <a:txBody>
                    <a:bodyPr/>
                    <a:lstStyle/>
                    <a:p>
                      <a:pPr algn="l"/>
                      <a:r>
                        <a:rPr lang="en-US" altLang="zh-CN" sz="1000">
                          <a:effectLst/>
                        </a:rPr>
                        <a:t>2</a:t>
                      </a:r>
                      <a:endParaRPr lang="en-US" altLang="zh-CN" sz="1000">
                        <a:effectLst/>
                      </a:endParaRPr>
                    </a:p>
                  </a:txBody>
                  <a:tcPr marL="30235" marR="30235" marT="15118" marB="15118" anchor="ctr"/>
                </a:tc>
                <a:tc>
                  <a:txBody>
                    <a:bodyPr/>
                    <a:lstStyle/>
                    <a:p>
                      <a:pPr algn="l"/>
                      <a:r>
                        <a:rPr lang="zh-CN" altLang="en-US" sz="1000">
                          <a:effectLst/>
                        </a:rPr>
                        <a:t>税金及附加（扣除增值税）</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2.01 </a:t>
                      </a:r>
                      <a:endParaRPr lang="en-US" altLang="zh-CN" sz="1000">
                        <a:effectLst/>
                      </a:endParaRPr>
                    </a:p>
                  </a:txBody>
                  <a:tcPr marL="30235" marR="30235" marT="15118" marB="15118" anchor="ctr"/>
                </a:tc>
                <a:tc>
                  <a:txBody>
                    <a:bodyPr/>
                    <a:lstStyle/>
                    <a:p>
                      <a:pPr algn="l"/>
                      <a:r>
                        <a:rPr lang="en-US" altLang="zh-CN" sz="1000">
                          <a:effectLst/>
                        </a:rPr>
                        <a:t>4.20 </a:t>
                      </a:r>
                      <a:endParaRPr lang="en-US" altLang="zh-CN" sz="1000">
                        <a:effectLst/>
                      </a:endParaRPr>
                    </a:p>
                  </a:txBody>
                  <a:tcPr marL="30235" marR="30235" marT="15118" marB="15118" anchor="ctr"/>
                </a:tc>
                <a:tc>
                  <a:txBody>
                    <a:bodyPr/>
                    <a:lstStyle/>
                    <a:p>
                      <a:pPr algn="l"/>
                      <a:r>
                        <a:rPr lang="en-US" altLang="zh-CN" sz="1000">
                          <a:effectLst/>
                        </a:rPr>
                        <a:t>7.20 </a:t>
                      </a:r>
                      <a:endParaRPr lang="en-US" altLang="zh-CN" sz="1000">
                        <a:effectLst/>
                      </a:endParaRPr>
                    </a:p>
                  </a:txBody>
                  <a:tcPr marL="30235" marR="30235" marT="15118" marB="15118" anchor="ctr"/>
                </a:tc>
                <a:tc>
                  <a:txBody>
                    <a:bodyPr/>
                    <a:lstStyle/>
                    <a:p>
                      <a:pPr algn="l"/>
                      <a:r>
                        <a:rPr lang="en-US" altLang="zh-CN" sz="1000">
                          <a:effectLst/>
                        </a:rPr>
                        <a:t>7.20 </a:t>
                      </a:r>
                      <a:endParaRPr lang="en-US" altLang="zh-CN" sz="1000">
                        <a:effectLst/>
                      </a:endParaRPr>
                    </a:p>
                  </a:txBody>
                  <a:tcPr marL="30235" marR="30235" marT="15118" marB="15118" anchor="ctr"/>
                </a:tc>
                <a:tc>
                  <a:txBody>
                    <a:bodyPr/>
                    <a:lstStyle/>
                    <a:p>
                      <a:pPr algn="l"/>
                      <a:r>
                        <a:rPr lang="en-US" altLang="zh-CN" sz="1000">
                          <a:effectLst/>
                        </a:rPr>
                        <a:t>20.61 </a:t>
                      </a:r>
                      <a:endParaRPr lang="en-US" altLang="zh-CN" sz="1000">
                        <a:effectLst/>
                      </a:endParaRPr>
                    </a:p>
                  </a:txBody>
                  <a:tcPr marL="30235" marR="30235" marT="15118" marB="15118" anchor="ctr"/>
                </a:tc>
              </a:tr>
              <a:tr h="181411">
                <a:tc>
                  <a:txBody>
                    <a:bodyPr/>
                    <a:lstStyle/>
                    <a:p>
                      <a:pPr algn="l"/>
                      <a:r>
                        <a:rPr lang="en-US" altLang="zh-CN" sz="1000">
                          <a:effectLst/>
                        </a:rPr>
                        <a:t>3</a:t>
                      </a:r>
                      <a:endParaRPr lang="en-US" altLang="zh-CN" sz="1000">
                        <a:effectLst/>
                      </a:endParaRPr>
                    </a:p>
                  </a:txBody>
                  <a:tcPr marL="30235" marR="30235" marT="15118" marB="15118" anchor="ctr"/>
                </a:tc>
                <a:tc>
                  <a:txBody>
                    <a:bodyPr/>
                    <a:lstStyle/>
                    <a:p>
                      <a:pPr algn="l"/>
                      <a:r>
                        <a:rPr lang="zh-CN" altLang="en-US" sz="1000">
                          <a:effectLst/>
                        </a:rPr>
                        <a:t>总成本费用</a:t>
                      </a:r>
                      <a:endParaRPr lang="zh-CN" altLang="en-US"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346.32 </a:t>
                      </a:r>
                      <a:endParaRPr lang="en-US" altLang="zh-CN" sz="1000">
                        <a:effectLst/>
                      </a:endParaRPr>
                    </a:p>
                  </a:txBody>
                  <a:tcPr marL="30235" marR="30235" marT="15118" marB="15118" anchor="ctr"/>
                </a:tc>
                <a:tc>
                  <a:txBody>
                    <a:bodyPr/>
                    <a:lstStyle/>
                    <a:p>
                      <a:pPr algn="l"/>
                      <a:r>
                        <a:rPr lang="en-US" altLang="zh-CN" sz="1000">
                          <a:effectLst/>
                        </a:rPr>
                        <a:t>444.88 </a:t>
                      </a:r>
                      <a:endParaRPr lang="en-US" altLang="zh-CN" sz="1000">
                        <a:effectLst/>
                      </a:endParaRPr>
                    </a:p>
                  </a:txBody>
                  <a:tcPr marL="30235" marR="30235" marT="15118" marB="15118" anchor="ctr"/>
                </a:tc>
                <a:tc>
                  <a:txBody>
                    <a:bodyPr/>
                    <a:lstStyle/>
                    <a:p>
                      <a:pPr algn="l"/>
                      <a:r>
                        <a:rPr lang="en-US" altLang="zh-CN" sz="1000">
                          <a:effectLst/>
                        </a:rPr>
                        <a:t>593.88 </a:t>
                      </a:r>
                      <a:endParaRPr lang="en-US" altLang="zh-CN" sz="1000">
                        <a:effectLst/>
                      </a:endParaRPr>
                    </a:p>
                  </a:txBody>
                  <a:tcPr marL="30235" marR="30235" marT="15118" marB="15118" anchor="ctr"/>
                </a:tc>
                <a:tc>
                  <a:txBody>
                    <a:bodyPr/>
                    <a:lstStyle/>
                    <a:p>
                      <a:pPr algn="l"/>
                      <a:r>
                        <a:rPr lang="en-US" altLang="zh-CN" sz="1000">
                          <a:effectLst/>
                        </a:rPr>
                        <a:t>617.88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31019">
                <a:tc>
                  <a:txBody>
                    <a:bodyPr/>
                    <a:lstStyle/>
                    <a:p>
                      <a:pPr algn="l"/>
                      <a:r>
                        <a:rPr lang="en-US" altLang="zh-CN" sz="1000">
                          <a:effectLst/>
                        </a:rPr>
                        <a:t>4</a:t>
                      </a:r>
                      <a:endParaRPr lang="en-US" altLang="zh-CN" sz="1000">
                        <a:effectLst/>
                      </a:endParaRPr>
                    </a:p>
                  </a:txBody>
                  <a:tcPr marL="30235" marR="30235" marT="15118" marB="15118" anchor="ctr"/>
                </a:tc>
                <a:tc>
                  <a:txBody>
                    <a:bodyPr/>
                    <a:lstStyle/>
                    <a:p>
                      <a:pPr algn="l"/>
                      <a:r>
                        <a:rPr lang="zh-CN" altLang="en-US" sz="1000">
                          <a:effectLst/>
                        </a:rPr>
                        <a:t>补贴收入</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81411">
                <a:tc>
                  <a:txBody>
                    <a:bodyPr/>
                    <a:lstStyle/>
                    <a:p>
                      <a:pPr algn="l"/>
                      <a:r>
                        <a:rPr lang="en-US" altLang="zh-CN" sz="1000">
                          <a:effectLst/>
                        </a:rPr>
                        <a:t>5</a:t>
                      </a:r>
                      <a:endParaRPr lang="en-US" altLang="zh-CN" sz="1000">
                        <a:effectLst/>
                      </a:endParaRPr>
                    </a:p>
                  </a:txBody>
                  <a:tcPr marL="30235" marR="30235" marT="15118" marB="15118" anchor="ctr"/>
                </a:tc>
                <a:tc>
                  <a:txBody>
                    <a:bodyPr/>
                    <a:lstStyle/>
                    <a:p>
                      <a:pPr algn="l"/>
                      <a:r>
                        <a:rPr lang="zh-CN" altLang="en-US" sz="1000">
                          <a:effectLst/>
                        </a:rPr>
                        <a:t>利润总额（</a:t>
                      </a:r>
                      <a:r>
                        <a:rPr lang="en-US" altLang="zh-CN" sz="1000">
                          <a:effectLst/>
                        </a:rPr>
                        <a:t>1-2-3+4</a:t>
                      </a:r>
                      <a:r>
                        <a:rPr lang="zh-CN" altLang="en-US" sz="1000">
                          <a:effectLst/>
                        </a:rPr>
                        <a:t>）</a:t>
                      </a:r>
                      <a:endParaRPr lang="zh-CN" altLang="en-US"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51.67 </a:t>
                      </a:r>
                      <a:endParaRPr lang="en-US" altLang="zh-CN" sz="1000">
                        <a:effectLst/>
                      </a:endParaRPr>
                    </a:p>
                  </a:txBody>
                  <a:tcPr marL="30235" marR="30235" marT="15118" marB="15118" anchor="ctr"/>
                </a:tc>
                <a:tc>
                  <a:txBody>
                    <a:bodyPr/>
                    <a:lstStyle/>
                    <a:p>
                      <a:pPr algn="l"/>
                      <a:r>
                        <a:rPr lang="en-US" altLang="zh-CN" sz="1000">
                          <a:effectLst/>
                        </a:rPr>
                        <a:t>250.92 </a:t>
                      </a:r>
                      <a:endParaRPr lang="en-US" altLang="zh-CN" sz="1000">
                        <a:effectLst/>
                      </a:endParaRPr>
                    </a:p>
                  </a:txBody>
                  <a:tcPr marL="30235" marR="30235" marT="15118" marB="15118" anchor="ctr"/>
                </a:tc>
                <a:tc>
                  <a:txBody>
                    <a:bodyPr/>
                    <a:lstStyle/>
                    <a:p>
                      <a:pPr algn="l"/>
                      <a:r>
                        <a:rPr lang="en-US" altLang="zh-CN" sz="1000">
                          <a:effectLst/>
                        </a:rPr>
                        <a:t>598.92 </a:t>
                      </a:r>
                      <a:endParaRPr lang="en-US" altLang="zh-CN" sz="1000">
                        <a:effectLst/>
                      </a:endParaRPr>
                    </a:p>
                  </a:txBody>
                  <a:tcPr marL="30235" marR="30235" marT="15118" marB="15118" anchor="ctr"/>
                </a:tc>
                <a:tc>
                  <a:txBody>
                    <a:bodyPr/>
                    <a:lstStyle/>
                    <a:p>
                      <a:pPr algn="l"/>
                      <a:r>
                        <a:rPr lang="en-US" altLang="zh-CN" sz="1000">
                          <a:effectLst/>
                        </a:rPr>
                        <a:t>574.92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31019">
                <a:tc>
                  <a:txBody>
                    <a:bodyPr/>
                    <a:lstStyle/>
                    <a:p>
                      <a:pPr algn="l"/>
                      <a:r>
                        <a:rPr lang="en-US" altLang="zh-CN" sz="1000">
                          <a:effectLst/>
                        </a:rPr>
                        <a:t>6</a:t>
                      </a:r>
                      <a:endParaRPr lang="en-US" altLang="zh-CN" sz="1000">
                        <a:effectLst/>
                      </a:endParaRPr>
                    </a:p>
                  </a:txBody>
                  <a:tcPr marL="30235" marR="30235" marT="15118" marB="15118" anchor="ctr"/>
                </a:tc>
                <a:tc>
                  <a:txBody>
                    <a:bodyPr/>
                    <a:lstStyle/>
                    <a:p>
                      <a:pPr algn="l"/>
                      <a:r>
                        <a:rPr lang="zh-CN" altLang="en-US" sz="1000">
                          <a:effectLst/>
                        </a:rPr>
                        <a:t>弥补以前年度亏损</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81411">
                <a:tc>
                  <a:txBody>
                    <a:bodyPr/>
                    <a:lstStyle/>
                    <a:p>
                      <a:pPr algn="l"/>
                      <a:r>
                        <a:rPr lang="en-US" altLang="zh-CN" sz="1000">
                          <a:effectLst/>
                        </a:rPr>
                        <a:t>7</a:t>
                      </a:r>
                      <a:endParaRPr lang="en-US" altLang="zh-CN" sz="1000">
                        <a:effectLst/>
                      </a:endParaRPr>
                    </a:p>
                  </a:txBody>
                  <a:tcPr marL="30235" marR="30235" marT="15118" marB="15118" anchor="ctr"/>
                </a:tc>
                <a:tc>
                  <a:txBody>
                    <a:bodyPr/>
                    <a:lstStyle/>
                    <a:p>
                      <a:pPr algn="l"/>
                      <a:r>
                        <a:rPr lang="zh-CN" altLang="en-US" sz="1000">
                          <a:effectLst/>
                        </a:rPr>
                        <a:t>应纳税所得额（</a:t>
                      </a:r>
                      <a:r>
                        <a:rPr lang="en-US" altLang="zh-CN" sz="1000">
                          <a:effectLst/>
                        </a:rPr>
                        <a:t>5-6</a:t>
                      </a:r>
                      <a:r>
                        <a:rPr lang="zh-CN" altLang="en-US" sz="1000">
                          <a:effectLst/>
                        </a:rPr>
                        <a:t>）</a:t>
                      </a:r>
                      <a:endParaRPr lang="zh-CN" altLang="en-US"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46.70 </a:t>
                      </a:r>
                      <a:endParaRPr lang="en-US" altLang="zh-CN" sz="1000">
                        <a:effectLst/>
                      </a:endParaRPr>
                    </a:p>
                  </a:txBody>
                  <a:tcPr marL="30235" marR="30235" marT="15118" marB="15118" anchor="ctr"/>
                </a:tc>
                <a:tc>
                  <a:txBody>
                    <a:bodyPr/>
                    <a:lstStyle/>
                    <a:p>
                      <a:pPr algn="l"/>
                      <a:r>
                        <a:rPr lang="en-US" altLang="zh-CN" sz="1000">
                          <a:effectLst/>
                        </a:rPr>
                        <a:t>250.92 </a:t>
                      </a:r>
                      <a:endParaRPr lang="en-US" altLang="zh-CN" sz="1000">
                        <a:effectLst/>
                      </a:endParaRPr>
                    </a:p>
                  </a:txBody>
                  <a:tcPr marL="30235" marR="30235" marT="15118" marB="15118" anchor="ctr"/>
                </a:tc>
                <a:tc>
                  <a:txBody>
                    <a:bodyPr/>
                    <a:lstStyle/>
                    <a:p>
                      <a:pPr algn="l"/>
                      <a:r>
                        <a:rPr lang="en-US" altLang="zh-CN" sz="1000">
                          <a:effectLst/>
                        </a:rPr>
                        <a:t>598.92 </a:t>
                      </a:r>
                      <a:endParaRPr lang="en-US" altLang="zh-CN" sz="1000">
                        <a:effectLst/>
                      </a:endParaRPr>
                    </a:p>
                  </a:txBody>
                  <a:tcPr marL="30235" marR="30235" marT="15118" marB="15118" anchor="ctr"/>
                </a:tc>
                <a:tc>
                  <a:txBody>
                    <a:bodyPr/>
                    <a:lstStyle/>
                    <a:p>
                      <a:pPr algn="l"/>
                      <a:r>
                        <a:rPr lang="en-US" altLang="zh-CN" sz="1000">
                          <a:effectLst/>
                        </a:rPr>
                        <a:t>574.92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81411">
                <a:tc>
                  <a:txBody>
                    <a:bodyPr/>
                    <a:lstStyle/>
                    <a:p>
                      <a:pPr algn="l"/>
                      <a:r>
                        <a:rPr lang="en-US" altLang="zh-CN" sz="1000">
                          <a:effectLst/>
                        </a:rPr>
                        <a:t>8</a:t>
                      </a:r>
                      <a:endParaRPr lang="en-US" altLang="zh-CN" sz="1000">
                        <a:effectLst/>
                      </a:endParaRPr>
                    </a:p>
                  </a:txBody>
                  <a:tcPr marL="30235" marR="30235" marT="15118" marB="15118" anchor="ctr"/>
                </a:tc>
                <a:tc>
                  <a:txBody>
                    <a:bodyPr/>
                    <a:lstStyle/>
                    <a:p>
                      <a:pPr algn="l"/>
                      <a:r>
                        <a:rPr lang="zh-CN" altLang="en-US" sz="1000" dirty="0">
                          <a:effectLst/>
                        </a:rPr>
                        <a:t>所得税</a:t>
                      </a:r>
                      <a:endParaRPr lang="zh-CN" altLang="en-US" sz="1000" dirty="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7.01 </a:t>
                      </a:r>
                      <a:endParaRPr lang="en-US" altLang="zh-CN" sz="1000">
                        <a:effectLst/>
                      </a:endParaRPr>
                    </a:p>
                  </a:txBody>
                  <a:tcPr marL="30235" marR="30235" marT="15118" marB="15118" anchor="ctr"/>
                </a:tc>
                <a:tc>
                  <a:txBody>
                    <a:bodyPr/>
                    <a:lstStyle/>
                    <a:p>
                      <a:pPr algn="l"/>
                      <a:r>
                        <a:rPr lang="en-US" altLang="zh-CN" sz="1000">
                          <a:effectLst/>
                        </a:rPr>
                        <a:t>37.64 </a:t>
                      </a:r>
                      <a:endParaRPr lang="en-US" altLang="zh-CN" sz="1000">
                        <a:effectLst/>
                      </a:endParaRPr>
                    </a:p>
                  </a:txBody>
                  <a:tcPr marL="30235" marR="30235" marT="15118" marB="15118" anchor="ctr"/>
                </a:tc>
                <a:tc>
                  <a:txBody>
                    <a:bodyPr/>
                    <a:lstStyle/>
                    <a:p>
                      <a:pPr algn="l"/>
                      <a:r>
                        <a:rPr lang="en-US" altLang="zh-CN" sz="1000">
                          <a:effectLst/>
                        </a:rPr>
                        <a:t>89.84 </a:t>
                      </a:r>
                      <a:endParaRPr lang="en-US" altLang="zh-CN" sz="1000">
                        <a:effectLst/>
                      </a:endParaRPr>
                    </a:p>
                  </a:txBody>
                  <a:tcPr marL="30235" marR="30235" marT="15118" marB="15118" anchor="ctr"/>
                </a:tc>
                <a:tc>
                  <a:txBody>
                    <a:bodyPr/>
                    <a:lstStyle/>
                    <a:p>
                      <a:pPr algn="l"/>
                      <a:r>
                        <a:rPr lang="en-US" altLang="zh-CN" sz="1000">
                          <a:effectLst/>
                        </a:rPr>
                        <a:t>86.24 </a:t>
                      </a:r>
                      <a:endParaRPr lang="en-US" altLang="zh-CN" sz="1000">
                        <a:effectLst/>
                      </a:endParaRPr>
                    </a:p>
                  </a:txBody>
                  <a:tcPr marL="30235" marR="30235" marT="15118" marB="15118" anchor="ctr"/>
                </a:tc>
                <a:tc>
                  <a:txBody>
                    <a:bodyPr/>
                    <a:lstStyle/>
                    <a:p>
                      <a:pPr algn="l"/>
                      <a:r>
                        <a:rPr lang="en-US" altLang="zh-CN" sz="1000">
                          <a:effectLst/>
                        </a:rPr>
                        <a:t>144.59 </a:t>
                      </a:r>
                      <a:endParaRPr lang="en-US" altLang="zh-CN" sz="1000">
                        <a:effectLst/>
                      </a:endParaRPr>
                    </a:p>
                  </a:txBody>
                  <a:tcPr marL="30235" marR="30235" marT="15118" marB="15118" anchor="ctr"/>
                </a:tc>
              </a:tr>
              <a:tr h="181411">
                <a:tc>
                  <a:txBody>
                    <a:bodyPr/>
                    <a:lstStyle/>
                    <a:p>
                      <a:pPr algn="l"/>
                      <a:r>
                        <a:rPr lang="en-US" altLang="zh-CN" sz="1000">
                          <a:effectLst/>
                        </a:rPr>
                        <a:t>9</a:t>
                      </a:r>
                      <a:endParaRPr lang="en-US" altLang="zh-CN" sz="1000">
                        <a:effectLst/>
                      </a:endParaRPr>
                    </a:p>
                  </a:txBody>
                  <a:tcPr marL="30235" marR="30235" marT="15118" marB="15118" anchor="ctr"/>
                </a:tc>
                <a:tc>
                  <a:txBody>
                    <a:bodyPr/>
                    <a:lstStyle/>
                    <a:p>
                      <a:pPr algn="l"/>
                      <a:r>
                        <a:rPr lang="zh-CN" altLang="en-US" sz="1000">
                          <a:effectLst/>
                        </a:rPr>
                        <a:t>净利润（</a:t>
                      </a:r>
                      <a:r>
                        <a:rPr lang="en-US" altLang="zh-CN" sz="1000">
                          <a:effectLst/>
                        </a:rPr>
                        <a:t>5-8</a:t>
                      </a:r>
                      <a:r>
                        <a:rPr lang="zh-CN" altLang="en-US" sz="1000">
                          <a:effectLst/>
                        </a:rPr>
                        <a:t>）</a:t>
                      </a:r>
                      <a:endParaRPr lang="zh-CN" altLang="en-US"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44.66 </a:t>
                      </a:r>
                      <a:endParaRPr lang="en-US" altLang="zh-CN" sz="1000">
                        <a:effectLst/>
                      </a:endParaRPr>
                    </a:p>
                  </a:txBody>
                  <a:tcPr marL="30235" marR="30235" marT="15118" marB="15118" anchor="ctr"/>
                </a:tc>
                <a:tc>
                  <a:txBody>
                    <a:bodyPr/>
                    <a:lstStyle/>
                    <a:p>
                      <a:pPr algn="l"/>
                      <a:r>
                        <a:rPr lang="en-US" altLang="zh-CN" sz="1000">
                          <a:effectLst/>
                        </a:rPr>
                        <a:t>213.28 </a:t>
                      </a:r>
                      <a:endParaRPr lang="en-US" altLang="zh-CN" sz="1000">
                        <a:effectLst/>
                      </a:endParaRPr>
                    </a:p>
                  </a:txBody>
                  <a:tcPr marL="30235" marR="30235" marT="15118" marB="15118" anchor="ctr"/>
                </a:tc>
                <a:tc>
                  <a:txBody>
                    <a:bodyPr/>
                    <a:lstStyle/>
                    <a:p>
                      <a:pPr algn="l"/>
                      <a:r>
                        <a:rPr lang="en-US" altLang="zh-CN" sz="1000">
                          <a:effectLst/>
                        </a:rPr>
                        <a:t>509.08 </a:t>
                      </a:r>
                      <a:endParaRPr lang="en-US" altLang="zh-CN" sz="1000">
                        <a:effectLst/>
                      </a:endParaRPr>
                    </a:p>
                  </a:txBody>
                  <a:tcPr marL="30235" marR="30235" marT="15118" marB="15118" anchor="ctr"/>
                </a:tc>
                <a:tc>
                  <a:txBody>
                    <a:bodyPr/>
                    <a:lstStyle/>
                    <a:p>
                      <a:pPr algn="l"/>
                      <a:r>
                        <a:rPr lang="en-US" altLang="zh-CN" sz="1000">
                          <a:effectLst/>
                        </a:rPr>
                        <a:t>488.68 </a:t>
                      </a:r>
                      <a:endParaRPr lang="en-US" altLang="zh-CN" sz="1000">
                        <a:effectLst/>
                      </a:endParaRPr>
                    </a:p>
                  </a:txBody>
                  <a:tcPr marL="30235" marR="30235" marT="15118" marB="15118" anchor="ctr"/>
                </a:tc>
                <a:tc>
                  <a:txBody>
                    <a:bodyPr/>
                    <a:lstStyle/>
                    <a:p>
                      <a:pPr algn="l"/>
                      <a:r>
                        <a:rPr lang="en-US" altLang="zh-CN" sz="1000">
                          <a:effectLst/>
                        </a:rPr>
                        <a:t>814.40 </a:t>
                      </a:r>
                      <a:endParaRPr lang="en-US" altLang="zh-CN" sz="1000">
                        <a:effectLst/>
                      </a:endParaRPr>
                    </a:p>
                  </a:txBody>
                  <a:tcPr marL="30235" marR="30235" marT="15118" marB="15118" anchor="ctr"/>
                </a:tc>
              </a:tr>
              <a:tr h="181411">
                <a:tc>
                  <a:txBody>
                    <a:bodyPr/>
                    <a:lstStyle/>
                    <a:p>
                      <a:pPr algn="l"/>
                      <a:r>
                        <a:rPr lang="en-US" altLang="zh-CN" sz="1000">
                          <a:effectLst/>
                        </a:rPr>
                        <a:t>10</a:t>
                      </a:r>
                      <a:endParaRPr lang="en-US" altLang="zh-CN" sz="1000">
                        <a:effectLst/>
                      </a:endParaRPr>
                    </a:p>
                  </a:txBody>
                  <a:tcPr marL="30235" marR="30235" marT="15118" marB="15118" anchor="ctr"/>
                </a:tc>
                <a:tc>
                  <a:txBody>
                    <a:bodyPr/>
                    <a:lstStyle/>
                    <a:p>
                      <a:pPr algn="l"/>
                      <a:r>
                        <a:rPr lang="zh-CN" altLang="en-US" sz="1000">
                          <a:effectLst/>
                        </a:rPr>
                        <a:t>期初未分配利润</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31.76 </a:t>
                      </a:r>
                      <a:endParaRPr lang="en-US" altLang="zh-CN" sz="1000">
                        <a:effectLst/>
                      </a:endParaRPr>
                    </a:p>
                  </a:txBody>
                  <a:tcPr marL="30235" marR="30235" marT="15118" marB="15118" anchor="ctr"/>
                </a:tc>
                <a:tc>
                  <a:txBody>
                    <a:bodyPr/>
                    <a:lstStyle/>
                    <a:p>
                      <a:pPr algn="l"/>
                      <a:r>
                        <a:rPr lang="en-US" altLang="zh-CN" sz="1000">
                          <a:effectLst/>
                        </a:rPr>
                        <a:t>196.03 </a:t>
                      </a:r>
                      <a:endParaRPr lang="en-US" altLang="zh-CN" sz="1000">
                        <a:effectLst/>
                      </a:endParaRPr>
                    </a:p>
                  </a:txBody>
                  <a:tcPr marL="30235" marR="30235" marT="15118" marB="15118" anchor="ctr"/>
                </a:tc>
                <a:tc>
                  <a:txBody>
                    <a:bodyPr/>
                    <a:lstStyle/>
                    <a:p>
                      <a:pPr algn="l"/>
                      <a:r>
                        <a:rPr lang="en-US" altLang="zh-CN" sz="1000">
                          <a:effectLst/>
                        </a:rPr>
                        <a:t>564.09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231803">
                <a:tc>
                  <a:txBody>
                    <a:bodyPr/>
                    <a:lstStyle/>
                    <a:p>
                      <a:pPr algn="l"/>
                      <a:r>
                        <a:rPr lang="en-US" altLang="zh-CN" sz="1000">
                          <a:effectLst/>
                        </a:rPr>
                        <a:t>11</a:t>
                      </a:r>
                      <a:endParaRPr lang="en-US" altLang="zh-CN" sz="1000">
                        <a:effectLst/>
                      </a:endParaRPr>
                    </a:p>
                  </a:txBody>
                  <a:tcPr marL="30235" marR="30235" marT="15118" marB="15118" anchor="ctr"/>
                </a:tc>
                <a:tc>
                  <a:txBody>
                    <a:bodyPr/>
                    <a:lstStyle/>
                    <a:p>
                      <a:pPr algn="l"/>
                      <a:r>
                        <a:rPr lang="zh-CN" altLang="en-US" sz="1000">
                          <a:effectLst/>
                        </a:rPr>
                        <a:t>可供分配利润（</a:t>
                      </a:r>
                      <a:r>
                        <a:rPr lang="en-US" altLang="zh-CN" sz="1000">
                          <a:effectLst/>
                        </a:rPr>
                        <a:t>9+10</a:t>
                      </a:r>
                      <a:r>
                        <a:rPr lang="zh-CN" altLang="en-US" sz="1000">
                          <a:effectLst/>
                        </a:rPr>
                        <a:t>）</a:t>
                      </a:r>
                      <a:endParaRPr lang="zh-CN" altLang="en-US"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39.70 </a:t>
                      </a:r>
                      <a:endParaRPr lang="en-US" altLang="zh-CN" sz="1000">
                        <a:effectLst/>
                      </a:endParaRPr>
                    </a:p>
                  </a:txBody>
                  <a:tcPr marL="30235" marR="30235" marT="15118" marB="15118" anchor="ctr"/>
                </a:tc>
                <a:tc>
                  <a:txBody>
                    <a:bodyPr/>
                    <a:lstStyle/>
                    <a:p>
                      <a:pPr algn="l"/>
                      <a:r>
                        <a:rPr lang="en-US" altLang="zh-CN" sz="1000">
                          <a:effectLst/>
                        </a:rPr>
                        <a:t>245.04 </a:t>
                      </a:r>
                      <a:endParaRPr lang="en-US" altLang="zh-CN" sz="1000">
                        <a:effectLst/>
                      </a:endParaRPr>
                    </a:p>
                  </a:txBody>
                  <a:tcPr marL="30235" marR="30235" marT="15118" marB="15118" anchor="ctr"/>
                </a:tc>
                <a:tc>
                  <a:txBody>
                    <a:bodyPr/>
                    <a:lstStyle/>
                    <a:p>
                      <a:pPr algn="l"/>
                      <a:r>
                        <a:rPr lang="en-US" altLang="zh-CN" sz="1000">
                          <a:effectLst/>
                        </a:rPr>
                        <a:t>705.11 </a:t>
                      </a:r>
                      <a:endParaRPr lang="en-US" altLang="zh-CN" sz="1000">
                        <a:effectLst/>
                      </a:endParaRPr>
                    </a:p>
                  </a:txBody>
                  <a:tcPr marL="30235" marR="30235" marT="15118" marB="15118" anchor="ctr"/>
                </a:tc>
                <a:tc>
                  <a:txBody>
                    <a:bodyPr/>
                    <a:lstStyle/>
                    <a:p>
                      <a:pPr algn="l"/>
                      <a:r>
                        <a:rPr lang="en-US" altLang="zh-CN" sz="1000">
                          <a:effectLst/>
                        </a:rPr>
                        <a:t>1052.76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81411">
                <a:tc>
                  <a:txBody>
                    <a:bodyPr/>
                    <a:lstStyle/>
                    <a:p>
                      <a:pPr algn="l"/>
                      <a:r>
                        <a:rPr lang="en-US" altLang="zh-CN" sz="1000">
                          <a:effectLst/>
                        </a:rPr>
                        <a:t>12</a:t>
                      </a:r>
                      <a:endParaRPr lang="en-US" altLang="zh-CN" sz="1000">
                        <a:effectLst/>
                      </a:endParaRPr>
                    </a:p>
                  </a:txBody>
                  <a:tcPr marL="30235" marR="30235" marT="15118" marB="15118" anchor="ctr"/>
                </a:tc>
                <a:tc>
                  <a:txBody>
                    <a:bodyPr/>
                    <a:lstStyle/>
                    <a:p>
                      <a:pPr algn="l"/>
                      <a:r>
                        <a:rPr lang="zh-CN" altLang="en-US" sz="1000">
                          <a:effectLst/>
                        </a:rPr>
                        <a:t>提取法定盈余公积金</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3.97 </a:t>
                      </a:r>
                      <a:endParaRPr lang="en-US" altLang="zh-CN" sz="1000">
                        <a:effectLst/>
                      </a:endParaRPr>
                    </a:p>
                  </a:txBody>
                  <a:tcPr marL="30235" marR="30235" marT="15118" marB="15118" anchor="ctr"/>
                </a:tc>
                <a:tc>
                  <a:txBody>
                    <a:bodyPr/>
                    <a:lstStyle/>
                    <a:p>
                      <a:pPr algn="l"/>
                      <a:r>
                        <a:rPr lang="en-US" altLang="zh-CN" sz="1000">
                          <a:effectLst/>
                        </a:rPr>
                        <a:t>24.50 </a:t>
                      </a:r>
                      <a:endParaRPr lang="en-US" altLang="zh-CN" sz="1000">
                        <a:effectLst/>
                      </a:endParaRPr>
                    </a:p>
                  </a:txBody>
                  <a:tcPr marL="30235" marR="30235" marT="15118" marB="15118" anchor="ctr"/>
                </a:tc>
                <a:tc>
                  <a:txBody>
                    <a:bodyPr/>
                    <a:lstStyle/>
                    <a:p>
                      <a:pPr algn="l"/>
                      <a:r>
                        <a:rPr lang="en-US" altLang="zh-CN" sz="1000">
                          <a:effectLst/>
                        </a:rPr>
                        <a:t>70.51 </a:t>
                      </a:r>
                      <a:endParaRPr lang="en-US" altLang="zh-CN" sz="1000">
                        <a:effectLst/>
                      </a:endParaRPr>
                    </a:p>
                  </a:txBody>
                  <a:tcPr marL="30235" marR="30235" marT="15118" marB="15118" anchor="ctr"/>
                </a:tc>
                <a:tc>
                  <a:txBody>
                    <a:bodyPr/>
                    <a:lstStyle/>
                    <a:p>
                      <a:pPr algn="l"/>
                      <a:r>
                        <a:rPr lang="en-US" altLang="zh-CN" sz="1000">
                          <a:effectLst/>
                        </a:rPr>
                        <a:t>105.28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231803">
                <a:tc>
                  <a:txBody>
                    <a:bodyPr/>
                    <a:lstStyle/>
                    <a:p>
                      <a:pPr algn="l"/>
                      <a:r>
                        <a:rPr lang="en-US" altLang="zh-CN" sz="1000">
                          <a:effectLst/>
                        </a:rPr>
                        <a:t>12.1</a:t>
                      </a:r>
                      <a:endParaRPr lang="en-US" altLang="zh-CN" sz="1000">
                        <a:effectLst/>
                      </a:endParaRPr>
                    </a:p>
                  </a:txBody>
                  <a:tcPr marL="30235" marR="30235" marT="15118" marB="15118" anchor="ctr"/>
                </a:tc>
                <a:tc>
                  <a:txBody>
                    <a:bodyPr/>
                    <a:lstStyle/>
                    <a:p>
                      <a:pPr algn="l"/>
                      <a:r>
                        <a:rPr lang="zh-CN" altLang="en-US" sz="1000">
                          <a:effectLst/>
                        </a:rPr>
                        <a:t>法定盈余公积金累计额</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3.97 </a:t>
                      </a:r>
                      <a:endParaRPr lang="en-US" altLang="zh-CN" sz="1000">
                        <a:effectLst/>
                      </a:endParaRPr>
                    </a:p>
                  </a:txBody>
                  <a:tcPr marL="30235" marR="30235" marT="15118" marB="15118" anchor="ctr"/>
                </a:tc>
                <a:tc>
                  <a:txBody>
                    <a:bodyPr/>
                    <a:lstStyle/>
                    <a:p>
                      <a:pPr algn="l"/>
                      <a:r>
                        <a:rPr lang="en-US" altLang="zh-CN" sz="1000">
                          <a:effectLst/>
                        </a:rPr>
                        <a:t>28.47 </a:t>
                      </a:r>
                      <a:endParaRPr lang="en-US" altLang="zh-CN" sz="1000">
                        <a:effectLst/>
                      </a:endParaRPr>
                    </a:p>
                  </a:txBody>
                  <a:tcPr marL="30235" marR="30235" marT="15118" marB="15118" anchor="ctr"/>
                </a:tc>
                <a:tc>
                  <a:txBody>
                    <a:bodyPr/>
                    <a:lstStyle/>
                    <a:p>
                      <a:pPr algn="l"/>
                      <a:r>
                        <a:rPr lang="en-US" altLang="zh-CN" sz="1000">
                          <a:effectLst/>
                        </a:rPr>
                        <a:t>98.98 </a:t>
                      </a:r>
                      <a:endParaRPr lang="en-US" altLang="zh-CN" sz="1000">
                        <a:effectLst/>
                      </a:endParaRPr>
                    </a:p>
                  </a:txBody>
                  <a:tcPr marL="30235" marR="30235" marT="15118" marB="15118" anchor="ctr"/>
                </a:tc>
                <a:tc>
                  <a:txBody>
                    <a:bodyPr/>
                    <a:lstStyle/>
                    <a:p>
                      <a:pPr algn="l"/>
                      <a:r>
                        <a:rPr lang="en-US" altLang="zh-CN" sz="1000">
                          <a:effectLst/>
                        </a:rPr>
                        <a:t>204.26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81411">
                <a:tc>
                  <a:txBody>
                    <a:bodyPr/>
                    <a:lstStyle/>
                    <a:p>
                      <a:pPr algn="l"/>
                      <a:r>
                        <a:rPr lang="en-US" altLang="zh-CN" sz="1000">
                          <a:effectLst/>
                        </a:rPr>
                        <a:t>13</a:t>
                      </a:r>
                      <a:endParaRPr lang="en-US" altLang="zh-CN" sz="1000">
                        <a:effectLst/>
                      </a:endParaRPr>
                    </a:p>
                  </a:txBody>
                  <a:tcPr marL="30235" marR="30235" marT="15118" marB="15118" anchor="ctr"/>
                </a:tc>
                <a:tc>
                  <a:txBody>
                    <a:bodyPr/>
                    <a:lstStyle/>
                    <a:p>
                      <a:pPr algn="l"/>
                      <a:r>
                        <a:rPr lang="zh-CN" altLang="en-US" sz="1000">
                          <a:effectLst/>
                        </a:rPr>
                        <a:t>可供投资者分配利润（</a:t>
                      </a:r>
                      <a:r>
                        <a:rPr lang="en-US" altLang="zh-CN" sz="1000">
                          <a:effectLst/>
                        </a:rPr>
                        <a:t>11-12</a:t>
                      </a:r>
                      <a:r>
                        <a:rPr lang="zh-CN" altLang="en-US" sz="1000">
                          <a:effectLst/>
                        </a:rPr>
                        <a:t>）</a:t>
                      </a:r>
                      <a:endParaRPr lang="zh-CN" altLang="en-US"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35.73 </a:t>
                      </a:r>
                      <a:endParaRPr lang="en-US" altLang="zh-CN" sz="1000">
                        <a:effectLst/>
                      </a:endParaRPr>
                    </a:p>
                  </a:txBody>
                  <a:tcPr marL="30235" marR="30235" marT="15118" marB="15118" anchor="ctr"/>
                </a:tc>
                <a:tc>
                  <a:txBody>
                    <a:bodyPr/>
                    <a:lstStyle/>
                    <a:p>
                      <a:pPr algn="l"/>
                      <a:r>
                        <a:rPr lang="en-US" altLang="zh-CN" sz="1000">
                          <a:effectLst/>
                        </a:rPr>
                        <a:t>220.53 </a:t>
                      </a:r>
                      <a:endParaRPr lang="en-US" altLang="zh-CN" sz="1000">
                        <a:effectLst/>
                      </a:endParaRPr>
                    </a:p>
                  </a:txBody>
                  <a:tcPr marL="30235" marR="30235" marT="15118" marB="15118" anchor="ctr"/>
                </a:tc>
                <a:tc>
                  <a:txBody>
                    <a:bodyPr/>
                    <a:lstStyle/>
                    <a:p>
                      <a:pPr algn="l"/>
                      <a:r>
                        <a:rPr lang="en-US" altLang="zh-CN" sz="1000">
                          <a:effectLst/>
                        </a:rPr>
                        <a:t>634.60 </a:t>
                      </a:r>
                      <a:endParaRPr lang="en-US" altLang="zh-CN" sz="1000">
                        <a:effectLst/>
                      </a:endParaRPr>
                    </a:p>
                  </a:txBody>
                  <a:tcPr marL="30235" marR="30235" marT="15118" marB="15118" anchor="ctr"/>
                </a:tc>
                <a:tc>
                  <a:txBody>
                    <a:bodyPr/>
                    <a:lstStyle/>
                    <a:p>
                      <a:pPr algn="l"/>
                      <a:r>
                        <a:rPr lang="en-US" altLang="zh-CN" sz="1000">
                          <a:effectLst/>
                        </a:rPr>
                        <a:t>947.49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31019">
                <a:tc>
                  <a:txBody>
                    <a:bodyPr/>
                    <a:lstStyle/>
                    <a:p>
                      <a:pPr algn="l"/>
                      <a:r>
                        <a:rPr lang="en-US" altLang="zh-CN" sz="1000">
                          <a:effectLst/>
                        </a:rPr>
                        <a:t>14</a:t>
                      </a:r>
                      <a:endParaRPr lang="en-US" altLang="zh-CN" sz="1000">
                        <a:effectLst/>
                      </a:endParaRPr>
                    </a:p>
                  </a:txBody>
                  <a:tcPr marL="30235" marR="30235" marT="15118" marB="15118" anchor="ctr"/>
                </a:tc>
                <a:tc>
                  <a:txBody>
                    <a:bodyPr/>
                    <a:lstStyle/>
                    <a:p>
                      <a:pPr algn="l"/>
                      <a:r>
                        <a:rPr lang="zh-CN" altLang="en-US" sz="1000">
                          <a:effectLst/>
                        </a:rPr>
                        <a:t>应付优先股股利</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81411">
                <a:tc>
                  <a:txBody>
                    <a:bodyPr/>
                    <a:lstStyle/>
                    <a:p>
                      <a:pPr algn="l"/>
                      <a:r>
                        <a:rPr lang="en-US" altLang="zh-CN" sz="1000">
                          <a:effectLst/>
                        </a:rPr>
                        <a:t>15</a:t>
                      </a:r>
                      <a:endParaRPr lang="en-US" altLang="zh-CN" sz="1000">
                        <a:effectLst/>
                      </a:endParaRPr>
                    </a:p>
                  </a:txBody>
                  <a:tcPr marL="30235" marR="30235" marT="15118" marB="15118" anchor="ctr"/>
                </a:tc>
                <a:tc>
                  <a:txBody>
                    <a:bodyPr/>
                    <a:lstStyle/>
                    <a:p>
                      <a:pPr algn="l"/>
                      <a:r>
                        <a:rPr lang="zh-CN" altLang="en-US" sz="1000">
                          <a:effectLst/>
                        </a:rPr>
                        <a:t>提取任意盈余公积金</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3.97 </a:t>
                      </a:r>
                      <a:endParaRPr lang="en-US" altLang="zh-CN" sz="1000">
                        <a:effectLst/>
                      </a:endParaRPr>
                    </a:p>
                  </a:txBody>
                  <a:tcPr marL="30235" marR="30235" marT="15118" marB="15118" anchor="ctr"/>
                </a:tc>
                <a:tc>
                  <a:txBody>
                    <a:bodyPr/>
                    <a:lstStyle/>
                    <a:p>
                      <a:pPr algn="l"/>
                      <a:r>
                        <a:rPr lang="en-US" altLang="zh-CN" sz="1000">
                          <a:effectLst/>
                        </a:rPr>
                        <a:t>24.50 </a:t>
                      </a:r>
                      <a:endParaRPr lang="en-US" altLang="zh-CN" sz="1000">
                        <a:effectLst/>
                      </a:endParaRPr>
                    </a:p>
                  </a:txBody>
                  <a:tcPr marL="30235" marR="30235" marT="15118" marB="15118" anchor="ctr"/>
                </a:tc>
                <a:tc>
                  <a:txBody>
                    <a:bodyPr/>
                    <a:lstStyle/>
                    <a:p>
                      <a:pPr algn="l"/>
                      <a:r>
                        <a:rPr lang="en-US" altLang="zh-CN" sz="1000">
                          <a:effectLst/>
                        </a:rPr>
                        <a:t>70.51 </a:t>
                      </a:r>
                      <a:endParaRPr lang="en-US" altLang="zh-CN" sz="1000">
                        <a:effectLst/>
                      </a:endParaRPr>
                    </a:p>
                  </a:txBody>
                  <a:tcPr marL="30235" marR="30235" marT="15118" marB="15118" anchor="ctr"/>
                </a:tc>
                <a:tc>
                  <a:txBody>
                    <a:bodyPr/>
                    <a:lstStyle/>
                    <a:p>
                      <a:pPr algn="l"/>
                      <a:r>
                        <a:rPr lang="en-US" altLang="zh-CN" sz="1000">
                          <a:effectLst/>
                        </a:rPr>
                        <a:t>105.28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231803">
                <a:tc>
                  <a:txBody>
                    <a:bodyPr/>
                    <a:lstStyle/>
                    <a:p>
                      <a:pPr algn="l"/>
                      <a:r>
                        <a:rPr lang="en-US" altLang="zh-CN" sz="1000">
                          <a:effectLst/>
                        </a:rPr>
                        <a:t>15.1</a:t>
                      </a:r>
                      <a:endParaRPr lang="en-US" altLang="zh-CN" sz="1000">
                        <a:effectLst/>
                      </a:endParaRPr>
                    </a:p>
                  </a:txBody>
                  <a:tcPr marL="30235" marR="30235" marT="15118" marB="15118" anchor="ctr"/>
                </a:tc>
                <a:tc>
                  <a:txBody>
                    <a:bodyPr/>
                    <a:lstStyle/>
                    <a:p>
                      <a:pPr algn="l"/>
                      <a:r>
                        <a:rPr lang="zh-CN" altLang="en-US" sz="1000">
                          <a:effectLst/>
                        </a:rPr>
                        <a:t>任意盈余公积金累计额</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3.97 </a:t>
                      </a:r>
                      <a:endParaRPr lang="en-US" altLang="zh-CN" sz="1000">
                        <a:effectLst/>
                      </a:endParaRPr>
                    </a:p>
                  </a:txBody>
                  <a:tcPr marL="30235" marR="30235" marT="15118" marB="15118" anchor="ctr"/>
                </a:tc>
                <a:tc>
                  <a:txBody>
                    <a:bodyPr/>
                    <a:lstStyle/>
                    <a:p>
                      <a:pPr algn="l"/>
                      <a:r>
                        <a:rPr lang="en-US" altLang="zh-CN" sz="1000">
                          <a:effectLst/>
                        </a:rPr>
                        <a:t>28.47 </a:t>
                      </a:r>
                      <a:endParaRPr lang="en-US" altLang="zh-CN" sz="1000">
                        <a:effectLst/>
                      </a:endParaRPr>
                    </a:p>
                  </a:txBody>
                  <a:tcPr marL="30235" marR="30235" marT="15118" marB="15118" anchor="ctr"/>
                </a:tc>
                <a:tc>
                  <a:txBody>
                    <a:bodyPr/>
                    <a:lstStyle/>
                    <a:p>
                      <a:pPr algn="l"/>
                      <a:r>
                        <a:rPr lang="en-US" altLang="zh-CN" sz="1000">
                          <a:effectLst/>
                        </a:rPr>
                        <a:t>98.98 </a:t>
                      </a:r>
                      <a:endParaRPr lang="en-US" altLang="zh-CN" sz="1000">
                        <a:effectLst/>
                      </a:endParaRPr>
                    </a:p>
                  </a:txBody>
                  <a:tcPr marL="30235" marR="30235" marT="15118" marB="15118" anchor="ctr"/>
                </a:tc>
                <a:tc>
                  <a:txBody>
                    <a:bodyPr/>
                    <a:lstStyle/>
                    <a:p>
                      <a:pPr algn="l"/>
                      <a:r>
                        <a:rPr lang="en-US" altLang="zh-CN" sz="1000">
                          <a:effectLst/>
                        </a:rPr>
                        <a:t>204.26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31019">
                <a:tc>
                  <a:txBody>
                    <a:bodyPr/>
                    <a:lstStyle/>
                    <a:p>
                      <a:pPr algn="l"/>
                      <a:r>
                        <a:rPr lang="en-US" altLang="zh-CN" sz="1000">
                          <a:effectLst/>
                        </a:rPr>
                        <a:t>16</a:t>
                      </a:r>
                      <a:endParaRPr lang="en-US" altLang="zh-CN" sz="1000">
                        <a:effectLst/>
                      </a:endParaRPr>
                    </a:p>
                  </a:txBody>
                  <a:tcPr marL="30235" marR="30235" marT="15118" marB="15118" anchor="ctr"/>
                </a:tc>
                <a:tc>
                  <a:txBody>
                    <a:bodyPr/>
                    <a:lstStyle/>
                    <a:p>
                      <a:pPr algn="l"/>
                      <a:r>
                        <a:rPr lang="zh-CN" altLang="en-US" sz="1000">
                          <a:effectLst/>
                        </a:rPr>
                        <a:t>应付普通股股利</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31019">
                <a:tc>
                  <a:txBody>
                    <a:bodyPr/>
                    <a:lstStyle/>
                    <a:p>
                      <a:pPr algn="l"/>
                      <a:r>
                        <a:rPr lang="en-US" altLang="zh-CN" sz="1000">
                          <a:effectLst/>
                        </a:rPr>
                        <a:t>17</a:t>
                      </a:r>
                      <a:endParaRPr lang="en-US" altLang="zh-CN" sz="1000">
                        <a:effectLst/>
                      </a:endParaRPr>
                    </a:p>
                  </a:txBody>
                  <a:tcPr marL="30235" marR="30235" marT="15118" marB="15118" anchor="ctr"/>
                </a:tc>
                <a:tc>
                  <a:txBody>
                    <a:bodyPr/>
                    <a:lstStyle/>
                    <a:p>
                      <a:pPr algn="l"/>
                      <a:r>
                        <a:rPr lang="zh-CN" altLang="en-US" sz="1000">
                          <a:effectLst/>
                        </a:rPr>
                        <a:t>各投资方利润分配</a:t>
                      </a:r>
                      <a:endParaRPr lang="zh-CN" altLang="en-US"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en-US" altLang="zh-CN" sz="1000">
                          <a:effectLst/>
                        </a:rPr>
                        <a:t>0.00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81411">
                <a:tc>
                  <a:txBody>
                    <a:bodyPr/>
                    <a:lstStyle/>
                    <a:p>
                      <a:pPr algn="l"/>
                      <a:r>
                        <a:rPr lang="en-US" altLang="zh-CN" sz="1000">
                          <a:effectLst/>
                        </a:rPr>
                        <a:t>18</a:t>
                      </a:r>
                      <a:endParaRPr lang="en-US" altLang="zh-CN" sz="1000">
                        <a:effectLst/>
                      </a:endParaRPr>
                    </a:p>
                  </a:txBody>
                  <a:tcPr marL="30235" marR="30235" marT="15118" marB="15118" anchor="ctr"/>
                </a:tc>
                <a:tc>
                  <a:txBody>
                    <a:bodyPr/>
                    <a:lstStyle/>
                    <a:p>
                      <a:pPr algn="l"/>
                      <a:r>
                        <a:rPr lang="zh-CN" altLang="en-US" sz="1000">
                          <a:effectLst/>
                        </a:rPr>
                        <a:t>未分配利润（</a:t>
                      </a:r>
                      <a:r>
                        <a:rPr lang="en-US" altLang="zh-CN" sz="1000">
                          <a:effectLst/>
                        </a:rPr>
                        <a:t>9-12-14-15-16-17</a:t>
                      </a:r>
                      <a:r>
                        <a:rPr lang="zh-CN" altLang="en-US" sz="1000">
                          <a:effectLst/>
                        </a:rPr>
                        <a:t>）</a:t>
                      </a:r>
                      <a:endParaRPr lang="zh-CN" altLang="en-US"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36.73 </a:t>
                      </a:r>
                      <a:endParaRPr lang="en-US" altLang="zh-CN" sz="1000">
                        <a:effectLst/>
                      </a:endParaRPr>
                    </a:p>
                  </a:txBody>
                  <a:tcPr marL="30235" marR="30235" marT="15118" marB="15118" anchor="ctr"/>
                </a:tc>
                <a:tc>
                  <a:txBody>
                    <a:bodyPr/>
                    <a:lstStyle/>
                    <a:p>
                      <a:pPr algn="l"/>
                      <a:r>
                        <a:rPr lang="en-US" altLang="zh-CN" sz="1000">
                          <a:effectLst/>
                        </a:rPr>
                        <a:t>164.27 </a:t>
                      </a:r>
                      <a:endParaRPr lang="en-US" altLang="zh-CN" sz="1000">
                        <a:effectLst/>
                      </a:endParaRPr>
                    </a:p>
                  </a:txBody>
                  <a:tcPr marL="30235" marR="30235" marT="15118" marB="15118" anchor="ctr"/>
                </a:tc>
                <a:tc>
                  <a:txBody>
                    <a:bodyPr/>
                    <a:lstStyle/>
                    <a:p>
                      <a:pPr algn="l"/>
                      <a:r>
                        <a:rPr lang="en-US" altLang="zh-CN" sz="1000">
                          <a:effectLst/>
                        </a:rPr>
                        <a:t>368.06 </a:t>
                      </a:r>
                      <a:endParaRPr lang="en-US" altLang="zh-CN" sz="1000">
                        <a:effectLst/>
                      </a:endParaRPr>
                    </a:p>
                  </a:txBody>
                  <a:tcPr marL="30235" marR="30235" marT="15118" marB="15118" anchor="ctr"/>
                </a:tc>
                <a:tc>
                  <a:txBody>
                    <a:bodyPr/>
                    <a:lstStyle/>
                    <a:p>
                      <a:pPr algn="l"/>
                      <a:r>
                        <a:rPr lang="en-US" altLang="zh-CN" sz="1000">
                          <a:effectLst/>
                        </a:rPr>
                        <a:t>278.13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231803">
                <a:tc>
                  <a:txBody>
                    <a:bodyPr/>
                    <a:lstStyle/>
                    <a:p>
                      <a:pPr algn="l"/>
                      <a:r>
                        <a:rPr lang="en-US" altLang="zh-CN" sz="1000">
                          <a:effectLst/>
                        </a:rPr>
                        <a:t>18.1</a:t>
                      </a:r>
                      <a:endParaRPr lang="en-US" altLang="zh-CN" sz="1000">
                        <a:effectLst/>
                      </a:endParaRPr>
                    </a:p>
                  </a:txBody>
                  <a:tcPr marL="30235" marR="30235" marT="15118" marB="15118" anchor="ctr"/>
                </a:tc>
                <a:tc>
                  <a:txBody>
                    <a:bodyPr/>
                    <a:lstStyle/>
                    <a:p>
                      <a:pPr algn="l"/>
                      <a:r>
                        <a:rPr lang="zh-CN" altLang="en-US" sz="1000">
                          <a:effectLst/>
                        </a:rPr>
                        <a:t>未分配利润累计额</a:t>
                      </a:r>
                      <a:endParaRPr lang="zh-CN" altLang="en-US"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31.76 </a:t>
                      </a:r>
                      <a:endParaRPr lang="en-US" altLang="zh-CN" sz="1000">
                        <a:effectLst/>
                      </a:endParaRPr>
                    </a:p>
                  </a:txBody>
                  <a:tcPr marL="30235" marR="30235" marT="15118" marB="15118" anchor="ctr"/>
                </a:tc>
                <a:tc>
                  <a:txBody>
                    <a:bodyPr/>
                    <a:lstStyle/>
                    <a:p>
                      <a:pPr algn="l"/>
                      <a:r>
                        <a:rPr lang="en-US" altLang="zh-CN" sz="1000">
                          <a:effectLst/>
                        </a:rPr>
                        <a:t>196.03 </a:t>
                      </a:r>
                      <a:endParaRPr lang="en-US" altLang="zh-CN" sz="1000">
                        <a:effectLst/>
                      </a:endParaRPr>
                    </a:p>
                  </a:txBody>
                  <a:tcPr marL="30235" marR="30235" marT="15118" marB="15118" anchor="ctr"/>
                </a:tc>
                <a:tc>
                  <a:txBody>
                    <a:bodyPr/>
                    <a:lstStyle/>
                    <a:p>
                      <a:pPr algn="l"/>
                      <a:r>
                        <a:rPr lang="en-US" altLang="zh-CN" sz="1000">
                          <a:effectLst/>
                        </a:rPr>
                        <a:t>564.09 </a:t>
                      </a:r>
                      <a:endParaRPr lang="en-US" altLang="zh-CN" sz="1000">
                        <a:effectLst/>
                      </a:endParaRPr>
                    </a:p>
                  </a:txBody>
                  <a:tcPr marL="30235" marR="30235" marT="15118" marB="15118" anchor="ctr"/>
                </a:tc>
                <a:tc>
                  <a:txBody>
                    <a:bodyPr/>
                    <a:lstStyle/>
                    <a:p>
                      <a:pPr algn="l"/>
                      <a:r>
                        <a:rPr lang="en-US" altLang="zh-CN" sz="1000">
                          <a:effectLst/>
                        </a:rPr>
                        <a:t>842.21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81411">
                <a:tc>
                  <a:txBody>
                    <a:bodyPr/>
                    <a:lstStyle/>
                    <a:p>
                      <a:pPr algn="l"/>
                      <a:r>
                        <a:rPr lang="en-US" altLang="zh-CN" sz="1000">
                          <a:effectLst/>
                        </a:rPr>
                        <a:t>19</a:t>
                      </a:r>
                      <a:endParaRPr lang="en-US" altLang="zh-CN" sz="1000">
                        <a:effectLst/>
                      </a:endParaRPr>
                    </a:p>
                  </a:txBody>
                  <a:tcPr marL="30235" marR="30235" marT="15118" marB="15118" anchor="ctr"/>
                </a:tc>
                <a:tc>
                  <a:txBody>
                    <a:bodyPr/>
                    <a:lstStyle/>
                    <a:p>
                      <a:pPr algn="l"/>
                      <a:r>
                        <a:rPr lang="zh-CN" altLang="en-US" sz="1000">
                          <a:effectLst/>
                        </a:rPr>
                        <a:t>息税前利润（利润总额</a:t>
                      </a:r>
                      <a:r>
                        <a:rPr lang="en-US" altLang="zh-CN" sz="1000">
                          <a:effectLst/>
                        </a:rPr>
                        <a:t>+</a:t>
                      </a:r>
                      <a:r>
                        <a:rPr lang="zh-CN" altLang="en-US" sz="1000">
                          <a:effectLst/>
                        </a:rPr>
                        <a:t>利息支出）</a:t>
                      </a:r>
                      <a:endParaRPr lang="zh-CN" altLang="en-US"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49.63 </a:t>
                      </a:r>
                      <a:endParaRPr lang="en-US" altLang="zh-CN" sz="1000">
                        <a:effectLst/>
                      </a:endParaRPr>
                    </a:p>
                  </a:txBody>
                  <a:tcPr marL="30235" marR="30235" marT="15118" marB="15118" anchor="ctr"/>
                </a:tc>
                <a:tc>
                  <a:txBody>
                    <a:bodyPr/>
                    <a:lstStyle/>
                    <a:p>
                      <a:pPr algn="l"/>
                      <a:r>
                        <a:rPr lang="en-US" altLang="zh-CN" sz="1000">
                          <a:effectLst/>
                        </a:rPr>
                        <a:t>223.21 </a:t>
                      </a:r>
                      <a:endParaRPr lang="en-US" altLang="zh-CN" sz="1000">
                        <a:effectLst/>
                      </a:endParaRPr>
                    </a:p>
                  </a:txBody>
                  <a:tcPr marL="30235" marR="30235" marT="15118" marB="15118" anchor="ctr"/>
                </a:tc>
                <a:tc>
                  <a:txBody>
                    <a:bodyPr/>
                    <a:lstStyle/>
                    <a:p>
                      <a:pPr algn="l"/>
                      <a:r>
                        <a:rPr lang="en-US" altLang="zh-CN" sz="1000">
                          <a:effectLst/>
                        </a:rPr>
                        <a:t>518.58 </a:t>
                      </a:r>
                      <a:endParaRPr lang="en-US" altLang="zh-CN" sz="1000">
                        <a:effectLst/>
                      </a:endParaRPr>
                    </a:p>
                  </a:txBody>
                  <a:tcPr marL="30235" marR="30235" marT="15118" marB="15118" anchor="ctr"/>
                </a:tc>
                <a:tc>
                  <a:txBody>
                    <a:bodyPr/>
                    <a:lstStyle/>
                    <a:p>
                      <a:pPr algn="l"/>
                      <a:r>
                        <a:rPr lang="en-US" altLang="zh-CN" sz="1000">
                          <a:effectLst/>
                        </a:rPr>
                        <a:t>498.18 </a:t>
                      </a:r>
                      <a:endParaRPr lang="en-US" altLang="zh-CN" sz="1000">
                        <a:effectLst/>
                      </a:endParaRPr>
                    </a:p>
                  </a:txBody>
                  <a:tcPr marL="30235" marR="30235" marT="15118" marB="15118" anchor="ctr"/>
                </a:tc>
                <a:tc>
                  <a:txBody>
                    <a:bodyPr/>
                    <a:lstStyle/>
                    <a:p>
                      <a:pPr algn="l"/>
                      <a:r>
                        <a:rPr lang="zh-CN" altLang="en-US" sz="1000">
                          <a:effectLst/>
                        </a:rPr>
                        <a:t>　</a:t>
                      </a:r>
                      <a:endParaRPr lang="zh-CN" altLang="en-US" sz="1000">
                        <a:effectLst/>
                      </a:endParaRPr>
                    </a:p>
                  </a:txBody>
                  <a:tcPr marL="30235" marR="30235" marT="15118" marB="15118" anchor="ctr"/>
                </a:tc>
              </a:tr>
              <a:tr h="181411">
                <a:tc>
                  <a:txBody>
                    <a:bodyPr/>
                    <a:lstStyle/>
                    <a:p>
                      <a:pPr algn="l"/>
                      <a:r>
                        <a:rPr lang="en-US" altLang="zh-CN" sz="1000">
                          <a:effectLst/>
                        </a:rPr>
                        <a:t>20</a:t>
                      </a:r>
                      <a:endParaRPr lang="en-US" altLang="zh-CN" sz="1000">
                        <a:effectLst/>
                      </a:endParaRPr>
                    </a:p>
                  </a:txBody>
                  <a:tcPr marL="30235" marR="30235" marT="15118" marB="15118" anchor="ctr"/>
                </a:tc>
                <a:tc>
                  <a:txBody>
                    <a:bodyPr/>
                    <a:lstStyle/>
                    <a:p>
                      <a:pPr algn="l"/>
                      <a:r>
                        <a:rPr lang="zh-CN" altLang="en-US" sz="1000">
                          <a:effectLst/>
                        </a:rPr>
                        <a:t>息税折旧摊销前利润（息税前利润</a:t>
                      </a:r>
                      <a:r>
                        <a:rPr lang="en-US" altLang="zh-CN" sz="1000">
                          <a:effectLst/>
                        </a:rPr>
                        <a:t>+</a:t>
                      </a:r>
                      <a:r>
                        <a:rPr lang="zh-CN" altLang="en-US" sz="1000">
                          <a:effectLst/>
                        </a:rPr>
                        <a:t>折旧</a:t>
                      </a:r>
                      <a:r>
                        <a:rPr lang="en-US" altLang="zh-CN" sz="1000">
                          <a:effectLst/>
                        </a:rPr>
                        <a:t>+</a:t>
                      </a:r>
                      <a:r>
                        <a:rPr lang="zh-CN" altLang="en-US" sz="1000">
                          <a:effectLst/>
                        </a:rPr>
                        <a:t>摊销）</a:t>
                      </a:r>
                      <a:endParaRPr lang="zh-CN" altLang="en-US" sz="1000">
                        <a:effectLst/>
                      </a:endParaRPr>
                    </a:p>
                  </a:txBody>
                  <a:tcPr marL="30235" marR="30235" marT="15118" marB="15118" anchor="ctr"/>
                </a:tc>
                <a:tc>
                  <a:txBody>
                    <a:bodyPr/>
                    <a:lstStyle/>
                    <a:p>
                      <a:pPr algn="l"/>
                      <a:r>
                        <a:rPr lang="en-US" altLang="zh-CN" sz="1000">
                          <a:effectLst/>
                        </a:rPr>
                        <a:t>-4.97 </a:t>
                      </a:r>
                      <a:endParaRPr lang="en-US" altLang="zh-CN" sz="1000">
                        <a:effectLst/>
                      </a:endParaRPr>
                    </a:p>
                  </a:txBody>
                  <a:tcPr marL="30235" marR="30235" marT="15118" marB="15118" anchor="ctr"/>
                </a:tc>
                <a:tc>
                  <a:txBody>
                    <a:bodyPr/>
                    <a:lstStyle/>
                    <a:p>
                      <a:pPr algn="l"/>
                      <a:r>
                        <a:rPr lang="en-US" altLang="zh-CN" sz="1000">
                          <a:effectLst/>
                        </a:rPr>
                        <a:t>188.24 </a:t>
                      </a:r>
                      <a:endParaRPr lang="en-US" altLang="zh-CN" sz="1000">
                        <a:effectLst/>
                      </a:endParaRPr>
                    </a:p>
                  </a:txBody>
                  <a:tcPr marL="30235" marR="30235" marT="15118" marB="15118" anchor="ctr"/>
                </a:tc>
                <a:tc>
                  <a:txBody>
                    <a:bodyPr/>
                    <a:lstStyle/>
                    <a:p>
                      <a:pPr algn="l"/>
                      <a:r>
                        <a:rPr lang="en-US" altLang="zh-CN" sz="1000">
                          <a:effectLst/>
                        </a:rPr>
                        <a:t>385.82 </a:t>
                      </a:r>
                      <a:endParaRPr lang="en-US" altLang="zh-CN" sz="1000">
                        <a:effectLst/>
                      </a:endParaRPr>
                    </a:p>
                  </a:txBody>
                  <a:tcPr marL="30235" marR="30235" marT="15118" marB="15118" anchor="ctr"/>
                </a:tc>
                <a:tc>
                  <a:txBody>
                    <a:bodyPr/>
                    <a:lstStyle/>
                    <a:p>
                      <a:pPr algn="l"/>
                      <a:r>
                        <a:rPr lang="en-US" altLang="zh-CN" sz="1000">
                          <a:effectLst/>
                        </a:rPr>
                        <a:t>705.18 </a:t>
                      </a:r>
                      <a:endParaRPr lang="en-US" altLang="zh-CN" sz="1000">
                        <a:effectLst/>
                      </a:endParaRPr>
                    </a:p>
                  </a:txBody>
                  <a:tcPr marL="30235" marR="30235" marT="15118" marB="15118" anchor="ctr"/>
                </a:tc>
                <a:tc>
                  <a:txBody>
                    <a:bodyPr/>
                    <a:lstStyle/>
                    <a:p>
                      <a:pPr algn="l"/>
                      <a:r>
                        <a:rPr lang="en-US" altLang="zh-CN" sz="1000">
                          <a:effectLst/>
                        </a:rPr>
                        <a:t>708.78 </a:t>
                      </a:r>
                      <a:endParaRPr lang="en-US" altLang="zh-CN" sz="1000">
                        <a:effectLst/>
                      </a:endParaRPr>
                    </a:p>
                  </a:txBody>
                  <a:tcPr marL="30235" marR="30235" marT="15118" marB="15118" anchor="ctr"/>
                </a:tc>
                <a:tc>
                  <a:txBody>
                    <a:bodyPr/>
                    <a:lstStyle/>
                    <a:p>
                      <a:pPr algn="l"/>
                      <a:r>
                        <a:rPr lang="zh-CN" altLang="en-US" sz="1000" dirty="0">
                          <a:effectLst/>
                        </a:rPr>
                        <a:t>　</a:t>
                      </a:r>
                      <a:endParaRPr lang="zh-CN" altLang="en-US" sz="1000" dirty="0">
                        <a:effectLst/>
                      </a:endParaRPr>
                    </a:p>
                  </a:txBody>
                  <a:tcPr marL="30235" marR="30235" marT="15118" marB="15118" anchor="ctr"/>
                </a:tc>
              </a:tr>
            </a:tbl>
          </a:graphicData>
        </a:graphic>
      </p:graphicFrame>
      <p:sp>
        <p:nvSpPr>
          <p:cNvPr id="12" name="Rectangle 1"/>
          <p:cNvSpPr>
            <a:spLocks noChangeArrowheads="1"/>
          </p:cNvSpPr>
          <p:nvPr/>
        </p:nvSpPr>
        <p:spPr bwMode="auto">
          <a:xfrm>
            <a:off x="5465763"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表格 8"/>
          <p:cNvGraphicFramePr>
            <a:graphicFrameLocks noGrp="1"/>
          </p:cNvGraphicFramePr>
          <p:nvPr/>
        </p:nvGraphicFramePr>
        <p:xfrm>
          <a:off x="8020856" y="2725972"/>
          <a:ext cx="3629432" cy="1676400"/>
        </p:xfrm>
        <a:graphic>
          <a:graphicData uri="http://schemas.openxmlformats.org/drawingml/2006/table">
            <a:tbl>
              <a:tblPr/>
              <a:tblGrid>
                <a:gridCol w="1814716"/>
                <a:gridCol w="1814716"/>
              </a:tblGrid>
              <a:tr h="297180">
                <a:tc>
                  <a:txBody>
                    <a:bodyPr/>
                    <a:lstStyle/>
                    <a:p>
                      <a:pPr marL="0" algn="l" fontAlgn="ctr">
                        <a:lnSpc>
                          <a:spcPct val="100000"/>
                        </a:lnSpc>
                        <a:spcBef>
                          <a:spcPts val="0"/>
                        </a:spcBef>
                        <a:spcAft>
                          <a:spcPts val="0"/>
                        </a:spcAft>
                      </a:pPr>
                      <a:r>
                        <a:rPr lang="zh-CN" altLang="en-US" sz="1100" b="0" i="0" spc="0" dirty="0">
                          <a:solidFill>
                            <a:srgbClr val="000000"/>
                          </a:solidFill>
                          <a:effectLst/>
                          <a:latin typeface="微软雅黑" panose="020B0503020204020204" charset="-122"/>
                          <a:ea typeface="微软雅黑" panose="020B0503020204020204" charset="-122"/>
                        </a:rPr>
                        <a:t>计算指标：</a:t>
                      </a:r>
                      <a:endParaRPr lang="zh-CN" altLang="en-US" sz="24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24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297180">
                <a:tc>
                  <a:txBody>
                    <a:bodyPr/>
                    <a:lstStyle/>
                    <a:p>
                      <a:pPr marL="0" algn="l" fontAlgn="ctr">
                        <a:lnSpc>
                          <a:spcPct val="100000"/>
                        </a:lnSpc>
                        <a:spcBef>
                          <a:spcPts val="0"/>
                        </a:spcBef>
                        <a:spcAft>
                          <a:spcPts val="0"/>
                        </a:spcAft>
                      </a:pPr>
                      <a:r>
                        <a:rPr lang="zh-CN" altLang="en-US" sz="1100" b="0" i="0" spc="0">
                          <a:solidFill>
                            <a:srgbClr val="000000"/>
                          </a:solidFill>
                          <a:effectLst/>
                          <a:latin typeface="微软雅黑" panose="020B0503020204020204" charset="-122"/>
                          <a:ea typeface="微软雅黑" panose="020B0503020204020204" charset="-122"/>
                        </a:rPr>
                        <a:t>项目年平均投资利润率</a:t>
                      </a:r>
                      <a:endParaRPr lang="zh-CN" altLang="en-US" sz="24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400" dirty="0">
                          <a:effectLst/>
                        </a:rPr>
                        <a:t>34.17%</a:t>
                      </a:r>
                      <a:endParaRPr lang="en-US" altLang="zh-CN" sz="1400" dirty="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297180">
                <a:tc>
                  <a:txBody>
                    <a:bodyPr/>
                    <a:lstStyle/>
                    <a:p>
                      <a:pPr marL="0" algn="l" fontAlgn="ctr">
                        <a:lnSpc>
                          <a:spcPct val="100000"/>
                        </a:lnSpc>
                        <a:spcBef>
                          <a:spcPts val="0"/>
                        </a:spcBef>
                        <a:spcAft>
                          <a:spcPts val="0"/>
                        </a:spcAft>
                      </a:pPr>
                      <a:r>
                        <a:rPr lang="zh-CN" altLang="en-US" sz="1100" b="0" i="0" spc="0">
                          <a:solidFill>
                            <a:srgbClr val="000000"/>
                          </a:solidFill>
                          <a:effectLst/>
                          <a:latin typeface="微软雅黑" panose="020B0503020204020204" charset="-122"/>
                          <a:ea typeface="微软雅黑" panose="020B0503020204020204" charset="-122"/>
                        </a:rPr>
                        <a:t>项目年平均投资利税率</a:t>
                      </a:r>
                      <a:endParaRPr lang="zh-CN" altLang="en-US" sz="24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400">
                          <a:effectLst/>
                        </a:rPr>
                        <a:t>40.77%</a:t>
                      </a:r>
                      <a:endParaRPr lang="en-US" altLang="zh-CN" sz="140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297180">
                <a:tc>
                  <a:txBody>
                    <a:bodyPr/>
                    <a:lstStyle/>
                    <a:p>
                      <a:pPr marL="0" algn="l" fontAlgn="ctr">
                        <a:lnSpc>
                          <a:spcPct val="100000"/>
                        </a:lnSpc>
                        <a:spcBef>
                          <a:spcPts val="0"/>
                        </a:spcBef>
                        <a:spcAft>
                          <a:spcPts val="0"/>
                        </a:spcAft>
                      </a:pPr>
                      <a:r>
                        <a:rPr lang="zh-CN" altLang="en-US" sz="1100" b="0" i="0" spc="0">
                          <a:solidFill>
                            <a:srgbClr val="000000"/>
                          </a:solidFill>
                          <a:effectLst/>
                          <a:latin typeface="微软雅黑" panose="020B0503020204020204" charset="-122"/>
                          <a:ea typeface="微软雅黑" panose="020B0503020204020204" charset="-122"/>
                        </a:rPr>
                        <a:t>总投资收益率</a:t>
                      </a:r>
                      <a:endParaRPr lang="zh-CN" altLang="en-US" sz="24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400">
                          <a:effectLst/>
                        </a:rPr>
                        <a:t>48.59%</a:t>
                      </a:r>
                      <a:endParaRPr lang="en-US" altLang="zh-CN" sz="140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297180">
                <a:tc>
                  <a:txBody>
                    <a:bodyPr/>
                    <a:lstStyle/>
                    <a:p>
                      <a:pPr marL="0" algn="l" fontAlgn="ctr">
                        <a:lnSpc>
                          <a:spcPct val="100000"/>
                        </a:lnSpc>
                        <a:spcBef>
                          <a:spcPts val="0"/>
                        </a:spcBef>
                        <a:spcAft>
                          <a:spcPts val="0"/>
                        </a:spcAft>
                      </a:pPr>
                      <a:r>
                        <a:rPr lang="zh-CN" altLang="en-US" sz="1100" b="0" i="0" spc="0">
                          <a:solidFill>
                            <a:srgbClr val="000000"/>
                          </a:solidFill>
                          <a:effectLst/>
                          <a:latin typeface="微软雅黑" panose="020B0503020204020204" charset="-122"/>
                          <a:ea typeface="微软雅黑" panose="020B0503020204020204" charset="-122"/>
                        </a:rPr>
                        <a:t>项目资本金净利润率</a:t>
                      </a:r>
                      <a:endParaRPr lang="zh-CN" altLang="en-US" sz="240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r>
                        <a:rPr lang="en-US" altLang="zh-CN" sz="1400" dirty="0">
                          <a:effectLst/>
                        </a:rPr>
                        <a:t>23.12%</a:t>
                      </a:r>
                      <a:endParaRPr lang="en-US" altLang="zh-CN" sz="1400" dirty="0">
                        <a:effectLst/>
                      </a:endParaRPr>
                    </a:p>
                  </a:txBody>
                  <a:tcPr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bl>
          </a:graphicData>
        </a:graphic>
      </p:graphicFrame>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4"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文本框 4"/>
          <p:cNvSpPr txBox="1"/>
          <p:nvPr/>
        </p:nvSpPr>
        <p:spPr>
          <a:xfrm flipH="1">
            <a:off x="550370" y="463798"/>
            <a:ext cx="2880993" cy="523220"/>
          </a:xfrm>
          <a:prstGeom prst="rect">
            <a:avLst/>
          </a:prstGeom>
          <a:noFill/>
          <a:ln>
            <a:noFill/>
          </a:ln>
        </p:spPr>
        <p:txBody>
          <a:bodyPr wrap="square" rtlCol="0">
            <a:spAutoFit/>
          </a:bodyPr>
          <a:lstStyle/>
          <a:p>
            <a:pPr algn="dist"/>
            <a:r>
              <a:rPr lang="zh-CN" altLang="en-US" sz="2800" dirty="0">
                <a:solidFill>
                  <a:schemeClr val="bg2">
                    <a:lumMod val="25000"/>
                  </a:schemeClr>
                </a:solidFill>
                <a:cs typeface="+mn-ea"/>
                <a:sym typeface="+mn-lt"/>
              </a:rPr>
              <a:t>资产负债表</a:t>
            </a:r>
            <a:endParaRPr lang="zh-CN" altLang="en-US" sz="2800" dirty="0">
              <a:solidFill>
                <a:schemeClr val="bg2">
                  <a:lumMod val="25000"/>
                </a:schemeClr>
              </a:solidFill>
              <a:cs typeface="+mn-ea"/>
              <a:sym typeface="+mn-lt"/>
            </a:endParaRPr>
          </a:p>
        </p:txBody>
      </p:sp>
      <p:sp>
        <p:nvSpPr>
          <p:cNvPr id="8" name="文本框 7"/>
          <p:cNvSpPr txBox="1"/>
          <p:nvPr/>
        </p:nvSpPr>
        <p:spPr>
          <a:xfrm>
            <a:off x="4792487" y="400238"/>
            <a:ext cx="7036809" cy="463588"/>
          </a:xfrm>
          <a:prstGeom prst="rect">
            <a:avLst/>
          </a:prstGeom>
          <a:noFill/>
        </p:spPr>
        <p:txBody>
          <a:bodyPr wrap="square">
            <a:spAutoFit/>
          </a:bodyPr>
          <a:lstStyle/>
          <a:p>
            <a:pPr>
              <a:lnSpc>
                <a:spcPct val="150000"/>
              </a:lnSpc>
            </a:pPr>
            <a:r>
              <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rPr>
              <a:t>资产负债率年平均值为</a:t>
            </a:r>
            <a:r>
              <a:rPr lang="en-US" altLang="zh-CN" dirty="0">
                <a:effectLst/>
              </a:rPr>
              <a:t>11.38%</a:t>
            </a:r>
            <a:r>
              <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rPr>
              <a:t>，相对较低，项目经济基本可行</a:t>
            </a:r>
            <a:endParaRPr lang="zh-CN" altLang="en-US" sz="1800" dirty="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graphicFrame>
        <p:nvGraphicFramePr>
          <p:cNvPr id="9" name="表格 8"/>
          <p:cNvGraphicFramePr>
            <a:graphicFrameLocks noGrp="1"/>
          </p:cNvGraphicFramePr>
          <p:nvPr/>
        </p:nvGraphicFramePr>
        <p:xfrm>
          <a:off x="1836364" y="1306747"/>
          <a:ext cx="7358439" cy="5091084"/>
        </p:xfrm>
        <a:graphic>
          <a:graphicData uri="http://schemas.openxmlformats.org/drawingml/2006/table">
            <a:tbl>
              <a:tblPr>
                <a:tableStyleId>{284E427A-3D55-4303-BF80-6455036E1DE7}</a:tableStyleId>
              </a:tblPr>
              <a:tblGrid>
                <a:gridCol w="932629"/>
                <a:gridCol w="1762665"/>
                <a:gridCol w="932629"/>
                <a:gridCol w="932629"/>
                <a:gridCol w="932629"/>
                <a:gridCol w="932629"/>
                <a:gridCol w="932629"/>
              </a:tblGrid>
              <a:tr h="165241">
                <a:tc gridSpan="7">
                  <a:txBody>
                    <a:bodyPr/>
                    <a:lstStyle/>
                    <a:p>
                      <a:pPr algn="l"/>
                      <a:r>
                        <a:rPr lang="zh-CN" altLang="en-US" sz="1200">
                          <a:effectLst/>
                        </a:rPr>
                        <a:t>资产负债表（单位：万元）</a:t>
                      </a:r>
                      <a:endParaRPr lang="zh-CN" altLang="en-US" sz="1200">
                        <a:effectLst/>
                      </a:endParaRPr>
                    </a:p>
                  </a:txBody>
                  <a:tcPr marL="50843" marR="50843" marT="25422" marB="25422" anchor="ctr"/>
                </a:tc>
                <a:tc hMerge="1">
                  <a:tcPr/>
                </a:tc>
                <a:tc hMerge="1">
                  <a:tcPr/>
                </a:tc>
                <a:tc hMerge="1">
                  <a:tcPr/>
                </a:tc>
                <a:tc hMerge="1">
                  <a:tcPr/>
                </a:tc>
                <a:tc hMerge="1">
                  <a:tcPr/>
                </a:tc>
                <a:tc hMerge="1">
                  <a:tcPr/>
                </a:tc>
              </a:tr>
              <a:tr h="165241">
                <a:tc>
                  <a:txBody>
                    <a:bodyPr/>
                    <a:lstStyle/>
                    <a:p>
                      <a:pPr algn="l"/>
                      <a:r>
                        <a:rPr lang="zh-CN" altLang="en-US" sz="1200">
                          <a:effectLst/>
                        </a:rPr>
                        <a:t>序号</a:t>
                      </a:r>
                      <a:endParaRPr lang="zh-CN" altLang="en-US" sz="1200">
                        <a:effectLst/>
                      </a:endParaRPr>
                    </a:p>
                  </a:txBody>
                  <a:tcPr marL="50843" marR="50843" marT="25422" marB="25422" anchor="ctr"/>
                </a:tc>
                <a:tc>
                  <a:txBody>
                    <a:bodyPr/>
                    <a:lstStyle/>
                    <a:p>
                      <a:pPr algn="l"/>
                      <a:r>
                        <a:rPr lang="zh-CN" altLang="en-US" sz="1200">
                          <a:effectLst/>
                        </a:rPr>
                        <a:t>项目</a:t>
                      </a:r>
                      <a:r>
                        <a:rPr lang="en-US" altLang="zh-CN" sz="1200">
                          <a:effectLst/>
                        </a:rPr>
                        <a:t>/</a:t>
                      </a:r>
                      <a:r>
                        <a:rPr lang="zh-CN" altLang="en-US" sz="1200">
                          <a:effectLst/>
                        </a:rPr>
                        <a:t>年份</a:t>
                      </a:r>
                      <a:endParaRPr lang="zh-CN" altLang="en-US" sz="1200">
                        <a:effectLst/>
                      </a:endParaRPr>
                    </a:p>
                  </a:txBody>
                  <a:tcPr marL="50843" marR="50843" marT="25422" marB="25422" anchor="ctr"/>
                </a:tc>
                <a:tc>
                  <a:txBody>
                    <a:bodyPr/>
                    <a:lstStyle/>
                    <a:p>
                      <a:pPr algn="l"/>
                      <a:r>
                        <a:rPr lang="en-US" altLang="zh-CN" sz="1200">
                          <a:effectLst/>
                        </a:rPr>
                        <a:t>1</a:t>
                      </a:r>
                      <a:endParaRPr lang="en-US" altLang="zh-CN" sz="1200">
                        <a:effectLst/>
                      </a:endParaRPr>
                    </a:p>
                  </a:txBody>
                  <a:tcPr marL="50843" marR="50843" marT="25422" marB="25422" anchor="ctr"/>
                </a:tc>
                <a:tc>
                  <a:txBody>
                    <a:bodyPr/>
                    <a:lstStyle/>
                    <a:p>
                      <a:pPr algn="l"/>
                      <a:r>
                        <a:rPr lang="en-US" altLang="zh-CN" sz="1200">
                          <a:effectLst/>
                        </a:rPr>
                        <a:t>2</a:t>
                      </a:r>
                      <a:endParaRPr lang="en-US" altLang="zh-CN" sz="1200">
                        <a:effectLst/>
                      </a:endParaRPr>
                    </a:p>
                  </a:txBody>
                  <a:tcPr marL="50843" marR="50843" marT="25422" marB="25422" anchor="ctr"/>
                </a:tc>
                <a:tc>
                  <a:txBody>
                    <a:bodyPr/>
                    <a:lstStyle/>
                    <a:p>
                      <a:pPr algn="l"/>
                      <a:r>
                        <a:rPr lang="en-US" altLang="zh-CN" sz="1200">
                          <a:effectLst/>
                        </a:rPr>
                        <a:t>3</a:t>
                      </a:r>
                      <a:endParaRPr lang="en-US" altLang="zh-CN" sz="1200">
                        <a:effectLst/>
                      </a:endParaRPr>
                    </a:p>
                  </a:txBody>
                  <a:tcPr marL="50843" marR="50843" marT="25422" marB="25422" anchor="ctr"/>
                </a:tc>
                <a:tc>
                  <a:txBody>
                    <a:bodyPr/>
                    <a:lstStyle/>
                    <a:p>
                      <a:pPr algn="l"/>
                      <a:r>
                        <a:rPr lang="en-US" altLang="zh-CN" sz="1200">
                          <a:effectLst/>
                        </a:rPr>
                        <a:t>4</a:t>
                      </a:r>
                      <a:endParaRPr lang="en-US" altLang="zh-CN" sz="1200">
                        <a:effectLst/>
                      </a:endParaRPr>
                    </a:p>
                  </a:txBody>
                  <a:tcPr marL="50843" marR="50843" marT="25422" marB="25422" anchor="ctr"/>
                </a:tc>
                <a:tc>
                  <a:txBody>
                    <a:bodyPr/>
                    <a:lstStyle/>
                    <a:p>
                      <a:pPr algn="l"/>
                      <a:r>
                        <a:rPr lang="en-US" altLang="zh-CN" sz="1200">
                          <a:effectLst/>
                        </a:rPr>
                        <a:t>5</a:t>
                      </a:r>
                      <a:endParaRPr lang="en-US" altLang="zh-CN" sz="1200">
                        <a:effectLst/>
                      </a:endParaRPr>
                    </a:p>
                  </a:txBody>
                  <a:tcPr marL="50843" marR="50843" marT="25422" marB="25422" anchor="ctr"/>
                </a:tc>
              </a:tr>
              <a:tr h="220321">
                <a:tc>
                  <a:txBody>
                    <a:bodyPr/>
                    <a:lstStyle/>
                    <a:p>
                      <a:pPr algn="l"/>
                      <a:r>
                        <a:rPr lang="en-US" altLang="zh-CN" sz="1200">
                          <a:effectLst/>
                        </a:rPr>
                        <a:t>1</a:t>
                      </a:r>
                      <a:endParaRPr lang="en-US" altLang="zh-CN" sz="1200">
                        <a:effectLst/>
                      </a:endParaRPr>
                    </a:p>
                  </a:txBody>
                  <a:tcPr marL="50843" marR="50843" marT="25422" marB="25422" anchor="ctr"/>
                </a:tc>
                <a:tc>
                  <a:txBody>
                    <a:bodyPr/>
                    <a:lstStyle/>
                    <a:p>
                      <a:pPr algn="l"/>
                      <a:r>
                        <a:rPr lang="zh-CN" altLang="en-US" sz="1200">
                          <a:effectLst/>
                        </a:rPr>
                        <a:t>资产</a:t>
                      </a:r>
                      <a:endParaRPr lang="zh-CN" altLang="en-US" sz="1200">
                        <a:effectLst/>
                      </a:endParaRPr>
                    </a:p>
                  </a:txBody>
                  <a:tcPr marL="50843" marR="50843" marT="25422" marB="25422" anchor="ctr"/>
                </a:tc>
                <a:tc>
                  <a:txBody>
                    <a:bodyPr/>
                    <a:lstStyle/>
                    <a:p>
                      <a:pPr algn="l"/>
                      <a:r>
                        <a:rPr lang="en-US" altLang="zh-CN" sz="1200">
                          <a:effectLst/>
                        </a:rPr>
                        <a:t>727.00 </a:t>
                      </a:r>
                      <a:endParaRPr lang="en-US" altLang="zh-CN" sz="1200">
                        <a:effectLst/>
                      </a:endParaRPr>
                    </a:p>
                  </a:txBody>
                  <a:tcPr marL="50843" marR="50843" marT="25422" marB="25422" anchor="ctr"/>
                </a:tc>
                <a:tc>
                  <a:txBody>
                    <a:bodyPr/>
                    <a:lstStyle/>
                    <a:p>
                      <a:pPr algn="l"/>
                      <a:r>
                        <a:rPr lang="en-US" altLang="zh-CN" sz="1200">
                          <a:effectLst/>
                        </a:rPr>
                        <a:t>901.67 </a:t>
                      </a:r>
                      <a:endParaRPr lang="en-US" altLang="zh-CN" sz="1200">
                        <a:effectLst/>
                      </a:endParaRPr>
                    </a:p>
                  </a:txBody>
                  <a:tcPr marL="50843" marR="50843" marT="25422" marB="25422" anchor="ctr"/>
                </a:tc>
                <a:tc>
                  <a:txBody>
                    <a:bodyPr/>
                    <a:lstStyle/>
                    <a:p>
                      <a:pPr algn="l"/>
                      <a:r>
                        <a:rPr lang="en-US" altLang="zh-CN" sz="1200">
                          <a:effectLst/>
                        </a:rPr>
                        <a:t>1254.95 </a:t>
                      </a:r>
                      <a:endParaRPr lang="en-US" altLang="zh-CN" sz="1200">
                        <a:effectLst/>
                      </a:endParaRPr>
                    </a:p>
                  </a:txBody>
                  <a:tcPr marL="50843" marR="50843" marT="25422" marB="25422" anchor="ctr"/>
                </a:tc>
                <a:tc>
                  <a:txBody>
                    <a:bodyPr/>
                    <a:lstStyle/>
                    <a:p>
                      <a:pPr algn="l"/>
                      <a:r>
                        <a:rPr lang="en-US" altLang="zh-CN" sz="1200">
                          <a:effectLst/>
                        </a:rPr>
                        <a:t>1904.02 </a:t>
                      </a:r>
                      <a:endParaRPr lang="en-US" altLang="zh-CN" sz="1200">
                        <a:effectLst/>
                      </a:endParaRPr>
                    </a:p>
                  </a:txBody>
                  <a:tcPr marL="50843" marR="50843" marT="25422" marB="25422" anchor="ctr"/>
                </a:tc>
                <a:tc>
                  <a:txBody>
                    <a:bodyPr/>
                    <a:lstStyle/>
                    <a:p>
                      <a:pPr algn="l"/>
                      <a:r>
                        <a:rPr lang="en-US" altLang="zh-CN" sz="1200">
                          <a:effectLst/>
                        </a:rPr>
                        <a:t>2332.70 </a:t>
                      </a:r>
                      <a:endParaRPr lang="en-US" altLang="zh-CN" sz="1200">
                        <a:effectLst/>
                      </a:endParaRPr>
                    </a:p>
                  </a:txBody>
                  <a:tcPr marL="50843" marR="50843" marT="25422" marB="25422" anchor="ctr"/>
                </a:tc>
              </a:tr>
              <a:tr h="220321">
                <a:tc>
                  <a:txBody>
                    <a:bodyPr/>
                    <a:lstStyle/>
                    <a:p>
                      <a:pPr algn="l"/>
                      <a:r>
                        <a:rPr lang="en-US" altLang="zh-CN" sz="1200">
                          <a:effectLst/>
                        </a:rPr>
                        <a:t>1.1</a:t>
                      </a:r>
                      <a:endParaRPr lang="en-US" altLang="zh-CN" sz="1200">
                        <a:effectLst/>
                      </a:endParaRPr>
                    </a:p>
                  </a:txBody>
                  <a:tcPr marL="50843" marR="50843" marT="25422" marB="25422" anchor="ctr"/>
                </a:tc>
                <a:tc>
                  <a:txBody>
                    <a:bodyPr/>
                    <a:lstStyle/>
                    <a:p>
                      <a:pPr algn="l"/>
                      <a:r>
                        <a:rPr lang="zh-CN" altLang="en-US" sz="1200">
                          <a:effectLst/>
                        </a:rPr>
                        <a:t>流动资产</a:t>
                      </a:r>
                      <a:endParaRPr lang="zh-CN" altLang="en-US" sz="1200">
                        <a:effectLst/>
                      </a:endParaRPr>
                    </a:p>
                  </a:txBody>
                  <a:tcPr marL="50843" marR="50843" marT="25422" marB="25422" anchor="ctr"/>
                </a:tc>
                <a:tc>
                  <a:txBody>
                    <a:bodyPr/>
                    <a:lstStyle/>
                    <a:p>
                      <a:pPr algn="l"/>
                      <a:r>
                        <a:rPr lang="en-US" altLang="zh-CN" sz="1200">
                          <a:effectLst/>
                        </a:rPr>
                        <a:t>152.48 </a:t>
                      </a:r>
                      <a:endParaRPr lang="en-US" altLang="zh-CN" sz="1200">
                        <a:effectLst/>
                      </a:endParaRPr>
                    </a:p>
                  </a:txBody>
                  <a:tcPr marL="50843" marR="50843" marT="25422" marB="25422" anchor="ctr"/>
                </a:tc>
                <a:tc>
                  <a:txBody>
                    <a:bodyPr/>
                    <a:lstStyle/>
                    <a:p>
                      <a:pPr algn="l"/>
                      <a:r>
                        <a:rPr lang="en-US" altLang="zh-CN" sz="1200">
                          <a:effectLst/>
                        </a:rPr>
                        <a:t>345.75 </a:t>
                      </a:r>
                      <a:endParaRPr lang="en-US" altLang="zh-CN" sz="1200">
                        <a:effectLst/>
                      </a:endParaRPr>
                    </a:p>
                  </a:txBody>
                  <a:tcPr marL="50843" marR="50843" marT="25422" marB="25422" anchor="ctr"/>
                </a:tc>
                <a:tc>
                  <a:txBody>
                    <a:bodyPr/>
                    <a:lstStyle/>
                    <a:p>
                      <a:pPr algn="l"/>
                      <a:r>
                        <a:rPr lang="en-US" altLang="zh-CN" sz="1200">
                          <a:effectLst/>
                        </a:rPr>
                        <a:t>741.63 </a:t>
                      </a:r>
                      <a:endParaRPr lang="en-US" altLang="zh-CN" sz="1200">
                        <a:effectLst/>
                      </a:endParaRPr>
                    </a:p>
                  </a:txBody>
                  <a:tcPr marL="50843" marR="50843" marT="25422" marB="25422" anchor="ctr"/>
                </a:tc>
                <a:tc>
                  <a:txBody>
                    <a:bodyPr/>
                    <a:lstStyle/>
                    <a:p>
                      <a:pPr algn="l"/>
                      <a:r>
                        <a:rPr lang="en-US" altLang="zh-CN" sz="1200">
                          <a:effectLst/>
                        </a:rPr>
                        <a:t>1457.31 </a:t>
                      </a:r>
                      <a:endParaRPr lang="en-US" altLang="zh-CN" sz="1200">
                        <a:effectLst/>
                      </a:endParaRPr>
                    </a:p>
                  </a:txBody>
                  <a:tcPr marL="50843" marR="50843" marT="25422" marB="25422" anchor="ctr"/>
                </a:tc>
                <a:tc>
                  <a:txBody>
                    <a:bodyPr/>
                    <a:lstStyle/>
                    <a:p>
                      <a:pPr algn="l"/>
                      <a:r>
                        <a:rPr lang="en-US" altLang="zh-CN" sz="1200">
                          <a:effectLst/>
                        </a:rPr>
                        <a:t>1976.60 </a:t>
                      </a:r>
                      <a:endParaRPr lang="en-US" altLang="zh-CN" sz="1200">
                        <a:effectLst/>
                      </a:endParaRPr>
                    </a:p>
                  </a:txBody>
                  <a:tcPr marL="50843" marR="50843" marT="25422" marB="25422" anchor="ctr"/>
                </a:tc>
              </a:tr>
              <a:tr h="220321">
                <a:tc>
                  <a:txBody>
                    <a:bodyPr/>
                    <a:lstStyle/>
                    <a:p>
                      <a:pPr algn="l"/>
                      <a:r>
                        <a:rPr lang="en-US" altLang="zh-CN" sz="1200">
                          <a:effectLst/>
                        </a:rPr>
                        <a:t>1.1.1</a:t>
                      </a:r>
                      <a:endParaRPr lang="en-US" altLang="zh-CN" sz="1200">
                        <a:effectLst/>
                      </a:endParaRPr>
                    </a:p>
                  </a:txBody>
                  <a:tcPr marL="50843" marR="50843" marT="25422" marB="25422" anchor="ctr"/>
                </a:tc>
                <a:tc>
                  <a:txBody>
                    <a:bodyPr/>
                    <a:lstStyle/>
                    <a:p>
                      <a:pPr algn="l"/>
                      <a:r>
                        <a:rPr lang="zh-CN" altLang="en-US" sz="1200">
                          <a:effectLst/>
                        </a:rPr>
                        <a:t>现金</a:t>
                      </a:r>
                      <a:endParaRPr lang="zh-CN" altLang="en-US" sz="1200">
                        <a:effectLst/>
                      </a:endParaRPr>
                    </a:p>
                  </a:txBody>
                  <a:tcPr marL="50843" marR="50843" marT="25422" marB="25422" anchor="ctr"/>
                </a:tc>
                <a:tc>
                  <a:txBody>
                    <a:bodyPr/>
                    <a:lstStyle/>
                    <a:p>
                      <a:pPr algn="l"/>
                      <a:r>
                        <a:rPr lang="en-US" altLang="zh-CN" sz="1200">
                          <a:effectLst/>
                        </a:rPr>
                        <a:t>100.00 </a:t>
                      </a:r>
                      <a:endParaRPr lang="en-US" altLang="zh-CN" sz="1200">
                        <a:effectLst/>
                      </a:endParaRPr>
                    </a:p>
                  </a:txBody>
                  <a:tcPr marL="50843" marR="50843" marT="25422" marB="25422" anchor="ctr"/>
                </a:tc>
                <a:tc>
                  <a:txBody>
                    <a:bodyPr/>
                    <a:lstStyle/>
                    <a:p>
                      <a:pPr algn="l"/>
                      <a:r>
                        <a:rPr lang="en-US" altLang="zh-CN" sz="1200">
                          <a:effectLst/>
                        </a:rPr>
                        <a:t>120.00 </a:t>
                      </a:r>
                      <a:endParaRPr lang="en-US" altLang="zh-CN" sz="1200">
                        <a:effectLst/>
                      </a:endParaRPr>
                    </a:p>
                  </a:txBody>
                  <a:tcPr marL="50843" marR="50843" marT="25422" marB="25422" anchor="ctr"/>
                </a:tc>
                <a:tc>
                  <a:txBody>
                    <a:bodyPr/>
                    <a:lstStyle/>
                    <a:p>
                      <a:pPr algn="l"/>
                      <a:r>
                        <a:rPr lang="en-US" altLang="zh-CN" sz="1200">
                          <a:effectLst/>
                        </a:rPr>
                        <a:t>140.00 </a:t>
                      </a:r>
                      <a:endParaRPr lang="en-US" altLang="zh-CN" sz="1200">
                        <a:effectLst/>
                      </a:endParaRPr>
                    </a:p>
                  </a:txBody>
                  <a:tcPr marL="50843" marR="50843" marT="25422" marB="25422" anchor="ctr"/>
                </a:tc>
                <a:tc>
                  <a:txBody>
                    <a:bodyPr/>
                    <a:lstStyle/>
                    <a:p>
                      <a:pPr algn="l"/>
                      <a:r>
                        <a:rPr lang="en-US" altLang="zh-CN" sz="1200">
                          <a:effectLst/>
                        </a:rPr>
                        <a:t>160.00 </a:t>
                      </a:r>
                      <a:endParaRPr lang="en-US" altLang="zh-CN" sz="1200">
                        <a:effectLst/>
                      </a:endParaRPr>
                    </a:p>
                  </a:txBody>
                  <a:tcPr marL="50843" marR="50843" marT="25422" marB="25422" anchor="ctr"/>
                </a:tc>
                <a:tc>
                  <a:txBody>
                    <a:bodyPr/>
                    <a:lstStyle/>
                    <a:p>
                      <a:pPr algn="l"/>
                      <a:r>
                        <a:rPr lang="en-US" altLang="zh-CN" sz="1200">
                          <a:effectLst/>
                        </a:rPr>
                        <a:t>160.00 </a:t>
                      </a:r>
                      <a:endParaRPr lang="en-US" altLang="zh-CN" sz="1200">
                        <a:effectLst/>
                      </a:endParaRPr>
                    </a:p>
                  </a:txBody>
                  <a:tcPr marL="50843" marR="50843" marT="25422" marB="25422" anchor="ctr"/>
                </a:tc>
              </a:tr>
              <a:tr h="165241">
                <a:tc>
                  <a:txBody>
                    <a:bodyPr/>
                    <a:lstStyle/>
                    <a:p>
                      <a:pPr algn="l"/>
                      <a:r>
                        <a:rPr lang="en-US" altLang="zh-CN" sz="1200">
                          <a:effectLst/>
                        </a:rPr>
                        <a:t>1.1.2</a:t>
                      </a:r>
                      <a:endParaRPr lang="en-US" altLang="zh-CN" sz="1200">
                        <a:effectLst/>
                      </a:endParaRPr>
                    </a:p>
                  </a:txBody>
                  <a:tcPr marL="50843" marR="50843" marT="25422" marB="25422" anchor="ctr"/>
                </a:tc>
                <a:tc>
                  <a:txBody>
                    <a:bodyPr/>
                    <a:lstStyle/>
                    <a:p>
                      <a:pPr algn="l"/>
                      <a:r>
                        <a:rPr lang="zh-CN" altLang="en-US" sz="1200">
                          <a:effectLst/>
                        </a:rPr>
                        <a:t>应收账款</a:t>
                      </a:r>
                      <a:endParaRPr lang="zh-CN" altLang="en-US"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r>
              <a:tr h="165241">
                <a:tc>
                  <a:txBody>
                    <a:bodyPr/>
                    <a:lstStyle/>
                    <a:p>
                      <a:pPr algn="l"/>
                      <a:r>
                        <a:rPr lang="en-US" altLang="zh-CN" sz="1200">
                          <a:effectLst/>
                        </a:rPr>
                        <a:t>1.1.3</a:t>
                      </a:r>
                      <a:endParaRPr lang="en-US" altLang="zh-CN" sz="1200">
                        <a:effectLst/>
                      </a:endParaRPr>
                    </a:p>
                  </a:txBody>
                  <a:tcPr marL="50843" marR="50843" marT="25422" marB="25422" anchor="ctr"/>
                </a:tc>
                <a:tc>
                  <a:txBody>
                    <a:bodyPr/>
                    <a:lstStyle/>
                    <a:p>
                      <a:pPr algn="l"/>
                      <a:r>
                        <a:rPr lang="zh-CN" altLang="en-US" sz="1200">
                          <a:effectLst/>
                        </a:rPr>
                        <a:t>基本预备费</a:t>
                      </a:r>
                      <a:endParaRPr lang="zh-CN" altLang="en-US" sz="1200">
                        <a:effectLst/>
                      </a:endParaRPr>
                    </a:p>
                  </a:txBody>
                  <a:tcPr marL="50843" marR="50843" marT="25422" marB="25422" anchor="ctr"/>
                </a:tc>
                <a:tc>
                  <a:txBody>
                    <a:bodyPr/>
                    <a:lstStyle/>
                    <a:p>
                      <a:pPr algn="l"/>
                      <a:r>
                        <a:rPr lang="en-US" altLang="zh-CN" sz="1200">
                          <a:effectLst/>
                        </a:rPr>
                        <a:t>57.45 </a:t>
                      </a:r>
                      <a:endParaRPr lang="en-US" altLang="zh-CN" sz="1200">
                        <a:effectLst/>
                      </a:endParaRPr>
                    </a:p>
                  </a:txBody>
                  <a:tcPr marL="50843" marR="50843" marT="25422" marB="25422" anchor="ctr"/>
                </a:tc>
                <a:tc>
                  <a:txBody>
                    <a:bodyPr/>
                    <a:lstStyle/>
                    <a:p>
                      <a:pPr algn="l"/>
                      <a:r>
                        <a:rPr lang="en-US" altLang="zh-CN" sz="1200">
                          <a:effectLst/>
                        </a:rPr>
                        <a:t>57.45 </a:t>
                      </a:r>
                      <a:endParaRPr lang="en-US" altLang="zh-CN" sz="1200">
                        <a:effectLst/>
                      </a:endParaRPr>
                    </a:p>
                  </a:txBody>
                  <a:tcPr marL="50843" marR="50843" marT="25422" marB="25422" anchor="ctr"/>
                </a:tc>
                <a:tc>
                  <a:txBody>
                    <a:bodyPr/>
                    <a:lstStyle/>
                    <a:p>
                      <a:pPr algn="l"/>
                      <a:r>
                        <a:rPr lang="en-US" altLang="zh-CN" sz="1200">
                          <a:effectLst/>
                        </a:rPr>
                        <a:t>57.45 </a:t>
                      </a:r>
                      <a:endParaRPr lang="en-US" altLang="zh-CN" sz="1200">
                        <a:effectLst/>
                      </a:endParaRPr>
                    </a:p>
                  </a:txBody>
                  <a:tcPr marL="50843" marR="50843" marT="25422" marB="25422" anchor="ctr"/>
                </a:tc>
                <a:tc>
                  <a:txBody>
                    <a:bodyPr/>
                    <a:lstStyle/>
                    <a:p>
                      <a:pPr algn="l"/>
                      <a:r>
                        <a:rPr lang="en-US" altLang="zh-CN" sz="1200">
                          <a:effectLst/>
                        </a:rPr>
                        <a:t>57.45 </a:t>
                      </a:r>
                      <a:endParaRPr lang="en-US" altLang="zh-CN" sz="1200">
                        <a:effectLst/>
                      </a:endParaRPr>
                    </a:p>
                  </a:txBody>
                  <a:tcPr marL="50843" marR="50843" marT="25422" marB="25422" anchor="ctr"/>
                </a:tc>
                <a:tc>
                  <a:txBody>
                    <a:bodyPr/>
                    <a:lstStyle/>
                    <a:p>
                      <a:pPr algn="l"/>
                      <a:r>
                        <a:rPr lang="en-US" altLang="zh-CN" sz="1200">
                          <a:effectLst/>
                        </a:rPr>
                        <a:t>57.45 </a:t>
                      </a:r>
                      <a:endParaRPr lang="en-US" altLang="zh-CN" sz="1200">
                        <a:effectLst/>
                      </a:endParaRPr>
                    </a:p>
                  </a:txBody>
                  <a:tcPr marL="50843" marR="50843" marT="25422" marB="25422" anchor="ctr"/>
                </a:tc>
              </a:tr>
              <a:tr h="220321">
                <a:tc>
                  <a:txBody>
                    <a:bodyPr/>
                    <a:lstStyle/>
                    <a:p>
                      <a:pPr algn="l"/>
                      <a:r>
                        <a:rPr lang="en-US" altLang="zh-CN" sz="1200">
                          <a:effectLst/>
                        </a:rPr>
                        <a:t>1.1.4</a:t>
                      </a:r>
                      <a:endParaRPr lang="en-US" altLang="zh-CN" sz="1200">
                        <a:effectLst/>
                      </a:endParaRPr>
                    </a:p>
                  </a:txBody>
                  <a:tcPr marL="50843" marR="50843" marT="25422" marB="25422" anchor="ctr"/>
                </a:tc>
                <a:tc>
                  <a:txBody>
                    <a:bodyPr/>
                    <a:lstStyle/>
                    <a:p>
                      <a:pPr algn="l"/>
                      <a:r>
                        <a:rPr lang="zh-CN" altLang="en-US" sz="1200">
                          <a:effectLst/>
                        </a:rPr>
                        <a:t>基本盈余资金</a:t>
                      </a:r>
                      <a:endParaRPr lang="zh-CN" altLang="en-US" sz="1200">
                        <a:effectLst/>
                      </a:endParaRPr>
                    </a:p>
                  </a:txBody>
                  <a:tcPr marL="50843" marR="50843" marT="25422" marB="25422" anchor="ctr"/>
                </a:tc>
                <a:tc>
                  <a:txBody>
                    <a:bodyPr/>
                    <a:lstStyle/>
                    <a:p>
                      <a:pPr algn="l"/>
                      <a:r>
                        <a:rPr lang="en-US" altLang="zh-CN" sz="1200">
                          <a:effectLst/>
                        </a:rPr>
                        <a:t>-4.97 </a:t>
                      </a:r>
                      <a:endParaRPr lang="en-US" altLang="zh-CN" sz="1200">
                        <a:effectLst/>
                      </a:endParaRPr>
                    </a:p>
                  </a:txBody>
                  <a:tcPr marL="50843" marR="50843" marT="25422" marB="25422" anchor="ctr"/>
                </a:tc>
                <a:tc>
                  <a:txBody>
                    <a:bodyPr/>
                    <a:lstStyle/>
                    <a:p>
                      <a:pPr algn="l"/>
                      <a:r>
                        <a:rPr lang="en-US" altLang="zh-CN" sz="1200">
                          <a:effectLst/>
                        </a:rPr>
                        <a:t>168.30 </a:t>
                      </a:r>
                      <a:endParaRPr lang="en-US" altLang="zh-CN" sz="1200">
                        <a:effectLst/>
                      </a:endParaRPr>
                    </a:p>
                  </a:txBody>
                  <a:tcPr marL="50843" marR="50843" marT="25422" marB="25422" anchor="ctr"/>
                </a:tc>
                <a:tc>
                  <a:txBody>
                    <a:bodyPr/>
                    <a:lstStyle/>
                    <a:p>
                      <a:pPr algn="l"/>
                      <a:r>
                        <a:rPr lang="en-US" altLang="zh-CN" sz="1200">
                          <a:effectLst/>
                        </a:rPr>
                        <a:t>544.18 </a:t>
                      </a:r>
                      <a:endParaRPr lang="en-US" altLang="zh-CN" sz="1200">
                        <a:effectLst/>
                      </a:endParaRPr>
                    </a:p>
                  </a:txBody>
                  <a:tcPr marL="50843" marR="50843" marT="25422" marB="25422" anchor="ctr"/>
                </a:tc>
                <a:tc>
                  <a:txBody>
                    <a:bodyPr/>
                    <a:lstStyle/>
                    <a:p>
                      <a:pPr algn="l"/>
                      <a:r>
                        <a:rPr lang="en-US" altLang="zh-CN" sz="1200">
                          <a:effectLst/>
                        </a:rPr>
                        <a:t>1239.86 </a:t>
                      </a:r>
                      <a:endParaRPr lang="en-US" altLang="zh-CN" sz="1200">
                        <a:effectLst/>
                      </a:endParaRPr>
                    </a:p>
                  </a:txBody>
                  <a:tcPr marL="50843" marR="50843" marT="25422" marB="25422" anchor="ctr"/>
                </a:tc>
                <a:tc>
                  <a:txBody>
                    <a:bodyPr/>
                    <a:lstStyle/>
                    <a:p>
                      <a:pPr algn="l"/>
                      <a:r>
                        <a:rPr lang="en-US" altLang="zh-CN" sz="1200">
                          <a:effectLst/>
                        </a:rPr>
                        <a:t>1759.14 </a:t>
                      </a:r>
                      <a:endParaRPr lang="en-US" altLang="zh-CN" sz="1200">
                        <a:effectLst/>
                      </a:endParaRPr>
                    </a:p>
                  </a:txBody>
                  <a:tcPr marL="50843" marR="50843" marT="25422" marB="25422" anchor="ctr"/>
                </a:tc>
              </a:tr>
              <a:tr h="220321">
                <a:tc>
                  <a:txBody>
                    <a:bodyPr/>
                    <a:lstStyle/>
                    <a:p>
                      <a:pPr algn="l"/>
                      <a:r>
                        <a:rPr lang="en-US" altLang="zh-CN" sz="1200">
                          <a:effectLst/>
                        </a:rPr>
                        <a:t>1.2</a:t>
                      </a:r>
                      <a:endParaRPr lang="en-US" altLang="zh-CN" sz="1200">
                        <a:effectLst/>
                      </a:endParaRPr>
                    </a:p>
                  </a:txBody>
                  <a:tcPr marL="50843" marR="50843" marT="25422" marB="25422" anchor="ctr"/>
                </a:tc>
                <a:tc>
                  <a:txBody>
                    <a:bodyPr/>
                    <a:lstStyle/>
                    <a:p>
                      <a:pPr algn="l"/>
                      <a:r>
                        <a:rPr lang="zh-CN" altLang="en-US" sz="1200">
                          <a:effectLst/>
                        </a:rPr>
                        <a:t>固定资产净值</a:t>
                      </a:r>
                      <a:endParaRPr lang="zh-CN" altLang="en-US" sz="1200">
                        <a:effectLst/>
                      </a:endParaRPr>
                    </a:p>
                  </a:txBody>
                  <a:tcPr marL="50843" marR="50843" marT="25422" marB="25422" anchor="ctr"/>
                </a:tc>
                <a:tc>
                  <a:txBody>
                    <a:bodyPr/>
                    <a:lstStyle/>
                    <a:p>
                      <a:pPr algn="l"/>
                      <a:r>
                        <a:rPr lang="en-US" altLang="zh-CN" sz="1200">
                          <a:effectLst/>
                        </a:rPr>
                        <a:t>30.00 </a:t>
                      </a:r>
                      <a:endParaRPr lang="en-US" altLang="zh-CN" sz="1200">
                        <a:effectLst/>
                      </a:endParaRPr>
                    </a:p>
                  </a:txBody>
                  <a:tcPr marL="50843" marR="50843" marT="25422" marB="25422" anchor="ctr"/>
                </a:tc>
                <a:tc>
                  <a:txBody>
                    <a:bodyPr/>
                    <a:lstStyle/>
                    <a:p>
                      <a:pPr algn="l"/>
                      <a:r>
                        <a:rPr lang="en-US" altLang="zh-CN" sz="1200">
                          <a:effectLst/>
                        </a:rPr>
                        <a:t>24.30 </a:t>
                      </a:r>
                      <a:endParaRPr lang="en-US" altLang="zh-CN" sz="1200">
                        <a:effectLst/>
                      </a:endParaRPr>
                    </a:p>
                  </a:txBody>
                  <a:tcPr marL="50843" marR="50843" marT="25422" marB="25422" anchor="ctr"/>
                </a:tc>
                <a:tc>
                  <a:txBody>
                    <a:bodyPr/>
                    <a:lstStyle/>
                    <a:p>
                      <a:pPr algn="l"/>
                      <a:r>
                        <a:rPr lang="en-US" altLang="zh-CN" sz="1200">
                          <a:effectLst/>
                        </a:rPr>
                        <a:t>18.60 </a:t>
                      </a:r>
                      <a:endParaRPr lang="en-US" altLang="zh-CN" sz="1200">
                        <a:effectLst/>
                      </a:endParaRPr>
                    </a:p>
                  </a:txBody>
                  <a:tcPr marL="50843" marR="50843" marT="25422" marB="25422" anchor="ctr"/>
                </a:tc>
                <a:tc>
                  <a:txBody>
                    <a:bodyPr/>
                    <a:lstStyle/>
                    <a:p>
                      <a:pPr algn="l"/>
                      <a:r>
                        <a:rPr lang="en-US" altLang="zh-CN" sz="1200">
                          <a:effectLst/>
                        </a:rPr>
                        <a:t>12.90 </a:t>
                      </a:r>
                      <a:endParaRPr lang="en-US" altLang="zh-CN" sz="1200">
                        <a:effectLst/>
                      </a:endParaRPr>
                    </a:p>
                  </a:txBody>
                  <a:tcPr marL="50843" marR="50843" marT="25422" marB="25422" anchor="ctr"/>
                </a:tc>
                <a:tc>
                  <a:txBody>
                    <a:bodyPr/>
                    <a:lstStyle/>
                    <a:p>
                      <a:pPr algn="l"/>
                      <a:r>
                        <a:rPr lang="en-US" altLang="zh-CN" sz="1200">
                          <a:effectLst/>
                        </a:rPr>
                        <a:t>7.20 </a:t>
                      </a:r>
                      <a:endParaRPr lang="en-US" altLang="zh-CN" sz="1200">
                        <a:effectLst/>
                      </a:endParaRPr>
                    </a:p>
                  </a:txBody>
                  <a:tcPr marL="50843" marR="50843" marT="25422" marB="25422" anchor="ctr"/>
                </a:tc>
              </a:tr>
              <a:tr h="220321">
                <a:tc>
                  <a:txBody>
                    <a:bodyPr/>
                    <a:lstStyle/>
                    <a:p>
                      <a:pPr algn="l"/>
                      <a:r>
                        <a:rPr lang="en-US" altLang="zh-CN" sz="1200">
                          <a:effectLst/>
                        </a:rPr>
                        <a:t>1.3</a:t>
                      </a:r>
                      <a:endParaRPr lang="en-US" altLang="zh-CN" sz="1200">
                        <a:effectLst/>
                      </a:endParaRPr>
                    </a:p>
                  </a:txBody>
                  <a:tcPr marL="50843" marR="50843" marT="25422" marB="25422" anchor="ctr"/>
                </a:tc>
                <a:tc>
                  <a:txBody>
                    <a:bodyPr/>
                    <a:lstStyle/>
                    <a:p>
                      <a:pPr algn="l"/>
                      <a:r>
                        <a:rPr lang="zh-CN" altLang="en-US" sz="1200">
                          <a:effectLst/>
                        </a:rPr>
                        <a:t>无形资产净值</a:t>
                      </a:r>
                      <a:endParaRPr lang="zh-CN" altLang="en-US" sz="1200">
                        <a:effectLst/>
                      </a:endParaRPr>
                    </a:p>
                  </a:txBody>
                  <a:tcPr marL="50843" marR="50843" marT="25422" marB="25422" anchor="ctr"/>
                </a:tc>
                <a:tc>
                  <a:txBody>
                    <a:bodyPr/>
                    <a:lstStyle/>
                    <a:p>
                      <a:pPr algn="l"/>
                      <a:r>
                        <a:rPr lang="en-US" altLang="zh-CN" sz="1200">
                          <a:effectLst/>
                        </a:rPr>
                        <a:t>544.52 </a:t>
                      </a:r>
                      <a:endParaRPr lang="en-US" altLang="zh-CN" sz="1200">
                        <a:effectLst/>
                      </a:endParaRPr>
                    </a:p>
                  </a:txBody>
                  <a:tcPr marL="50843" marR="50843" marT="25422" marB="25422" anchor="ctr"/>
                </a:tc>
                <a:tc>
                  <a:txBody>
                    <a:bodyPr/>
                    <a:lstStyle/>
                    <a:p>
                      <a:pPr algn="l"/>
                      <a:r>
                        <a:rPr lang="en-US" altLang="zh-CN" sz="1200">
                          <a:effectLst/>
                        </a:rPr>
                        <a:t>531.62 </a:t>
                      </a:r>
                      <a:endParaRPr lang="en-US" altLang="zh-CN" sz="1200">
                        <a:effectLst/>
                      </a:endParaRPr>
                    </a:p>
                  </a:txBody>
                  <a:tcPr marL="50843" marR="50843" marT="25422" marB="25422" anchor="ctr"/>
                </a:tc>
                <a:tc>
                  <a:txBody>
                    <a:bodyPr/>
                    <a:lstStyle/>
                    <a:p>
                      <a:pPr algn="l"/>
                      <a:r>
                        <a:rPr lang="en-US" altLang="zh-CN" sz="1200">
                          <a:effectLst/>
                        </a:rPr>
                        <a:t>494.71 </a:t>
                      </a:r>
                      <a:endParaRPr lang="en-US" altLang="zh-CN" sz="1200">
                        <a:effectLst/>
                      </a:endParaRPr>
                    </a:p>
                  </a:txBody>
                  <a:tcPr marL="50843" marR="50843" marT="25422" marB="25422" anchor="ctr"/>
                </a:tc>
                <a:tc>
                  <a:txBody>
                    <a:bodyPr/>
                    <a:lstStyle/>
                    <a:p>
                      <a:pPr algn="l"/>
                      <a:r>
                        <a:rPr lang="en-US" altLang="zh-CN" sz="1200">
                          <a:effectLst/>
                        </a:rPr>
                        <a:t>433.81 </a:t>
                      </a:r>
                      <a:endParaRPr lang="en-US" altLang="zh-CN" sz="1200">
                        <a:effectLst/>
                      </a:endParaRPr>
                    </a:p>
                  </a:txBody>
                  <a:tcPr marL="50843" marR="50843" marT="25422" marB="25422" anchor="ctr"/>
                </a:tc>
                <a:tc>
                  <a:txBody>
                    <a:bodyPr/>
                    <a:lstStyle/>
                    <a:p>
                      <a:pPr algn="l"/>
                      <a:r>
                        <a:rPr lang="en-US" altLang="zh-CN" sz="1200">
                          <a:effectLst/>
                        </a:rPr>
                        <a:t>348.90 </a:t>
                      </a:r>
                      <a:endParaRPr lang="en-US" altLang="zh-CN" sz="1200">
                        <a:effectLst/>
                      </a:endParaRPr>
                    </a:p>
                  </a:txBody>
                  <a:tcPr marL="50843" marR="50843" marT="25422" marB="25422" anchor="ctr"/>
                </a:tc>
              </a:tr>
              <a:tr h="220321">
                <a:tc>
                  <a:txBody>
                    <a:bodyPr/>
                    <a:lstStyle/>
                    <a:p>
                      <a:pPr algn="l"/>
                      <a:br>
                        <a:rPr lang="zh-CN" altLang="en-US" sz="1200">
                          <a:effectLst/>
                        </a:rPr>
                      </a:br>
                      <a:endParaRPr lang="zh-CN" altLang="en-US" sz="1200">
                        <a:effectLst/>
                      </a:endParaRPr>
                    </a:p>
                  </a:txBody>
                  <a:tcPr marL="50843" marR="50843" marT="25422" marB="25422" anchor="ctr"/>
                </a:tc>
                <a:tc>
                  <a:txBody>
                    <a:bodyPr/>
                    <a:lstStyle/>
                    <a:p>
                      <a:pPr algn="l"/>
                      <a:br>
                        <a:rPr lang="zh-CN" altLang="en-US" sz="1200">
                          <a:effectLst/>
                        </a:rPr>
                      </a:br>
                      <a:endParaRPr lang="zh-CN" altLang="en-US" sz="1200">
                        <a:effectLst/>
                      </a:endParaRPr>
                    </a:p>
                  </a:txBody>
                  <a:tcPr marL="50843" marR="50843" marT="25422" marB="25422" anchor="ctr"/>
                </a:tc>
                <a:tc>
                  <a:txBody>
                    <a:bodyPr/>
                    <a:lstStyle/>
                    <a:p>
                      <a:pPr algn="l"/>
                      <a:r>
                        <a:rPr lang="zh-CN" altLang="en-US" sz="1200">
                          <a:effectLst/>
                        </a:rPr>
                        <a:t>　</a:t>
                      </a:r>
                      <a:endParaRPr lang="zh-CN" altLang="en-US" sz="1200">
                        <a:effectLst/>
                      </a:endParaRPr>
                    </a:p>
                  </a:txBody>
                  <a:tcPr marL="50843" marR="50843" marT="25422" marB="25422" anchor="ctr"/>
                </a:tc>
                <a:tc>
                  <a:txBody>
                    <a:bodyPr/>
                    <a:lstStyle/>
                    <a:p>
                      <a:pPr algn="l"/>
                      <a:r>
                        <a:rPr lang="zh-CN" altLang="en-US" sz="1200">
                          <a:effectLst/>
                        </a:rPr>
                        <a:t>　</a:t>
                      </a:r>
                      <a:endParaRPr lang="zh-CN" altLang="en-US" sz="1200">
                        <a:effectLst/>
                      </a:endParaRPr>
                    </a:p>
                  </a:txBody>
                  <a:tcPr marL="50843" marR="50843" marT="25422" marB="25422" anchor="ctr"/>
                </a:tc>
                <a:tc>
                  <a:txBody>
                    <a:bodyPr/>
                    <a:lstStyle/>
                    <a:p>
                      <a:pPr algn="l"/>
                      <a:r>
                        <a:rPr lang="zh-CN" altLang="en-US" sz="1200">
                          <a:effectLst/>
                        </a:rPr>
                        <a:t>　</a:t>
                      </a:r>
                      <a:endParaRPr lang="zh-CN" altLang="en-US" sz="1200">
                        <a:effectLst/>
                      </a:endParaRPr>
                    </a:p>
                  </a:txBody>
                  <a:tcPr marL="50843" marR="50843" marT="25422" marB="25422" anchor="ctr"/>
                </a:tc>
                <a:tc>
                  <a:txBody>
                    <a:bodyPr/>
                    <a:lstStyle/>
                    <a:p>
                      <a:pPr algn="l"/>
                      <a:r>
                        <a:rPr lang="zh-CN" altLang="en-US" sz="1200">
                          <a:effectLst/>
                        </a:rPr>
                        <a:t>　</a:t>
                      </a:r>
                      <a:endParaRPr lang="zh-CN" altLang="en-US" sz="1200">
                        <a:effectLst/>
                      </a:endParaRPr>
                    </a:p>
                  </a:txBody>
                  <a:tcPr marL="50843" marR="50843" marT="25422" marB="25422" anchor="ctr"/>
                </a:tc>
                <a:tc>
                  <a:txBody>
                    <a:bodyPr/>
                    <a:lstStyle/>
                    <a:p>
                      <a:pPr algn="l"/>
                      <a:r>
                        <a:rPr lang="zh-CN" altLang="en-US" sz="1200">
                          <a:effectLst/>
                        </a:rPr>
                        <a:t>　</a:t>
                      </a:r>
                      <a:endParaRPr lang="zh-CN" altLang="en-US" sz="1200">
                        <a:effectLst/>
                      </a:endParaRPr>
                    </a:p>
                  </a:txBody>
                  <a:tcPr marL="50843" marR="50843" marT="25422" marB="25422" anchor="ctr"/>
                </a:tc>
              </a:tr>
              <a:tr h="220321">
                <a:tc>
                  <a:txBody>
                    <a:bodyPr/>
                    <a:lstStyle/>
                    <a:p>
                      <a:pPr algn="l"/>
                      <a:r>
                        <a:rPr lang="en-US" altLang="zh-CN" sz="1200">
                          <a:effectLst/>
                        </a:rPr>
                        <a:t>2</a:t>
                      </a:r>
                      <a:endParaRPr lang="en-US" altLang="zh-CN" sz="1200">
                        <a:effectLst/>
                      </a:endParaRPr>
                    </a:p>
                  </a:txBody>
                  <a:tcPr marL="50843" marR="50843" marT="25422" marB="25422" anchor="ctr"/>
                </a:tc>
                <a:tc>
                  <a:txBody>
                    <a:bodyPr/>
                    <a:lstStyle/>
                    <a:p>
                      <a:pPr algn="l"/>
                      <a:r>
                        <a:rPr lang="zh-CN" altLang="en-US" sz="1200">
                          <a:effectLst/>
                        </a:rPr>
                        <a:t>负债及所有者权益</a:t>
                      </a:r>
                      <a:endParaRPr lang="zh-CN" altLang="en-US" sz="1200">
                        <a:effectLst/>
                      </a:endParaRPr>
                    </a:p>
                  </a:txBody>
                  <a:tcPr marL="50843" marR="50843" marT="25422" marB="25422" anchor="ctr"/>
                </a:tc>
                <a:tc>
                  <a:txBody>
                    <a:bodyPr/>
                    <a:lstStyle/>
                    <a:p>
                      <a:pPr algn="l"/>
                      <a:r>
                        <a:rPr lang="en-US" altLang="zh-CN" sz="1200">
                          <a:effectLst/>
                        </a:rPr>
                        <a:t>727.00 </a:t>
                      </a:r>
                      <a:endParaRPr lang="en-US" altLang="zh-CN" sz="1200">
                        <a:effectLst/>
                      </a:endParaRPr>
                    </a:p>
                  </a:txBody>
                  <a:tcPr marL="50843" marR="50843" marT="25422" marB="25422" anchor="ctr"/>
                </a:tc>
                <a:tc>
                  <a:txBody>
                    <a:bodyPr/>
                    <a:lstStyle/>
                    <a:p>
                      <a:pPr algn="l"/>
                      <a:r>
                        <a:rPr lang="en-US" altLang="zh-CN" sz="1200">
                          <a:effectLst/>
                        </a:rPr>
                        <a:t>901.67 </a:t>
                      </a:r>
                      <a:endParaRPr lang="en-US" altLang="zh-CN" sz="1200">
                        <a:effectLst/>
                      </a:endParaRPr>
                    </a:p>
                  </a:txBody>
                  <a:tcPr marL="50843" marR="50843" marT="25422" marB="25422" anchor="ctr"/>
                </a:tc>
                <a:tc>
                  <a:txBody>
                    <a:bodyPr/>
                    <a:lstStyle/>
                    <a:p>
                      <a:pPr algn="l"/>
                      <a:r>
                        <a:rPr lang="en-US" altLang="zh-CN" sz="1200">
                          <a:effectLst/>
                        </a:rPr>
                        <a:t>1254.95 </a:t>
                      </a:r>
                      <a:endParaRPr lang="en-US" altLang="zh-CN" sz="1200">
                        <a:effectLst/>
                      </a:endParaRPr>
                    </a:p>
                  </a:txBody>
                  <a:tcPr marL="50843" marR="50843" marT="25422" marB="25422" anchor="ctr"/>
                </a:tc>
                <a:tc>
                  <a:txBody>
                    <a:bodyPr/>
                    <a:lstStyle/>
                    <a:p>
                      <a:pPr algn="l"/>
                      <a:r>
                        <a:rPr lang="en-US" altLang="zh-CN" sz="1200">
                          <a:effectLst/>
                        </a:rPr>
                        <a:t>1904.02 </a:t>
                      </a:r>
                      <a:endParaRPr lang="en-US" altLang="zh-CN" sz="1200">
                        <a:effectLst/>
                      </a:endParaRPr>
                    </a:p>
                  </a:txBody>
                  <a:tcPr marL="50843" marR="50843" marT="25422" marB="25422" anchor="ctr"/>
                </a:tc>
                <a:tc>
                  <a:txBody>
                    <a:bodyPr/>
                    <a:lstStyle/>
                    <a:p>
                      <a:pPr algn="l"/>
                      <a:r>
                        <a:rPr lang="en-US" altLang="zh-CN" sz="1200">
                          <a:effectLst/>
                        </a:rPr>
                        <a:t>2332.70 </a:t>
                      </a:r>
                      <a:endParaRPr lang="en-US" altLang="zh-CN" sz="1200">
                        <a:effectLst/>
                      </a:endParaRPr>
                    </a:p>
                  </a:txBody>
                  <a:tcPr marL="50843" marR="50843" marT="25422" marB="25422" anchor="ctr"/>
                </a:tc>
              </a:tr>
              <a:tr h="220321">
                <a:tc>
                  <a:txBody>
                    <a:bodyPr/>
                    <a:lstStyle/>
                    <a:p>
                      <a:pPr algn="l"/>
                      <a:r>
                        <a:rPr lang="en-US" altLang="zh-CN" sz="1200">
                          <a:effectLst/>
                        </a:rPr>
                        <a:t>2.1</a:t>
                      </a:r>
                      <a:endParaRPr lang="en-US" altLang="zh-CN" sz="1200">
                        <a:effectLst/>
                      </a:endParaRPr>
                    </a:p>
                  </a:txBody>
                  <a:tcPr marL="50843" marR="50843" marT="25422" marB="25422" anchor="ctr"/>
                </a:tc>
                <a:tc>
                  <a:txBody>
                    <a:bodyPr/>
                    <a:lstStyle/>
                    <a:p>
                      <a:pPr algn="l"/>
                      <a:r>
                        <a:rPr lang="zh-CN" altLang="en-US" sz="1200">
                          <a:effectLst/>
                        </a:rPr>
                        <a:t>负债</a:t>
                      </a:r>
                      <a:endParaRPr lang="zh-CN" altLang="en-US" sz="1200">
                        <a:effectLst/>
                      </a:endParaRPr>
                    </a:p>
                  </a:txBody>
                  <a:tcPr marL="50843" marR="50843" marT="25422" marB="25422" anchor="ctr"/>
                </a:tc>
                <a:tc>
                  <a:txBody>
                    <a:bodyPr/>
                    <a:lstStyle/>
                    <a:p>
                      <a:pPr algn="l"/>
                      <a:r>
                        <a:rPr lang="en-US" altLang="zh-CN" sz="1200">
                          <a:effectLst/>
                        </a:rPr>
                        <a:t>210.00 </a:t>
                      </a:r>
                      <a:endParaRPr lang="en-US" altLang="zh-CN" sz="1200">
                        <a:effectLst/>
                      </a:endParaRPr>
                    </a:p>
                  </a:txBody>
                  <a:tcPr marL="50843" marR="50843" marT="25422" marB="25422" anchor="ctr"/>
                </a:tc>
                <a:tc>
                  <a:txBody>
                    <a:bodyPr/>
                    <a:lstStyle/>
                    <a:p>
                      <a:pPr algn="l"/>
                      <a:r>
                        <a:rPr lang="en-US" altLang="zh-CN" sz="1200">
                          <a:effectLst/>
                        </a:rPr>
                        <a:t>200.00 </a:t>
                      </a:r>
                      <a:endParaRPr lang="en-US" altLang="zh-CN" sz="1200">
                        <a:effectLst/>
                      </a:endParaRPr>
                    </a:p>
                  </a:txBody>
                  <a:tcPr marL="50843" marR="50843" marT="25422" marB="25422" anchor="ctr"/>
                </a:tc>
                <a:tc>
                  <a:txBody>
                    <a:bodyPr/>
                    <a:lstStyle/>
                    <a:p>
                      <a:pPr algn="l"/>
                      <a:r>
                        <a:rPr lang="en-US" altLang="zh-CN" sz="1200">
                          <a:effectLst/>
                        </a:rPr>
                        <a:t>200.00 </a:t>
                      </a:r>
                      <a:endParaRPr lang="en-US" altLang="zh-CN" sz="1200">
                        <a:effectLst/>
                      </a:endParaRPr>
                    </a:p>
                  </a:txBody>
                  <a:tcPr marL="50843" marR="50843" marT="25422" marB="25422" anchor="ctr"/>
                </a:tc>
                <a:tc>
                  <a:txBody>
                    <a:bodyPr/>
                    <a:lstStyle/>
                    <a:p>
                      <a:pPr algn="l"/>
                      <a:r>
                        <a:rPr lang="en-US" altLang="zh-CN" sz="1200">
                          <a:effectLst/>
                        </a:rPr>
                        <a:t>200.00 </a:t>
                      </a:r>
                      <a:endParaRPr lang="en-US" altLang="zh-CN"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r>
              <a:tr h="220321">
                <a:tc>
                  <a:txBody>
                    <a:bodyPr/>
                    <a:lstStyle/>
                    <a:p>
                      <a:pPr algn="l"/>
                      <a:r>
                        <a:rPr lang="en-US" altLang="zh-CN" sz="1200">
                          <a:effectLst/>
                        </a:rPr>
                        <a:t>2.1.1</a:t>
                      </a:r>
                      <a:endParaRPr lang="en-US" altLang="zh-CN" sz="1200">
                        <a:effectLst/>
                      </a:endParaRPr>
                    </a:p>
                  </a:txBody>
                  <a:tcPr marL="50843" marR="50843" marT="25422" marB="25422" anchor="ctr"/>
                </a:tc>
                <a:tc>
                  <a:txBody>
                    <a:bodyPr/>
                    <a:lstStyle/>
                    <a:p>
                      <a:pPr algn="l"/>
                      <a:r>
                        <a:rPr lang="zh-CN" altLang="en-US" sz="1200">
                          <a:effectLst/>
                        </a:rPr>
                        <a:t>短期借款余额</a:t>
                      </a:r>
                      <a:endParaRPr lang="zh-CN" altLang="en-US" sz="1200">
                        <a:effectLst/>
                      </a:endParaRPr>
                    </a:p>
                  </a:txBody>
                  <a:tcPr marL="50843" marR="50843" marT="25422" marB="25422" anchor="ctr"/>
                </a:tc>
                <a:tc>
                  <a:txBody>
                    <a:bodyPr/>
                    <a:lstStyle/>
                    <a:p>
                      <a:pPr algn="l"/>
                      <a:r>
                        <a:rPr lang="en-US" altLang="zh-CN" sz="1200">
                          <a:effectLst/>
                        </a:rPr>
                        <a:t>10.00 </a:t>
                      </a:r>
                      <a:endParaRPr lang="en-US" altLang="zh-CN"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r>
              <a:tr h="220321">
                <a:tc>
                  <a:txBody>
                    <a:bodyPr/>
                    <a:lstStyle/>
                    <a:p>
                      <a:pPr algn="l"/>
                      <a:r>
                        <a:rPr lang="en-US" altLang="zh-CN" sz="1200">
                          <a:effectLst/>
                        </a:rPr>
                        <a:t>2.1.2</a:t>
                      </a:r>
                      <a:endParaRPr lang="en-US" altLang="zh-CN" sz="1200">
                        <a:effectLst/>
                      </a:endParaRPr>
                    </a:p>
                  </a:txBody>
                  <a:tcPr marL="50843" marR="50843" marT="25422" marB="25422" anchor="ctr"/>
                </a:tc>
                <a:tc>
                  <a:txBody>
                    <a:bodyPr/>
                    <a:lstStyle/>
                    <a:p>
                      <a:pPr algn="l"/>
                      <a:r>
                        <a:rPr lang="zh-CN" altLang="en-US" sz="1200">
                          <a:effectLst/>
                        </a:rPr>
                        <a:t>贷款</a:t>
                      </a:r>
                      <a:endParaRPr lang="zh-CN" altLang="en-US" sz="1200">
                        <a:effectLst/>
                      </a:endParaRPr>
                    </a:p>
                  </a:txBody>
                  <a:tcPr marL="50843" marR="50843" marT="25422" marB="25422" anchor="ctr"/>
                </a:tc>
                <a:tc>
                  <a:txBody>
                    <a:bodyPr/>
                    <a:lstStyle/>
                    <a:p>
                      <a:pPr algn="l"/>
                      <a:r>
                        <a:rPr lang="en-US" altLang="zh-CN" sz="1200">
                          <a:effectLst/>
                        </a:rPr>
                        <a:t>200.00 </a:t>
                      </a:r>
                      <a:endParaRPr lang="en-US" altLang="zh-CN" sz="1200">
                        <a:effectLst/>
                      </a:endParaRPr>
                    </a:p>
                  </a:txBody>
                  <a:tcPr marL="50843" marR="50843" marT="25422" marB="25422" anchor="ctr"/>
                </a:tc>
                <a:tc>
                  <a:txBody>
                    <a:bodyPr/>
                    <a:lstStyle/>
                    <a:p>
                      <a:pPr algn="l"/>
                      <a:r>
                        <a:rPr lang="en-US" altLang="zh-CN" sz="1200">
                          <a:effectLst/>
                        </a:rPr>
                        <a:t>200.00 </a:t>
                      </a:r>
                      <a:endParaRPr lang="en-US" altLang="zh-CN" sz="1200">
                        <a:effectLst/>
                      </a:endParaRPr>
                    </a:p>
                  </a:txBody>
                  <a:tcPr marL="50843" marR="50843" marT="25422" marB="25422" anchor="ctr"/>
                </a:tc>
                <a:tc>
                  <a:txBody>
                    <a:bodyPr/>
                    <a:lstStyle/>
                    <a:p>
                      <a:pPr algn="l"/>
                      <a:r>
                        <a:rPr lang="en-US" altLang="zh-CN" sz="1200">
                          <a:effectLst/>
                        </a:rPr>
                        <a:t>200.00 </a:t>
                      </a:r>
                      <a:endParaRPr lang="en-US" altLang="zh-CN" sz="1200">
                        <a:effectLst/>
                      </a:endParaRPr>
                    </a:p>
                  </a:txBody>
                  <a:tcPr marL="50843" marR="50843" marT="25422" marB="25422" anchor="ctr"/>
                </a:tc>
                <a:tc>
                  <a:txBody>
                    <a:bodyPr/>
                    <a:lstStyle/>
                    <a:p>
                      <a:pPr algn="l"/>
                      <a:r>
                        <a:rPr lang="en-US" altLang="zh-CN" sz="1200">
                          <a:effectLst/>
                        </a:rPr>
                        <a:t>200.00 </a:t>
                      </a:r>
                      <a:endParaRPr lang="en-US" altLang="zh-CN"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r>
              <a:tr h="220321">
                <a:tc>
                  <a:txBody>
                    <a:bodyPr/>
                    <a:lstStyle/>
                    <a:p>
                      <a:pPr algn="l"/>
                      <a:r>
                        <a:rPr lang="en-US" altLang="zh-CN" sz="1200">
                          <a:effectLst/>
                        </a:rPr>
                        <a:t>2.2</a:t>
                      </a:r>
                      <a:endParaRPr lang="en-US" altLang="zh-CN" sz="1200">
                        <a:effectLst/>
                      </a:endParaRPr>
                    </a:p>
                  </a:txBody>
                  <a:tcPr marL="50843" marR="50843" marT="25422" marB="25422" anchor="ctr"/>
                </a:tc>
                <a:tc>
                  <a:txBody>
                    <a:bodyPr/>
                    <a:lstStyle/>
                    <a:p>
                      <a:pPr algn="l"/>
                      <a:r>
                        <a:rPr lang="zh-CN" altLang="en-US" sz="1200">
                          <a:effectLst/>
                        </a:rPr>
                        <a:t>所有者权益</a:t>
                      </a:r>
                      <a:endParaRPr lang="zh-CN" altLang="en-US" sz="1200">
                        <a:effectLst/>
                      </a:endParaRPr>
                    </a:p>
                  </a:txBody>
                  <a:tcPr marL="50843" marR="50843" marT="25422" marB="25422" anchor="ctr"/>
                </a:tc>
                <a:tc>
                  <a:txBody>
                    <a:bodyPr/>
                    <a:lstStyle/>
                    <a:p>
                      <a:pPr algn="l"/>
                      <a:r>
                        <a:rPr lang="en-US" altLang="zh-CN" sz="1200">
                          <a:effectLst/>
                        </a:rPr>
                        <a:t>517.00 </a:t>
                      </a:r>
                      <a:endParaRPr lang="en-US" altLang="zh-CN" sz="1200">
                        <a:effectLst/>
                      </a:endParaRPr>
                    </a:p>
                  </a:txBody>
                  <a:tcPr marL="50843" marR="50843" marT="25422" marB="25422" anchor="ctr"/>
                </a:tc>
                <a:tc>
                  <a:txBody>
                    <a:bodyPr/>
                    <a:lstStyle/>
                    <a:p>
                      <a:pPr algn="l"/>
                      <a:r>
                        <a:rPr lang="en-US" altLang="zh-CN" sz="1200">
                          <a:effectLst/>
                        </a:rPr>
                        <a:t>701.67 </a:t>
                      </a:r>
                      <a:endParaRPr lang="en-US" altLang="zh-CN" sz="1200">
                        <a:effectLst/>
                      </a:endParaRPr>
                    </a:p>
                  </a:txBody>
                  <a:tcPr marL="50843" marR="50843" marT="25422" marB="25422" anchor="ctr"/>
                </a:tc>
                <a:tc>
                  <a:txBody>
                    <a:bodyPr/>
                    <a:lstStyle/>
                    <a:p>
                      <a:pPr algn="l"/>
                      <a:r>
                        <a:rPr lang="en-US" altLang="zh-CN" sz="1200">
                          <a:effectLst/>
                        </a:rPr>
                        <a:t>1054.95 </a:t>
                      </a:r>
                      <a:endParaRPr lang="en-US" altLang="zh-CN" sz="1200">
                        <a:effectLst/>
                      </a:endParaRPr>
                    </a:p>
                  </a:txBody>
                  <a:tcPr marL="50843" marR="50843" marT="25422" marB="25422" anchor="ctr"/>
                </a:tc>
                <a:tc>
                  <a:txBody>
                    <a:bodyPr/>
                    <a:lstStyle/>
                    <a:p>
                      <a:pPr algn="l"/>
                      <a:r>
                        <a:rPr lang="en-US" altLang="zh-CN" sz="1200">
                          <a:effectLst/>
                        </a:rPr>
                        <a:t>1704.02 </a:t>
                      </a:r>
                      <a:endParaRPr lang="en-US" altLang="zh-CN" sz="1200">
                        <a:effectLst/>
                      </a:endParaRPr>
                    </a:p>
                  </a:txBody>
                  <a:tcPr marL="50843" marR="50843" marT="25422" marB="25422" anchor="ctr"/>
                </a:tc>
                <a:tc>
                  <a:txBody>
                    <a:bodyPr/>
                    <a:lstStyle/>
                    <a:p>
                      <a:pPr algn="l"/>
                      <a:r>
                        <a:rPr lang="en-US" altLang="zh-CN" sz="1200">
                          <a:effectLst/>
                        </a:rPr>
                        <a:t>2332.70 </a:t>
                      </a:r>
                      <a:endParaRPr lang="en-US" altLang="zh-CN" sz="1200">
                        <a:effectLst/>
                      </a:endParaRPr>
                    </a:p>
                  </a:txBody>
                  <a:tcPr marL="50843" marR="50843" marT="25422" marB="25422" anchor="ctr"/>
                </a:tc>
              </a:tr>
              <a:tr h="220321">
                <a:tc>
                  <a:txBody>
                    <a:bodyPr/>
                    <a:lstStyle/>
                    <a:p>
                      <a:pPr algn="l"/>
                      <a:r>
                        <a:rPr lang="en-US" altLang="zh-CN" sz="1200">
                          <a:effectLst/>
                        </a:rPr>
                        <a:t>2.2.1</a:t>
                      </a:r>
                      <a:endParaRPr lang="en-US" altLang="zh-CN" sz="1200">
                        <a:effectLst/>
                      </a:endParaRPr>
                    </a:p>
                  </a:txBody>
                  <a:tcPr marL="50843" marR="50843" marT="25422" marB="25422" anchor="ctr"/>
                </a:tc>
                <a:tc>
                  <a:txBody>
                    <a:bodyPr/>
                    <a:lstStyle/>
                    <a:p>
                      <a:pPr algn="l"/>
                      <a:r>
                        <a:rPr lang="zh-CN" altLang="en-US" sz="1200">
                          <a:effectLst/>
                        </a:rPr>
                        <a:t>资本金</a:t>
                      </a:r>
                      <a:endParaRPr lang="zh-CN" altLang="en-US" sz="1200">
                        <a:effectLst/>
                      </a:endParaRPr>
                    </a:p>
                  </a:txBody>
                  <a:tcPr marL="50843" marR="50843" marT="25422" marB="25422" anchor="ctr"/>
                </a:tc>
                <a:tc>
                  <a:txBody>
                    <a:bodyPr/>
                    <a:lstStyle/>
                    <a:p>
                      <a:pPr algn="l"/>
                      <a:r>
                        <a:rPr lang="en-US" altLang="zh-CN" sz="1200">
                          <a:effectLst/>
                        </a:rPr>
                        <a:t>521.97 </a:t>
                      </a:r>
                      <a:endParaRPr lang="en-US" altLang="zh-CN" sz="1200">
                        <a:effectLst/>
                      </a:endParaRPr>
                    </a:p>
                  </a:txBody>
                  <a:tcPr marL="50843" marR="50843" marT="25422" marB="25422" anchor="ctr"/>
                </a:tc>
                <a:tc>
                  <a:txBody>
                    <a:bodyPr/>
                    <a:lstStyle/>
                    <a:p>
                      <a:pPr algn="l"/>
                      <a:r>
                        <a:rPr lang="en-US" altLang="zh-CN" sz="1200">
                          <a:effectLst/>
                        </a:rPr>
                        <a:t>661.97 </a:t>
                      </a:r>
                      <a:endParaRPr lang="en-US" altLang="zh-CN" sz="1200">
                        <a:effectLst/>
                      </a:endParaRPr>
                    </a:p>
                  </a:txBody>
                  <a:tcPr marL="50843" marR="50843" marT="25422" marB="25422" anchor="ctr"/>
                </a:tc>
                <a:tc>
                  <a:txBody>
                    <a:bodyPr/>
                    <a:lstStyle/>
                    <a:p>
                      <a:pPr algn="l"/>
                      <a:r>
                        <a:rPr lang="en-US" altLang="zh-CN" sz="1200">
                          <a:effectLst/>
                        </a:rPr>
                        <a:t>801.97 </a:t>
                      </a:r>
                      <a:endParaRPr lang="en-US" altLang="zh-CN" sz="1200">
                        <a:effectLst/>
                      </a:endParaRPr>
                    </a:p>
                  </a:txBody>
                  <a:tcPr marL="50843" marR="50843" marT="25422" marB="25422" anchor="ctr"/>
                </a:tc>
                <a:tc>
                  <a:txBody>
                    <a:bodyPr/>
                    <a:lstStyle/>
                    <a:p>
                      <a:pPr algn="l"/>
                      <a:r>
                        <a:rPr lang="en-US" altLang="zh-CN" sz="1200">
                          <a:effectLst/>
                        </a:rPr>
                        <a:t>941.97 </a:t>
                      </a:r>
                      <a:endParaRPr lang="en-US" altLang="zh-CN" sz="1200">
                        <a:effectLst/>
                      </a:endParaRPr>
                    </a:p>
                  </a:txBody>
                  <a:tcPr marL="50843" marR="50843" marT="25422" marB="25422" anchor="ctr"/>
                </a:tc>
                <a:tc>
                  <a:txBody>
                    <a:bodyPr/>
                    <a:lstStyle/>
                    <a:p>
                      <a:pPr algn="l"/>
                      <a:r>
                        <a:rPr lang="en-US" altLang="zh-CN" sz="1200">
                          <a:effectLst/>
                        </a:rPr>
                        <a:t>1081.97 </a:t>
                      </a:r>
                      <a:endParaRPr lang="en-US" altLang="zh-CN" sz="1200">
                        <a:effectLst/>
                      </a:endParaRPr>
                    </a:p>
                  </a:txBody>
                  <a:tcPr marL="50843" marR="50843" marT="25422" marB="25422" anchor="ctr"/>
                </a:tc>
              </a:tr>
              <a:tr h="165241">
                <a:tc>
                  <a:txBody>
                    <a:bodyPr/>
                    <a:lstStyle/>
                    <a:p>
                      <a:pPr algn="l"/>
                      <a:r>
                        <a:rPr lang="en-US" altLang="zh-CN" sz="1200">
                          <a:effectLst/>
                        </a:rPr>
                        <a:t>2.2.2</a:t>
                      </a:r>
                      <a:endParaRPr lang="en-US" altLang="zh-CN" sz="1200">
                        <a:effectLst/>
                      </a:endParaRPr>
                    </a:p>
                  </a:txBody>
                  <a:tcPr marL="50843" marR="50843" marT="25422" marB="25422" anchor="ctr"/>
                </a:tc>
                <a:tc>
                  <a:txBody>
                    <a:bodyPr/>
                    <a:lstStyle/>
                    <a:p>
                      <a:pPr algn="l"/>
                      <a:r>
                        <a:rPr lang="zh-CN" altLang="en-US" sz="1200">
                          <a:effectLst/>
                        </a:rPr>
                        <a:t>资本公积金</a:t>
                      </a:r>
                      <a:endParaRPr lang="zh-CN" altLang="en-US" sz="1200">
                        <a:effectLst/>
                      </a:endParaRPr>
                    </a:p>
                  </a:txBody>
                  <a:tcPr marL="50843" marR="50843" marT="25422" marB="25422" anchor="ctr"/>
                </a:tc>
                <a:tc>
                  <a:txBody>
                    <a:bodyPr/>
                    <a:lstStyle/>
                    <a:p>
                      <a:pPr algn="l"/>
                      <a:r>
                        <a:rPr lang="zh-CN" altLang="en-US" sz="1200">
                          <a:effectLst/>
                        </a:rPr>
                        <a:t>　</a:t>
                      </a:r>
                      <a:endParaRPr lang="zh-CN" altLang="en-US" sz="1200">
                        <a:effectLst/>
                      </a:endParaRPr>
                    </a:p>
                  </a:txBody>
                  <a:tcPr marL="50843" marR="50843" marT="25422" marB="25422" anchor="ctr"/>
                </a:tc>
                <a:tc>
                  <a:txBody>
                    <a:bodyPr/>
                    <a:lstStyle/>
                    <a:p>
                      <a:pPr algn="l"/>
                      <a:r>
                        <a:rPr lang="zh-CN" altLang="en-US" sz="1200">
                          <a:effectLst/>
                        </a:rPr>
                        <a:t>　</a:t>
                      </a:r>
                      <a:endParaRPr lang="zh-CN" altLang="en-US" sz="1200">
                        <a:effectLst/>
                      </a:endParaRPr>
                    </a:p>
                  </a:txBody>
                  <a:tcPr marL="50843" marR="50843" marT="25422" marB="25422" anchor="ctr"/>
                </a:tc>
                <a:tc>
                  <a:txBody>
                    <a:bodyPr/>
                    <a:lstStyle/>
                    <a:p>
                      <a:pPr algn="l"/>
                      <a:r>
                        <a:rPr lang="zh-CN" altLang="en-US" sz="1200">
                          <a:effectLst/>
                        </a:rPr>
                        <a:t>　</a:t>
                      </a:r>
                      <a:endParaRPr lang="zh-CN" altLang="en-US" sz="1200">
                        <a:effectLst/>
                      </a:endParaRPr>
                    </a:p>
                  </a:txBody>
                  <a:tcPr marL="50843" marR="50843" marT="25422" marB="25422" anchor="ctr"/>
                </a:tc>
                <a:tc>
                  <a:txBody>
                    <a:bodyPr/>
                    <a:lstStyle/>
                    <a:p>
                      <a:pPr algn="l"/>
                      <a:r>
                        <a:rPr lang="zh-CN" altLang="en-US" sz="1200">
                          <a:effectLst/>
                        </a:rPr>
                        <a:t>　</a:t>
                      </a:r>
                      <a:endParaRPr lang="zh-CN" altLang="en-US" sz="1200">
                        <a:effectLst/>
                      </a:endParaRPr>
                    </a:p>
                  </a:txBody>
                  <a:tcPr marL="50843" marR="50843" marT="25422" marB="25422" anchor="ctr"/>
                </a:tc>
                <a:tc>
                  <a:txBody>
                    <a:bodyPr/>
                    <a:lstStyle/>
                    <a:p>
                      <a:pPr algn="l"/>
                      <a:r>
                        <a:rPr lang="zh-CN" altLang="en-US" sz="1200">
                          <a:effectLst/>
                        </a:rPr>
                        <a:t>　</a:t>
                      </a:r>
                      <a:endParaRPr lang="zh-CN" altLang="en-US" sz="1200">
                        <a:effectLst/>
                      </a:endParaRPr>
                    </a:p>
                  </a:txBody>
                  <a:tcPr marL="50843" marR="50843" marT="25422" marB="25422" anchor="ctr"/>
                </a:tc>
              </a:tr>
              <a:tr h="220321">
                <a:tc>
                  <a:txBody>
                    <a:bodyPr/>
                    <a:lstStyle/>
                    <a:p>
                      <a:pPr algn="l"/>
                      <a:r>
                        <a:rPr lang="en-US" altLang="zh-CN" sz="1200">
                          <a:effectLst/>
                        </a:rPr>
                        <a:t>2.2.3</a:t>
                      </a:r>
                      <a:endParaRPr lang="en-US" altLang="zh-CN" sz="1200">
                        <a:effectLst/>
                      </a:endParaRPr>
                    </a:p>
                  </a:txBody>
                  <a:tcPr marL="50843" marR="50843" marT="25422" marB="25422" anchor="ctr"/>
                </a:tc>
                <a:tc>
                  <a:txBody>
                    <a:bodyPr/>
                    <a:lstStyle/>
                    <a:p>
                      <a:pPr algn="l"/>
                      <a:r>
                        <a:rPr lang="zh-CN" altLang="en-US" sz="1200">
                          <a:effectLst/>
                        </a:rPr>
                        <a:t>法定盈余公积金累计额</a:t>
                      </a:r>
                      <a:endParaRPr lang="zh-CN" altLang="en-US"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c>
                  <a:txBody>
                    <a:bodyPr/>
                    <a:lstStyle/>
                    <a:p>
                      <a:pPr algn="l"/>
                      <a:r>
                        <a:rPr lang="en-US" altLang="zh-CN" sz="1200">
                          <a:effectLst/>
                        </a:rPr>
                        <a:t>3.97 </a:t>
                      </a:r>
                      <a:endParaRPr lang="en-US" altLang="zh-CN" sz="1200">
                        <a:effectLst/>
                      </a:endParaRPr>
                    </a:p>
                  </a:txBody>
                  <a:tcPr marL="50843" marR="50843" marT="25422" marB="25422" anchor="ctr"/>
                </a:tc>
                <a:tc>
                  <a:txBody>
                    <a:bodyPr/>
                    <a:lstStyle/>
                    <a:p>
                      <a:pPr algn="l"/>
                      <a:r>
                        <a:rPr lang="en-US" altLang="zh-CN" sz="1200">
                          <a:effectLst/>
                        </a:rPr>
                        <a:t>28.47 </a:t>
                      </a:r>
                      <a:endParaRPr lang="en-US" altLang="zh-CN" sz="1200">
                        <a:effectLst/>
                      </a:endParaRPr>
                    </a:p>
                  </a:txBody>
                  <a:tcPr marL="50843" marR="50843" marT="25422" marB="25422" anchor="ctr"/>
                </a:tc>
                <a:tc>
                  <a:txBody>
                    <a:bodyPr/>
                    <a:lstStyle/>
                    <a:p>
                      <a:pPr algn="l"/>
                      <a:r>
                        <a:rPr lang="en-US" altLang="zh-CN" sz="1200">
                          <a:effectLst/>
                        </a:rPr>
                        <a:t>98.98 </a:t>
                      </a:r>
                      <a:endParaRPr lang="en-US" altLang="zh-CN" sz="1200">
                        <a:effectLst/>
                      </a:endParaRPr>
                    </a:p>
                  </a:txBody>
                  <a:tcPr marL="50843" marR="50843" marT="25422" marB="25422" anchor="ctr"/>
                </a:tc>
                <a:tc>
                  <a:txBody>
                    <a:bodyPr/>
                    <a:lstStyle/>
                    <a:p>
                      <a:pPr algn="l"/>
                      <a:r>
                        <a:rPr lang="en-US" altLang="zh-CN" sz="1200">
                          <a:effectLst/>
                        </a:rPr>
                        <a:t>204.26 </a:t>
                      </a:r>
                      <a:endParaRPr lang="en-US" altLang="zh-CN" sz="1200">
                        <a:effectLst/>
                      </a:endParaRPr>
                    </a:p>
                  </a:txBody>
                  <a:tcPr marL="50843" marR="50843" marT="25422" marB="25422" anchor="ctr"/>
                </a:tc>
              </a:tr>
              <a:tr h="220321">
                <a:tc>
                  <a:txBody>
                    <a:bodyPr/>
                    <a:lstStyle/>
                    <a:p>
                      <a:pPr algn="l"/>
                      <a:r>
                        <a:rPr lang="en-US" altLang="zh-CN" sz="1200">
                          <a:effectLst/>
                        </a:rPr>
                        <a:t>2.2.4</a:t>
                      </a:r>
                      <a:endParaRPr lang="en-US" altLang="zh-CN" sz="1200">
                        <a:effectLst/>
                      </a:endParaRPr>
                    </a:p>
                  </a:txBody>
                  <a:tcPr marL="50843" marR="50843" marT="25422" marB="25422" anchor="ctr"/>
                </a:tc>
                <a:tc>
                  <a:txBody>
                    <a:bodyPr/>
                    <a:lstStyle/>
                    <a:p>
                      <a:pPr algn="l"/>
                      <a:r>
                        <a:rPr lang="zh-CN" altLang="en-US" sz="1200">
                          <a:effectLst/>
                        </a:rPr>
                        <a:t>任意盈余公积金累计额</a:t>
                      </a:r>
                      <a:endParaRPr lang="zh-CN" altLang="en-US" sz="1200">
                        <a:effectLst/>
                      </a:endParaRPr>
                    </a:p>
                  </a:txBody>
                  <a:tcPr marL="50843" marR="50843" marT="25422" marB="25422" anchor="ctr"/>
                </a:tc>
                <a:tc>
                  <a:txBody>
                    <a:bodyPr/>
                    <a:lstStyle/>
                    <a:p>
                      <a:pPr algn="l"/>
                      <a:r>
                        <a:rPr lang="en-US" altLang="zh-CN" sz="1200">
                          <a:effectLst/>
                        </a:rPr>
                        <a:t>0.00 </a:t>
                      </a:r>
                      <a:endParaRPr lang="en-US" altLang="zh-CN" sz="1200">
                        <a:effectLst/>
                      </a:endParaRPr>
                    </a:p>
                  </a:txBody>
                  <a:tcPr marL="50843" marR="50843" marT="25422" marB="25422" anchor="ctr"/>
                </a:tc>
                <a:tc>
                  <a:txBody>
                    <a:bodyPr/>
                    <a:lstStyle/>
                    <a:p>
                      <a:pPr algn="l"/>
                      <a:r>
                        <a:rPr lang="en-US" altLang="zh-CN" sz="1200">
                          <a:effectLst/>
                        </a:rPr>
                        <a:t>3.97 </a:t>
                      </a:r>
                      <a:endParaRPr lang="en-US" altLang="zh-CN" sz="1200">
                        <a:effectLst/>
                      </a:endParaRPr>
                    </a:p>
                  </a:txBody>
                  <a:tcPr marL="50843" marR="50843" marT="25422" marB="25422" anchor="ctr"/>
                </a:tc>
                <a:tc>
                  <a:txBody>
                    <a:bodyPr/>
                    <a:lstStyle/>
                    <a:p>
                      <a:pPr algn="l"/>
                      <a:r>
                        <a:rPr lang="en-US" altLang="zh-CN" sz="1200">
                          <a:effectLst/>
                        </a:rPr>
                        <a:t>28.47 </a:t>
                      </a:r>
                      <a:endParaRPr lang="en-US" altLang="zh-CN" sz="1200">
                        <a:effectLst/>
                      </a:endParaRPr>
                    </a:p>
                  </a:txBody>
                  <a:tcPr marL="50843" marR="50843" marT="25422" marB="25422" anchor="ctr"/>
                </a:tc>
                <a:tc>
                  <a:txBody>
                    <a:bodyPr/>
                    <a:lstStyle/>
                    <a:p>
                      <a:pPr algn="l"/>
                      <a:r>
                        <a:rPr lang="en-US" altLang="zh-CN" sz="1200">
                          <a:effectLst/>
                        </a:rPr>
                        <a:t>98.98 </a:t>
                      </a:r>
                      <a:endParaRPr lang="en-US" altLang="zh-CN" sz="1200">
                        <a:effectLst/>
                      </a:endParaRPr>
                    </a:p>
                  </a:txBody>
                  <a:tcPr marL="50843" marR="50843" marT="25422" marB="25422" anchor="ctr"/>
                </a:tc>
                <a:tc>
                  <a:txBody>
                    <a:bodyPr/>
                    <a:lstStyle/>
                    <a:p>
                      <a:pPr algn="l"/>
                      <a:r>
                        <a:rPr lang="en-US" altLang="zh-CN" sz="1200">
                          <a:effectLst/>
                        </a:rPr>
                        <a:t>204.26 </a:t>
                      </a:r>
                      <a:endParaRPr lang="en-US" altLang="zh-CN" sz="1200">
                        <a:effectLst/>
                      </a:endParaRPr>
                    </a:p>
                  </a:txBody>
                  <a:tcPr marL="50843" marR="50843" marT="25422" marB="25422" anchor="ctr"/>
                </a:tc>
              </a:tr>
              <a:tr h="220321">
                <a:tc>
                  <a:txBody>
                    <a:bodyPr/>
                    <a:lstStyle/>
                    <a:p>
                      <a:pPr algn="l"/>
                      <a:r>
                        <a:rPr lang="en-US" altLang="zh-CN" sz="1200">
                          <a:effectLst/>
                        </a:rPr>
                        <a:t>2.2.5</a:t>
                      </a:r>
                      <a:endParaRPr lang="en-US" altLang="zh-CN" sz="1200">
                        <a:effectLst/>
                      </a:endParaRPr>
                    </a:p>
                  </a:txBody>
                  <a:tcPr marL="50843" marR="50843" marT="25422" marB="25422" anchor="ctr"/>
                </a:tc>
                <a:tc>
                  <a:txBody>
                    <a:bodyPr/>
                    <a:lstStyle/>
                    <a:p>
                      <a:pPr algn="l"/>
                      <a:r>
                        <a:rPr lang="zh-CN" altLang="en-US" sz="1200">
                          <a:effectLst/>
                        </a:rPr>
                        <a:t>未分配利润累计余额</a:t>
                      </a:r>
                      <a:endParaRPr lang="zh-CN" altLang="en-US" sz="1200">
                        <a:effectLst/>
                      </a:endParaRPr>
                    </a:p>
                  </a:txBody>
                  <a:tcPr marL="50843" marR="50843" marT="25422" marB="25422" anchor="ctr"/>
                </a:tc>
                <a:tc>
                  <a:txBody>
                    <a:bodyPr/>
                    <a:lstStyle/>
                    <a:p>
                      <a:pPr algn="l"/>
                      <a:r>
                        <a:rPr lang="en-US" altLang="zh-CN" sz="1200">
                          <a:effectLst/>
                        </a:rPr>
                        <a:t>-4.97 </a:t>
                      </a:r>
                      <a:endParaRPr lang="en-US" altLang="zh-CN" sz="1200">
                        <a:effectLst/>
                      </a:endParaRPr>
                    </a:p>
                  </a:txBody>
                  <a:tcPr marL="50843" marR="50843" marT="25422" marB="25422" anchor="ctr"/>
                </a:tc>
                <a:tc>
                  <a:txBody>
                    <a:bodyPr/>
                    <a:lstStyle/>
                    <a:p>
                      <a:pPr algn="l"/>
                      <a:r>
                        <a:rPr lang="en-US" altLang="zh-CN" sz="1200">
                          <a:effectLst/>
                        </a:rPr>
                        <a:t>31.76 </a:t>
                      </a:r>
                      <a:endParaRPr lang="en-US" altLang="zh-CN" sz="1200">
                        <a:effectLst/>
                      </a:endParaRPr>
                    </a:p>
                  </a:txBody>
                  <a:tcPr marL="50843" marR="50843" marT="25422" marB="25422" anchor="ctr"/>
                </a:tc>
                <a:tc>
                  <a:txBody>
                    <a:bodyPr/>
                    <a:lstStyle/>
                    <a:p>
                      <a:pPr algn="l"/>
                      <a:r>
                        <a:rPr lang="en-US" altLang="zh-CN" sz="1200">
                          <a:effectLst/>
                        </a:rPr>
                        <a:t>196.03 </a:t>
                      </a:r>
                      <a:endParaRPr lang="en-US" altLang="zh-CN" sz="1200">
                        <a:effectLst/>
                      </a:endParaRPr>
                    </a:p>
                  </a:txBody>
                  <a:tcPr marL="50843" marR="50843" marT="25422" marB="25422" anchor="ctr"/>
                </a:tc>
                <a:tc>
                  <a:txBody>
                    <a:bodyPr/>
                    <a:lstStyle/>
                    <a:p>
                      <a:pPr algn="l"/>
                      <a:r>
                        <a:rPr lang="en-US" altLang="zh-CN" sz="1200">
                          <a:effectLst/>
                        </a:rPr>
                        <a:t>564.09 </a:t>
                      </a:r>
                      <a:endParaRPr lang="en-US" altLang="zh-CN" sz="1200">
                        <a:effectLst/>
                      </a:endParaRPr>
                    </a:p>
                  </a:txBody>
                  <a:tcPr marL="50843" marR="50843" marT="25422" marB="25422" anchor="ctr"/>
                </a:tc>
                <a:tc>
                  <a:txBody>
                    <a:bodyPr/>
                    <a:lstStyle/>
                    <a:p>
                      <a:pPr algn="l"/>
                      <a:r>
                        <a:rPr lang="en-US" altLang="zh-CN" sz="1200" dirty="0">
                          <a:effectLst/>
                        </a:rPr>
                        <a:t>842.21 </a:t>
                      </a:r>
                      <a:endParaRPr lang="en-US" altLang="zh-CN" sz="1200" dirty="0">
                        <a:effectLst/>
                      </a:endParaRPr>
                    </a:p>
                  </a:txBody>
                  <a:tcPr marL="50843" marR="50843" marT="25422" marB="25422" anchor="ctr"/>
                </a:tc>
              </a:tr>
            </a:tbl>
          </a:graphicData>
        </a:graphic>
      </p:graphicFrame>
      <p:sp>
        <p:nvSpPr>
          <p:cNvPr id="10" name="Rectangle 1"/>
          <p:cNvSpPr>
            <a:spLocks noChangeArrowheads="1"/>
          </p:cNvSpPr>
          <p:nvPr/>
        </p:nvSpPr>
        <p:spPr bwMode="auto">
          <a:xfrm>
            <a:off x="5037138" y="1684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表格 6"/>
          <p:cNvGraphicFramePr>
            <a:graphicFrameLocks noGrp="1"/>
          </p:cNvGraphicFramePr>
          <p:nvPr/>
        </p:nvGraphicFramePr>
        <p:xfrm>
          <a:off x="9194803" y="5420152"/>
          <a:ext cx="2924531" cy="869234"/>
        </p:xfrm>
        <a:graphic>
          <a:graphicData uri="http://schemas.openxmlformats.org/drawingml/2006/table">
            <a:tbl>
              <a:tblPr/>
              <a:tblGrid>
                <a:gridCol w="1933289"/>
                <a:gridCol w="991242"/>
              </a:tblGrid>
              <a:tr h="568345">
                <a:tc>
                  <a:txBody>
                    <a:bodyPr/>
                    <a:lstStyle/>
                    <a:p>
                      <a:pPr marL="0" algn="l" fontAlgn="ctr">
                        <a:lnSpc>
                          <a:spcPct val="100000"/>
                        </a:lnSpc>
                        <a:spcBef>
                          <a:spcPts val="0"/>
                        </a:spcBef>
                        <a:spcAft>
                          <a:spcPts val="0"/>
                        </a:spcAft>
                      </a:pPr>
                      <a:r>
                        <a:rPr lang="zh-CN" altLang="en-US" sz="1200" b="0" i="0" spc="0" dirty="0">
                          <a:solidFill>
                            <a:srgbClr val="000000"/>
                          </a:solidFill>
                          <a:effectLst/>
                          <a:latin typeface="微软雅黑" panose="020B0503020204020204" charset="-122"/>
                          <a:ea typeface="微软雅黑" panose="020B0503020204020204" charset="-122"/>
                        </a:rPr>
                        <a:t>计算指标：</a:t>
                      </a:r>
                      <a:endParaRPr lang="zh-CN" altLang="en-US" sz="28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endParaRPr lang="en-US" sz="28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r h="300889">
                <a:tc>
                  <a:txBody>
                    <a:bodyPr/>
                    <a:lstStyle/>
                    <a:p>
                      <a:pPr marL="0" algn="l" fontAlgn="ctr">
                        <a:lnSpc>
                          <a:spcPct val="100000"/>
                        </a:lnSpc>
                        <a:spcBef>
                          <a:spcPts val="0"/>
                        </a:spcBef>
                        <a:spcAft>
                          <a:spcPts val="0"/>
                        </a:spcAft>
                      </a:pPr>
                      <a:r>
                        <a:rPr lang="zh-CN" altLang="en-US" sz="1200" b="0" i="0" spc="0" dirty="0">
                          <a:solidFill>
                            <a:srgbClr val="000000"/>
                          </a:solidFill>
                          <a:effectLst/>
                          <a:latin typeface="微软雅黑" panose="020B0503020204020204" charset="-122"/>
                          <a:ea typeface="微软雅黑" panose="020B0503020204020204" charset="-122"/>
                        </a:rPr>
                        <a:t>资产负债率（</a:t>
                      </a:r>
                      <a:r>
                        <a:rPr lang="en-US" altLang="zh-CN" sz="1200" b="0" i="0" spc="0" dirty="0">
                          <a:solidFill>
                            <a:srgbClr val="000000"/>
                          </a:solidFill>
                          <a:effectLst/>
                          <a:latin typeface="微软雅黑" panose="020B0503020204020204" charset="-122"/>
                          <a:ea typeface="微软雅黑" panose="020B0503020204020204" charset="-122"/>
                        </a:rPr>
                        <a:t>5</a:t>
                      </a:r>
                      <a:r>
                        <a:rPr lang="zh-CN" altLang="en-US" sz="1200" b="0" i="0" spc="0" dirty="0">
                          <a:solidFill>
                            <a:srgbClr val="000000"/>
                          </a:solidFill>
                          <a:effectLst/>
                          <a:latin typeface="微软雅黑" panose="020B0503020204020204" charset="-122"/>
                          <a:ea typeface="微软雅黑" panose="020B0503020204020204" charset="-122"/>
                        </a:rPr>
                        <a:t>年平均值）</a:t>
                      </a:r>
                      <a:endParaRPr lang="zh-CN" altLang="en-US" sz="28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c>
                  <a:txBody>
                    <a:bodyPr/>
                    <a:lstStyle/>
                    <a:p>
                      <a:pPr marL="0" algn="l" fontAlgn="ctr">
                        <a:lnSpc>
                          <a:spcPct val="100000"/>
                        </a:lnSpc>
                        <a:spcBef>
                          <a:spcPts val="0"/>
                        </a:spcBef>
                        <a:spcAft>
                          <a:spcPts val="0"/>
                        </a:spcAft>
                      </a:pPr>
                      <a:r>
                        <a:rPr lang="en-US" altLang="zh-CN" sz="1200" b="0" i="0" spc="0" dirty="0">
                          <a:solidFill>
                            <a:srgbClr val="000000"/>
                          </a:solidFill>
                          <a:effectLst/>
                          <a:latin typeface="微软雅黑" panose="020B0503020204020204" charset="-122"/>
                          <a:ea typeface="微软雅黑" panose="020B0503020204020204" charset="-122"/>
                        </a:rPr>
                        <a:t>11.38%</a:t>
                      </a:r>
                      <a:endParaRPr lang="zh-CN" altLang="en-US" sz="2800" dirty="0">
                        <a:effectLst/>
                      </a:endParaRPr>
                    </a:p>
                  </a:txBody>
                  <a:tcPr marL="54864" marR="54864" anchor="ctr">
                    <a:lnL w="7620" cap="flat" cmpd="sng" algn="ctr">
                      <a:solidFill>
                        <a:srgbClr val="CBCDD1"/>
                      </a:solidFill>
                      <a:prstDash val="solid"/>
                      <a:round/>
                      <a:headEnd type="none" w="med" len="med"/>
                      <a:tailEnd type="none" w="med" len="med"/>
                    </a:lnL>
                    <a:lnR w="7620" cap="flat" cmpd="sng" algn="ctr">
                      <a:solidFill>
                        <a:srgbClr val="CBCDD1"/>
                      </a:solidFill>
                      <a:prstDash val="solid"/>
                      <a:round/>
                      <a:headEnd type="none" w="med" len="med"/>
                      <a:tailEnd type="none" w="med" len="med"/>
                    </a:lnR>
                    <a:lnT w="7620" cap="flat" cmpd="sng" algn="ctr">
                      <a:solidFill>
                        <a:srgbClr val="CBCDD1"/>
                      </a:solidFill>
                      <a:prstDash val="solid"/>
                      <a:round/>
                      <a:headEnd type="none" w="med" len="med"/>
                      <a:tailEnd type="none" w="med" len="med"/>
                    </a:lnT>
                    <a:lnB w="7620" cap="flat" cmpd="sng" algn="ctr">
                      <a:solidFill>
                        <a:srgbClr val="CBCDD1"/>
                      </a:solidFill>
                      <a:prstDash val="solid"/>
                      <a:round/>
                      <a:headEnd type="none" w="med" len="med"/>
                      <a:tailEnd type="none" w="med" len="med"/>
                    </a:lnB>
                    <a:solidFill>
                      <a:schemeClr val="bg1"/>
                    </a:solidFill>
                  </a:tcPr>
                </a:tc>
              </a:tr>
            </a:tbl>
          </a:graphicData>
        </a:graphic>
      </p:graphicFrame>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4"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4556069" y="3029214"/>
            <a:ext cx="3481723"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smtClean="0"/>
              <a:t>12. </a:t>
            </a:r>
            <a:r>
              <a:rPr lang="en-US" sz="4000" dirty="0"/>
              <a:t>R</a:t>
            </a:r>
            <a:r>
              <a:rPr lang="en-US" altLang="zh-CN" sz="4000" dirty="0"/>
              <a:t>isk Analysis</a:t>
            </a:r>
            <a:endParaRPr sz="40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2" grpId="0" animBg="1" advAuto="0"/>
      <p:bldP spid="125"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t>PART.</a:t>
            </a:r>
            <a:r>
              <a:rPr lang="en-US"/>
              <a:t>12</a:t>
            </a:r>
            <a:endParaRPr lang="en-US"/>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31"/>
          <p:cNvSpPr txBox="1"/>
          <p:nvPr/>
        </p:nvSpPr>
        <p:spPr>
          <a:xfrm>
            <a:off x="1322850" y="1691631"/>
            <a:ext cx="9867118" cy="47078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31850" hangingPunct="0"/>
            <a:r>
              <a:rPr lang="en-US" altLang="zh-CN" sz="2400" b="1" kern="0" dirty="0">
                <a:solidFill>
                  <a:srgbClr val="000000"/>
                </a:solidFill>
              </a:rPr>
              <a:t>分析变量：</a:t>
            </a:r>
            <a:endParaRPr lang="en-US" altLang="zh-CN" sz="2400" b="1" kern="0" dirty="0">
              <a:solidFill>
                <a:srgbClr val="000000"/>
              </a:solidFill>
            </a:endParaRPr>
          </a:p>
          <a:p>
            <a:pPr algn="just" defTabSz="831850" hangingPunct="0"/>
            <a:r>
              <a:rPr lang="en-US" altLang="zh-CN" sz="2000" kern="0" dirty="0">
                <a:solidFill>
                  <a:srgbClr val="000000"/>
                </a:solidFill>
              </a:rPr>
              <a:t>运营收入、建设投资、</a:t>
            </a:r>
            <a:endParaRPr lang="en-US" altLang="zh-CN" sz="2000" kern="0" dirty="0">
              <a:solidFill>
                <a:srgbClr val="000000"/>
              </a:solidFill>
            </a:endParaRPr>
          </a:p>
          <a:p>
            <a:pPr algn="just" defTabSz="831850" hangingPunct="0"/>
            <a:r>
              <a:rPr lang="en-US" altLang="zh-CN" sz="2000" kern="0" dirty="0">
                <a:solidFill>
                  <a:srgbClr val="000000"/>
                </a:solidFill>
              </a:rPr>
              <a:t>运维成本、人员成本</a:t>
            </a:r>
            <a:endParaRPr lang="en-US" altLang="zh-CN" sz="2000" kern="0" dirty="0">
              <a:solidFill>
                <a:srgbClr val="000000"/>
              </a:solidFill>
            </a:endParaRPr>
          </a:p>
          <a:p>
            <a:pPr algn="just" defTabSz="831850" hangingPunct="0"/>
            <a:endParaRPr lang="en-US" altLang="zh-CN" sz="2400" b="1" kern="0" dirty="0">
              <a:solidFill>
                <a:srgbClr val="000000"/>
              </a:solidFill>
            </a:endParaRPr>
          </a:p>
          <a:p>
            <a:pPr algn="just" defTabSz="831850" hangingPunct="0"/>
            <a:r>
              <a:rPr lang="en-US" altLang="zh-CN" sz="2400" b="1" kern="0" dirty="0">
                <a:solidFill>
                  <a:srgbClr val="000000"/>
                </a:solidFill>
              </a:rPr>
              <a:t>评价指标：</a:t>
            </a:r>
            <a:endParaRPr lang="en-US" altLang="zh-CN" sz="2400" b="1" kern="0" dirty="0">
              <a:solidFill>
                <a:srgbClr val="000000"/>
              </a:solidFill>
            </a:endParaRPr>
          </a:p>
          <a:p>
            <a:pPr algn="just" defTabSz="831850" hangingPunct="0"/>
            <a:r>
              <a:rPr lang="en-US" altLang="zh-CN" sz="2000" kern="0" dirty="0">
                <a:solidFill>
                  <a:srgbClr val="000000"/>
                </a:solidFill>
              </a:rPr>
              <a:t>内部收益率</a:t>
            </a:r>
            <a:endParaRPr lang="en-US" altLang="zh-CN" sz="2000" kern="0" dirty="0">
              <a:solidFill>
                <a:srgbClr val="000000"/>
              </a:solidFill>
            </a:endParaRPr>
          </a:p>
          <a:p>
            <a:pPr algn="just" defTabSz="831850" hangingPunct="0"/>
            <a:endParaRPr lang="en-US" altLang="zh-CN" sz="2400" b="1" kern="0" dirty="0">
              <a:solidFill>
                <a:srgbClr val="000000"/>
              </a:solidFill>
            </a:endParaRPr>
          </a:p>
          <a:p>
            <a:pPr algn="just" defTabSz="831850" hangingPunct="0"/>
            <a:r>
              <a:rPr lang="en-US" altLang="zh-CN" sz="2400" b="1" kern="0" dirty="0">
                <a:solidFill>
                  <a:srgbClr val="000000"/>
                </a:solidFill>
              </a:rPr>
              <a:t>变量变化范围：</a:t>
            </a:r>
            <a:endParaRPr lang="en-US" altLang="zh-CN" sz="2400" b="1" kern="0" dirty="0">
              <a:solidFill>
                <a:srgbClr val="000000"/>
              </a:solidFill>
            </a:endParaRPr>
          </a:p>
          <a:p>
            <a:pPr algn="just" defTabSz="831850" hangingPunct="0"/>
            <a:r>
              <a:rPr lang="en-US" altLang="zh-CN" sz="2000" kern="0" dirty="0">
                <a:solidFill>
                  <a:srgbClr val="000000"/>
                </a:solidFill>
              </a:rPr>
              <a:t>-15%~15%</a:t>
            </a:r>
            <a:endParaRPr lang="en-US" altLang="zh-CN" sz="2000" kern="0" dirty="0">
              <a:solidFill>
                <a:srgbClr val="000000"/>
              </a:solidFill>
            </a:endParaRPr>
          </a:p>
          <a:p>
            <a:endParaRPr lang="en-US" altLang="zh-CN" sz="2000" dirty="0"/>
          </a:p>
          <a:p>
            <a:endParaRPr lang="en-US" altLang="zh-CN" sz="2000" dirty="0"/>
          </a:p>
          <a:p>
            <a:endParaRPr lang="en-US" altLang="zh-CN" sz="2000" dirty="0"/>
          </a:p>
          <a:p>
            <a:r>
              <a:rPr lang="en-US" altLang="zh-CN" dirty="0">
                <a:effectLst/>
              </a:rPr>
              <a:t>	</a:t>
            </a:r>
            <a:r>
              <a:rPr lang="zh-CN" altLang="en-US" dirty="0">
                <a:effectLst/>
              </a:rPr>
              <a:t>主要变量的敏感性因子排序如下：运营收入 </a:t>
            </a:r>
            <a:r>
              <a:rPr lang="en-US" altLang="zh-CN" dirty="0">
                <a:effectLst/>
              </a:rPr>
              <a:t>&gt; </a:t>
            </a:r>
            <a:r>
              <a:rPr lang="zh-CN" altLang="en-US" dirty="0">
                <a:effectLst/>
              </a:rPr>
              <a:t>建设投资 </a:t>
            </a:r>
            <a:r>
              <a:rPr lang="en-US" altLang="zh-CN" dirty="0">
                <a:effectLst/>
              </a:rPr>
              <a:t>&gt; </a:t>
            </a:r>
            <a:r>
              <a:rPr lang="zh-CN" altLang="en-US" dirty="0">
                <a:effectLst/>
              </a:rPr>
              <a:t>人员成本 </a:t>
            </a:r>
            <a:r>
              <a:rPr lang="en-US" altLang="zh-CN" dirty="0">
                <a:effectLst/>
              </a:rPr>
              <a:t>&gt; </a:t>
            </a:r>
            <a:r>
              <a:rPr lang="zh-CN" altLang="en-US" dirty="0">
                <a:effectLst/>
              </a:rPr>
              <a:t>运维成本</a:t>
            </a:r>
            <a:r>
              <a:rPr lang="zh-CN" altLang="en-US" sz="2000" dirty="0">
                <a:effectLst/>
              </a:rPr>
              <a:t>。</a:t>
            </a:r>
            <a:endParaRPr lang="zh-CN" altLang="en-US" sz="2000" dirty="0">
              <a:effectLst/>
            </a:endParaRPr>
          </a:p>
          <a:p>
            <a:endParaRPr lang="zh-CN" altLang="en-US" sz="2000" dirty="0"/>
          </a:p>
        </p:txBody>
      </p:sp>
      <p:sp>
        <p:nvSpPr>
          <p:cNvPr id="5"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1"/>
          <a:stretch>
            <a:fillRect/>
          </a:stretch>
        </p:blipFill>
        <p:spPr>
          <a:xfrm>
            <a:off x="4958555" y="1447800"/>
            <a:ext cx="6219825" cy="3657600"/>
          </a:xfrm>
          <a:prstGeom prst="rect">
            <a:avLst/>
          </a:prstGeom>
        </p:spPr>
      </p:pic>
      <p:sp>
        <p:nvSpPr>
          <p:cNvPr id="9" name="矩形 18"/>
          <p:cNvSpPr txBox="1"/>
          <p:nvPr/>
        </p:nvSpPr>
        <p:spPr>
          <a:xfrm>
            <a:off x="4917196" y="704849"/>
            <a:ext cx="3251518"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Sensitivity Analysis</a:t>
            </a:r>
            <a:endParaRPr lang="en-US" altLang="zh-CN" sz="24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indefinite" fill="hold"/>
                                        <p:tgtEl>
                                          <p:spTgt spid="9"/>
                                        </p:tgtEl>
                                        <p:attrNameLst>
                                          <p:attrName>style.visibility</p:attrName>
                                        </p:attrNameLst>
                                      </p:cBhvr>
                                      <p:to>
                                        <p:strVal val="visible"/>
                                      </p:to>
                                    </p:set>
                                    <p:anim calcmode="lin" valueType="num">
                                      <p:cBhvr>
                                        <p:cTn id="31" dur="500" fill="hold"/>
                                        <p:tgtEl>
                                          <p:spTgt spid="9"/>
                                        </p:tgtEl>
                                        <p:attrNameLst>
                                          <p:attrName>ppt_x</p:attrName>
                                        </p:attrNameLst>
                                      </p:cBhvr>
                                      <p:tavLst>
                                        <p:tav tm="0">
                                          <p:val>
                                            <p:strVal val="#ppt_x"/>
                                          </p:val>
                                        </p:tav>
                                        <p:tav tm="100000">
                                          <p:val>
                                            <p:strVal val="#ppt_x"/>
                                          </p:val>
                                        </p:tav>
                                      </p:tavLst>
                                    </p:anim>
                                    <p:anim calcmode="lin" valueType="num">
                                      <p:cBhvr>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9"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244706" cy="6858000"/>
          </a:xfrm>
          <a:prstGeom prst="rect">
            <a:avLst/>
          </a:prstGeom>
        </p:spPr>
      </p:pic>
      <p:sp>
        <p:nvSpPr>
          <p:cNvPr id="93" name="矩形 4"/>
          <p:cNvSpPr/>
          <p:nvPr/>
        </p:nvSpPr>
        <p:spPr>
          <a:xfrm>
            <a:off x="236219" y="722629"/>
            <a:ext cx="11603992" cy="5487672"/>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94" name="矩形 18"/>
          <p:cNvSpPr/>
          <p:nvPr/>
        </p:nvSpPr>
        <p:spPr>
          <a:xfrm>
            <a:off x="-47626" y="0"/>
            <a:ext cx="12292332" cy="6857999"/>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95" name="文本框 7"/>
          <p:cNvSpPr txBox="1"/>
          <p:nvPr/>
        </p:nvSpPr>
        <p:spPr>
          <a:xfrm>
            <a:off x="2268530" y="2751518"/>
            <a:ext cx="7707645" cy="1323439"/>
          </a:xfrm>
          <a:prstGeom prst="rect">
            <a:avLst/>
          </a:prstGeom>
          <a:ln w="12700">
            <a:miter lim="400000"/>
          </a:ln>
        </p:spPr>
        <p:txBody>
          <a:bodyPr wrap="square" lIns="45719" rIns="45719">
            <a:spAutoFit/>
          </a:bodyPr>
          <a:lstStyle>
            <a:lvl1pPr algn="ctr" defTabSz="685800">
              <a:defRPr sz="5400">
                <a:solidFill>
                  <a:srgbClr val="FFFFFF"/>
                </a:solidFill>
                <a:latin typeface="华文中宋" panose="02010600040101010101" charset="-122"/>
                <a:ea typeface="华文中宋" panose="02010600040101010101" charset="-122"/>
                <a:cs typeface="华文中宋" panose="02010600040101010101" charset="-122"/>
                <a:sym typeface="华文中宋" panose="02010600040101010101" charset="-122"/>
              </a:defRPr>
            </a:lvl1pPr>
          </a:lstStyle>
          <a:p>
            <a:r>
              <a:rPr lang="zh-CN" altLang="en-US" sz="4000" dirty="0"/>
              <a:t>虚拟仿真实验</a:t>
            </a:r>
            <a:r>
              <a:rPr lang="en-US" altLang="zh-CN" sz="4000" dirty="0"/>
              <a:t>——NESMA</a:t>
            </a:r>
            <a:r>
              <a:rPr lang="zh-CN" altLang="en-US" sz="4000" dirty="0"/>
              <a:t>标准</a:t>
            </a:r>
            <a:endParaRPr lang="zh-CN" altLang="en-US" sz="4000" dirty="0"/>
          </a:p>
          <a:p>
            <a:r>
              <a:rPr lang="zh-CN" altLang="en-US" sz="4000" dirty="0"/>
              <a:t>软件规模度量实验</a:t>
            </a:r>
            <a:endParaRPr lang="zh-CN" altLang="en-US" sz="4000" dirty="0"/>
          </a:p>
        </p:txBody>
      </p:sp>
      <p:sp>
        <p:nvSpPr>
          <p:cNvPr id="97" name="TextBox 15"/>
          <p:cNvSpPr txBox="1"/>
          <p:nvPr/>
        </p:nvSpPr>
        <p:spPr>
          <a:xfrm>
            <a:off x="4513493" y="4154350"/>
            <a:ext cx="3170097" cy="461665"/>
          </a:xfrm>
          <a:prstGeom prst="rect">
            <a:avLst/>
          </a:prstGeom>
          <a:ln>
            <a:solidFill>
              <a:srgbClr val="FFFFFF"/>
            </a:solidFill>
          </a:ln>
        </p:spPr>
        <p:txBody>
          <a:bodyPr wrap="none" lIns="45719" rIns="45719">
            <a:spAutoFit/>
          </a:bodyPr>
          <a:lstStyle>
            <a:lvl1pPr algn="ctr">
              <a:defRPr sz="2400" b="1" spc="600">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r>
              <a:rPr lang="zh-CN" altLang="en-US" dirty="0"/>
              <a:t>答辩人：</a:t>
            </a:r>
            <a:r>
              <a:rPr lang="en-US" altLang="zh-CN" dirty="0"/>
              <a:t>Group 6</a:t>
            </a:r>
            <a:endParaRPr dirty="0"/>
          </a:p>
        </p:txBody>
      </p:sp>
      <p:sp>
        <p:nvSpPr>
          <p:cNvPr id="98" name="矩形 17"/>
          <p:cNvSpPr/>
          <p:nvPr/>
        </p:nvSpPr>
        <p:spPr>
          <a:xfrm>
            <a:off x="1243647" y="2026826"/>
            <a:ext cx="9589135" cy="2879277"/>
          </a:xfrm>
          <a:prstGeom prst="rect">
            <a:avLst/>
          </a:prstGeom>
          <a:ln w="187325">
            <a:solidFill>
              <a:srgbClr val="FFFFFF"/>
            </a:solidFill>
            <a:miter/>
          </a:ln>
        </p:spPr>
        <p:txBody>
          <a:bodyPr lIns="45719" rIns="45719" anchor="ctr"/>
          <a:lstStyle/>
          <a:p>
            <a:pPr algn="ctr">
              <a:defRPr>
                <a:solidFill>
                  <a:srgbClr val="FFFFFF"/>
                </a:solidFill>
              </a:defRPr>
            </a:pPr>
          </a:p>
        </p:txBody>
      </p:sp>
      <p:pic>
        <p:nvPicPr>
          <p:cNvPr id="99" name="图片 53" descr="图片 53"/>
          <p:cNvPicPr>
            <a:picLocks noChangeAspect="1"/>
          </p:cNvPicPr>
          <p:nvPr/>
        </p:nvPicPr>
        <p:blipFill>
          <a:blip r:embed="rId2"/>
          <a:srcRect r="4" b="60268"/>
          <a:stretch>
            <a:fillRect/>
          </a:stretch>
        </p:blipFill>
        <p:spPr>
          <a:xfrm>
            <a:off x="8200075" y="4220828"/>
            <a:ext cx="3934620"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00" name="图片 51" descr="图片 51"/>
          <p:cNvPicPr>
            <a:picLocks noChangeAspect="1"/>
          </p:cNvPicPr>
          <p:nvPr/>
        </p:nvPicPr>
        <p:blipFill>
          <a:blip r:embed="rId2"/>
          <a:srcRect r="58865" b="78275"/>
          <a:stretch>
            <a:fillRect/>
          </a:stretch>
        </p:blipFill>
        <p:spPr>
          <a:xfrm>
            <a:off x="778931" y="5352589"/>
            <a:ext cx="1618570" cy="1505410"/>
          </a:xfrm>
          <a:prstGeom prst="rect">
            <a:avLst/>
          </a:prstGeom>
          <a:ln w="12700">
            <a:miter lim="400000"/>
            <a:headEnd/>
            <a:tailEnd/>
          </a:ln>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93"/>
                                        </p:tgtEl>
                                        <p:attrNameLst>
                                          <p:attrName>style.visibility</p:attrName>
                                        </p:attrNameLst>
                                      </p:cBhvr>
                                      <p:to>
                                        <p:strVal val="visible"/>
                                      </p:to>
                                    </p:set>
                                    <p:animEffect transition="in" filter="dissolve">
                                      <p:cBhvr>
                                        <p:cTn id="7" dur="500"/>
                                        <p:tgtEl>
                                          <p:spTgt spid="9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94"/>
                                        </p:tgtEl>
                                        <p:attrNameLst>
                                          <p:attrName>style.visibility</p:attrName>
                                        </p:attrNameLst>
                                      </p:cBhvr>
                                      <p:to>
                                        <p:strVal val="visible"/>
                                      </p:to>
                                    </p:set>
                                    <p:anim calcmode="lin" valueType="num">
                                      <p:cBhvr>
                                        <p:cTn id="11" dur="1000" fill="hold"/>
                                        <p:tgtEl>
                                          <p:spTgt spid="94"/>
                                        </p:tgtEl>
                                        <p:attrNameLst>
                                          <p:attrName>ppt_x</p:attrName>
                                        </p:attrNameLst>
                                      </p:cBhvr>
                                      <p:tavLst>
                                        <p:tav tm="0">
                                          <p:val>
                                            <p:strVal val="0-#ppt_w/2"/>
                                          </p:val>
                                        </p:tav>
                                        <p:tav tm="100000">
                                          <p:val>
                                            <p:strVal val="#ppt_x"/>
                                          </p:val>
                                        </p:tav>
                                      </p:tavLst>
                                    </p:anim>
                                    <p:anim calcmode="lin" valueType="num">
                                      <p:cBhvr>
                                        <p:cTn id="12" dur="1000" fill="hold"/>
                                        <p:tgtEl>
                                          <p:spTgt spid="94"/>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4" presetClass="entr" presetSubtype="16" fill="hold" grpId="0" nodeType="afterEffect">
                                  <p:stCondLst>
                                    <p:cond delay="0"/>
                                  </p:stCondLst>
                                  <p:childTnLst>
                                    <p:set>
                                      <p:cBhvr>
                                        <p:cTn id="15" dur="indefinite" fill="hold"/>
                                        <p:tgtEl>
                                          <p:spTgt spid="95"/>
                                        </p:tgtEl>
                                        <p:attrNameLst>
                                          <p:attrName>style.visibility</p:attrName>
                                        </p:attrNameLst>
                                      </p:cBhvr>
                                      <p:to>
                                        <p:strVal val="visible"/>
                                      </p:to>
                                    </p:set>
                                    <p:animEffect transition="in" filter="box(in)">
                                      <p:cBhvr>
                                        <p:cTn id="16" dur="2000"/>
                                        <p:tgtEl>
                                          <p:spTgt spid="95"/>
                                        </p:tgtEl>
                                      </p:cBhvr>
                                    </p:animEffect>
                                  </p:childTnLst>
                                </p:cTn>
                              </p:par>
                            </p:childTnLst>
                          </p:cTn>
                        </p:par>
                        <p:par>
                          <p:cTn id="17" fill="hold">
                            <p:stCondLst>
                              <p:cond delay="3500"/>
                            </p:stCondLst>
                            <p:childTnLst>
                              <p:par>
                                <p:cTn id="18" presetID="2" presetClass="entr" presetSubtype="4" fill="hold" grpId="0" nodeType="afterEffect">
                                  <p:stCondLst>
                                    <p:cond delay="0"/>
                                  </p:stCondLst>
                                  <p:childTnLst>
                                    <p:set>
                                      <p:cBhvr>
                                        <p:cTn id="19" dur="indefinite" fill="hold"/>
                                        <p:tgtEl>
                                          <p:spTgt spid="97"/>
                                        </p:tgtEl>
                                        <p:attrNameLst>
                                          <p:attrName>style.visibility</p:attrName>
                                        </p:attrNameLst>
                                      </p:cBhvr>
                                      <p:to>
                                        <p:strVal val="visible"/>
                                      </p:to>
                                    </p:set>
                                    <p:anim calcmode="lin" valueType="num">
                                      <p:cBhvr>
                                        <p:cTn id="20" dur="1000" fill="hold"/>
                                        <p:tgtEl>
                                          <p:spTgt spid="97"/>
                                        </p:tgtEl>
                                        <p:attrNameLst>
                                          <p:attrName>ppt_x</p:attrName>
                                        </p:attrNameLst>
                                      </p:cBhvr>
                                      <p:tavLst>
                                        <p:tav tm="0">
                                          <p:val>
                                            <p:strVal val="#ppt_x"/>
                                          </p:val>
                                        </p:tav>
                                        <p:tav tm="100000">
                                          <p:val>
                                            <p:strVal val="#ppt_x"/>
                                          </p:val>
                                        </p:tav>
                                      </p:tavLst>
                                    </p:anim>
                                    <p:anim calcmode="lin" valueType="num">
                                      <p:cBhvr>
                                        <p:cTn id="21" dur="1000" fill="hold"/>
                                        <p:tgtEl>
                                          <p:spTgt spid="97"/>
                                        </p:tgtEl>
                                        <p:attrNameLst>
                                          <p:attrName>ppt_y</p:attrName>
                                        </p:attrNameLst>
                                      </p:cBhvr>
                                      <p:tavLst>
                                        <p:tav tm="0">
                                          <p:val>
                                            <p:strVal val="1+#ppt_h/2"/>
                                          </p:val>
                                        </p:tav>
                                        <p:tav tm="100000">
                                          <p:val>
                                            <p:strVal val="#ppt_y"/>
                                          </p:val>
                                        </p:tav>
                                      </p:tavLst>
                                    </p:anim>
                                  </p:childTnLst>
                                </p:cTn>
                              </p:par>
                            </p:childTnLst>
                          </p:cTn>
                        </p:par>
                        <p:par>
                          <p:cTn id="22" fill="hold">
                            <p:stCondLst>
                              <p:cond delay="4500"/>
                            </p:stCondLst>
                            <p:childTnLst>
                              <p:par>
                                <p:cTn id="23" presetID="9" presetClass="entr" presetSubtype="0" fill="hold" grpId="0" nodeType="afterEffect">
                                  <p:stCondLst>
                                    <p:cond delay="0"/>
                                  </p:stCondLst>
                                  <p:childTnLst>
                                    <p:set>
                                      <p:cBhvr>
                                        <p:cTn id="24" dur="indefinite" fill="hold"/>
                                        <p:tgtEl>
                                          <p:spTgt spid="98"/>
                                        </p:tgtEl>
                                        <p:attrNameLst>
                                          <p:attrName>style.visibility</p:attrName>
                                        </p:attrNameLst>
                                      </p:cBhvr>
                                      <p:to>
                                        <p:strVal val="visible"/>
                                      </p:to>
                                    </p:set>
                                    <p:animEffect transition="in" filter="dissolve">
                                      <p:cBhvr>
                                        <p:cTn id="2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advAuto="0"/>
      <p:bldP spid="94" grpId="0" animBg="1" advAuto="0"/>
      <p:bldP spid="95" grpId="0" animBg="1" advAuto="0"/>
      <p:bldP spid="97" grpId="0" animBg="1" advAuto="0"/>
      <p:bldP spid="9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t>PART.</a:t>
            </a:r>
            <a:r>
              <a:rPr lang="en-US"/>
              <a:t>2</a:t>
            </a:r>
            <a:endParaRPr lang="en-US"/>
          </a:p>
        </p:txBody>
      </p:sp>
      <p:sp>
        <p:nvSpPr>
          <p:cNvPr id="649" name="矩形 1"/>
          <p:cNvSpPr txBox="1"/>
          <p:nvPr/>
        </p:nvSpPr>
        <p:spPr>
          <a:xfrm>
            <a:off x="1185991" y="4661772"/>
            <a:ext cx="4052754" cy="582655"/>
          </a:xfrm>
          <a:prstGeom prst="rect">
            <a:avLst/>
          </a:prstGeom>
          <a:ln w="12700">
            <a:miter lim="400000"/>
          </a:ln>
        </p:spPr>
        <p:txBody>
          <a:bodyPr lIns="45719" rIns="45719">
            <a:noAutofit/>
          </a:bodyPr>
          <a:lstStyle>
            <a:lvl1pPr>
              <a:lnSpc>
                <a:spcPct val="150000"/>
              </a:lnSpc>
              <a:defRPr sz="1100"/>
            </a:lvl1pPr>
          </a:lstStyle>
          <a:p>
            <a:r>
              <a:rPr lang="zh-CN" altLang="en-US" sz="1400" dirty="0"/>
              <a:t>范围三角形可以帮助我们初步确定本项目在时间、成本、资源等各方面的约束条件，在宏观上对本项目的范围进行较粗粒度的事前估计。</a:t>
            </a:r>
            <a:endParaRPr lang="zh-CN" altLang="en-US" sz="1400" dirty="0"/>
          </a:p>
        </p:txBody>
      </p:sp>
      <p:sp>
        <p:nvSpPr>
          <p:cNvPr id="650" name="矩形 2"/>
          <p:cNvSpPr txBox="1"/>
          <p:nvPr/>
        </p:nvSpPr>
        <p:spPr>
          <a:xfrm>
            <a:off x="2209600" y="4290529"/>
            <a:ext cx="1323341" cy="338555"/>
          </a:xfrm>
          <a:prstGeom prst="rect">
            <a:avLst/>
          </a:prstGeom>
          <a:ln w="12700">
            <a:miter lim="400000"/>
          </a:ln>
        </p:spPr>
        <p:txBody>
          <a:bodyPr wrap="none" lIns="45719" rIns="45719">
            <a:noAutofit/>
          </a:bodyPr>
          <a:lstStyle>
            <a:lvl1pPr algn="just" defTabSz="831850">
              <a:defRPr sz="1455" b="1"/>
            </a:lvl1pPr>
          </a:lstStyle>
          <a:p>
            <a:r>
              <a:rPr lang="en-US" sz="1800" dirty="0"/>
              <a:t>T</a:t>
            </a:r>
            <a:r>
              <a:rPr lang="en-US" altLang="zh-CN" sz="1800" dirty="0"/>
              <a:t>he Scope Triangle</a:t>
            </a:r>
            <a:endParaRPr sz="1800" dirty="0"/>
          </a:p>
        </p:txBody>
      </p:sp>
      <p:sp>
        <p:nvSpPr>
          <p:cNvPr id="651" name="矩形 17"/>
          <p:cNvSpPr txBox="1"/>
          <p:nvPr/>
        </p:nvSpPr>
        <p:spPr>
          <a:xfrm>
            <a:off x="6800851" y="1284112"/>
            <a:ext cx="4269026" cy="582655"/>
          </a:xfrm>
          <a:prstGeom prst="rect">
            <a:avLst/>
          </a:prstGeom>
          <a:ln w="12700">
            <a:miter lim="400000"/>
          </a:ln>
        </p:spPr>
        <p:txBody>
          <a:bodyPr lIns="45719" rIns="45719">
            <a:noAutofit/>
          </a:bodyPr>
          <a:lstStyle>
            <a:lvl1pPr>
              <a:lnSpc>
                <a:spcPct val="150000"/>
              </a:lnSpc>
              <a:defRPr sz="1100"/>
            </a:lvl1pPr>
          </a:lstStyle>
          <a:p>
            <a:r>
              <a:rPr lang="zh-CN" altLang="en-US" sz="1400" dirty="0"/>
              <a:t>在通过范围三角形初步界定了本项目的范围之后，我们按照如下经典项目范围定义过程模型，并召开了项目范围会议来对项目范围进行更细粒度的确定。</a:t>
            </a:r>
            <a:endParaRPr lang="zh-CN" altLang="en-US" sz="1400" dirty="0"/>
          </a:p>
        </p:txBody>
      </p:sp>
      <p:sp>
        <p:nvSpPr>
          <p:cNvPr id="652" name="矩形 18"/>
          <p:cNvSpPr txBox="1"/>
          <p:nvPr/>
        </p:nvSpPr>
        <p:spPr>
          <a:xfrm>
            <a:off x="7771922" y="888141"/>
            <a:ext cx="1323341" cy="338555"/>
          </a:xfrm>
          <a:prstGeom prst="rect">
            <a:avLst/>
          </a:prstGeom>
          <a:ln w="12700">
            <a:miter lim="400000"/>
          </a:ln>
        </p:spPr>
        <p:txBody>
          <a:bodyPr wrap="none" lIns="45719" rIns="45719">
            <a:noAutofit/>
          </a:bodyPr>
          <a:lstStyle>
            <a:lvl1pPr algn="just" defTabSz="831850">
              <a:defRPr sz="1455" b="1"/>
            </a:lvl1pPr>
          </a:lstStyle>
          <a:p>
            <a:r>
              <a:rPr lang="en-US" altLang="zh-CN" sz="1800" dirty="0"/>
              <a:t>Project Scoping Process</a:t>
            </a:r>
            <a:endParaRPr lang="en-US" altLang="zh-CN" sz="1800" dirty="0"/>
          </a:p>
        </p:txBody>
      </p:sp>
      <p:pic>
        <p:nvPicPr>
          <p:cNvPr id="102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6669" y="1087618"/>
            <a:ext cx="4903504" cy="2878895"/>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466" y="2807979"/>
            <a:ext cx="4839235" cy="3187750"/>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indefinite" fill="hold"/>
                                        <p:tgtEl>
                                          <p:spTgt spid="649"/>
                                        </p:tgtEl>
                                        <p:attrNameLst>
                                          <p:attrName>style.visibility</p:attrName>
                                        </p:attrNameLst>
                                      </p:cBhvr>
                                      <p:to>
                                        <p:strVal val="visible"/>
                                      </p:to>
                                    </p:set>
                                    <p:animEffect transition="in" filter="box(in)">
                                      <p:cBhvr>
                                        <p:cTn id="31" dur="2000"/>
                                        <p:tgtEl>
                                          <p:spTgt spid="649"/>
                                        </p:tgtEl>
                                      </p:cBhvr>
                                    </p:animEffect>
                                  </p:childTnLst>
                                </p:cTn>
                              </p:par>
                            </p:childTnLst>
                          </p:cTn>
                        </p:par>
                        <p:par>
                          <p:cTn id="32" fill="hold">
                            <p:stCondLst>
                              <p:cond delay="4500"/>
                            </p:stCondLst>
                            <p:childTnLst>
                              <p:par>
                                <p:cTn id="33" presetID="4" presetClass="entr" presetSubtype="16" fill="hold" grpId="0" nodeType="afterEffect">
                                  <p:stCondLst>
                                    <p:cond delay="0"/>
                                  </p:stCondLst>
                                  <p:childTnLst>
                                    <p:set>
                                      <p:cBhvr>
                                        <p:cTn id="34" dur="indefinite" fill="hold"/>
                                        <p:tgtEl>
                                          <p:spTgt spid="650"/>
                                        </p:tgtEl>
                                        <p:attrNameLst>
                                          <p:attrName>style.visibility</p:attrName>
                                        </p:attrNameLst>
                                      </p:cBhvr>
                                      <p:to>
                                        <p:strVal val="visible"/>
                                      </p:to>
                                    </p:set>
                                    <p:animEffect transition="in" filter="box(in)">
                                      <p:cBhvr>
                                        <p:cTn id="35" dur="2000"/>
                                        <p:tgtEl>
                                          <p:spTgt spid="650"/>
                                        </p:tgtEl>
                                      </p:cBhvr>
                                    </p:animEffect>
                                  </p:childTnLst>
                                </p:cTn>
                              </p:par>
                            </p:childTnLst>
                          </p:cTn>
                        </p:par>
                        <p:par>
                          <p:cTn id="36" fill="hold">
                            <p:stCondLst>
                              <p:cond delay="6500"/>
                            </p:stCondLst>
                            <p:childTnLst>
                              <p:par>
                                <p:cTn id="37" presetID="2" presetClass="entr" presetSubtype="4" fill="hold" grpId="0" nodeType="afterEffect">
                                  <p:stCondLst>
                                    <p:cond delay="0"/>
                                  </p:stCondLst>
                                  <p:childTnLst>
                                    <p:set>
                                      <p:cBhvr>
                                        <p:cTn id="38" dur="indefinite" fill="hold"/>
                                        <p:tgtEl>
                                          <p:spTgt spid="651"/>
                                        </p:tgtEl>
                                        <p:attrNameLst>
                                          <p:attrName>style.visibility</p:attrName>
                                        </p:attrNameLst>
                                      </p:cBhvr>
                                      <p:to>
                                        <p:strVal val="visible"/>
                                      </p:to>
                                    </p:set>
                                    <p:anim calcmode="lin" valueType="num">
                                      <p:cBhvr>
                                        <p:cTn id="39" dur="500" fill="hold"/>
                                        <p:tgtEl>
                                          <p:spTgt spid="651"/>
                                        </p:tgtEl>
                                        <p:attrNameLst>
                                          <p:attrName>ppt_x</p:attrName>
                                        </p:attrNameLst>
                                      </p:cBhvr>
                                      <p:tavLst>
                                        <p:tav tm="0">
                                          <p:val>
                                            <p:strVal val="#ppt_x"/>
                                          </p:val>
                                        </p:tav>
                                        <p:tav tm="100000">
                                          <p:val>
                                            <p:strVal val="#ppt_x"/>
                                          </p:val>
                                        </p:tav>
                                      </p:tavLst>
                                    </p:anim>
                                    <p:anim calcmode="lin" valueType="num">
                                      <p:cBhvr>
                                        <p:cTn id="40" dur="500" fill="hold"/>
                                        <p:tgtEl>
                                          <p:spTgt spid="651"/>
                                        </p:tgtEl>
                                        <p:attrNameLst>
                                          <p:attrName>ppt_y</p:attrName>
                                        </p:attrNameLst>
                                      </p:cBhvr>
                                      <p:tavLst>
                                        <p:tav tm="0">
                                          <p:val>
                                            <p:strVal val="1+#ppt_h/2"/>
                                          </p:val>
                                        </p:tav>
                                        <p:tav tm="100000">
                                          <p:val>
                                            <p:strVal val="#ppt_y"/>
                                          </p:val>
                                        </p:tav>
                                      </p:tavLst>
                                    </p:anim>
                                  </p:childTnLst>
                                </p:cTn>
                              </p:par>
                            </p:childTnLst>
                          </p:cTn>
                        </p:par>
                        <p:par>
                          <p:cTn id="41" fill="hold">
                            <p:stCondLst>
                              <p:cond delay="7000"/>
                            </p:stCondLst>
                            <p:childTnLst>
                              <p:par>
                                <p:cTn id="42" presetID="2" presetClass="entr" presetSubtype="4" fill="hold" grpId="0" nodeType="afterEffect">
                                  <p:stCondLst>
                                    <p:cond delay="0"/>
                                  </p:stCondLst>
                                  <p:childTnLst>
                                    <p:set>
                                      <p:cBhvr>
                                        <p:cTn id="43" dur="indefinite" fill="hold"/>
                                        <p:tgtEl>
                                          <p:spTgt spid="652"/>
                                        </p:tgtEl>
                                        <p:attrNameLst>
                                          <p:attrName>style.visibility</p:attrName>
                                        </p:attrNameLst>
                                      </p:cBhvr>
                                      <p:to>
                                        <p:strVal val="visible"/>
                                      </p:to>
                                    </p:set>
                                    <p:anim calcmode="lin" valueType="num">
                                      <p:cBhvr>
                                        <p:cTn id="44" dur="500" fill="hold"/>
                                        <p:tgtEl>
                                          <p:spTgt spid="652"/>
                                        </p:tgtEl>
                                        <p:attrNameLst>
                                          <p:attrName>ppt_x</p:attrName>
                                        </p:attrNameLst>
                                      </p:cBhvr>
                                      <p:tavLst>
                                        <p:tav tm="0">
                                          <p:val>
                                            <p:strVal val="#ppt_x"/>
                                          </p:val>
                                        </p:tav>
                                        <p:tav tm="100000">
                                          <p:val>
                                            <p:strVal val="#ppt_x"/>
                                          </p:val>
                                        </p:tav>
                                      </p:tavLst>
                                    </p:anim>
                                    <p:anim calcmode="lin" valueType="num">
                                      <p:cBhvr>
                                        <p:cTn id="45"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49" grpId="0" animBg="1" advAuto="0"/>
      <p:bldP spid="650" grpId="0" animBg="1" advAuto="0"/>
      <p:bldP spid="651" grpId="0" animBg="1" advAuto="0"/>
      <p:bldP spid="652"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t>PART.</a:t>
            </a:r>
            <a:r>
              <a:rPr lang="en-US"/>
              <a:t>2</a:t>
            </a:r>
            <a:endParaRPr lang="en-US"/>
          </a:p>
        </p:txBody>
      </p:sp>
      <p:sp>
        <p:nvSpPr>
          <p:cNvPr id="649" name="矩形 1"/>
          <p:cNvSpPr txBox="1"/>
          <p:nvPr/>
        </p:nvSpPr>
        <p:spPr>
          <a:xfrm>
            <a:off x="936191" y="1372167"/>
            <a:ext cx="10447017" cy="582655"/>
          </a:xfrm>
          <a:prstGeom prst="rect">
            <a:avLst/>
          </a:prstGeom>
          <a:ln w="12700">
            <a:miter lim="400000"/>
          </a:ln>
        </p:spPr>
        <p:txBody>
          <a:bodyPr lIns="45719" rIns="45719">
            <a:noAutofit/>
          </a:bodyPr>
          <a:lstStyle>
            <a:lvl1pPr>
              <a:lnSpc>
                <a:spcPct val="150000"/>
              </a:lnSpc>
              <a:defRPr sz="1100"/>
            </a:lvl1pPr>
          </a:lstStyle>
          <a:p>
            <a:r>
              <a:rPr lang="zh-CN" altLang="en-US" sz="2000" dirty="0"/>
              <a:t>为加深对需求的理解，促进项目的顺利开展，降低因需求不明确而带来的风险，我们进一步将需求细化，形成了如下</a:t>
            </a:r>
            <a:r>
              <a:rPr lang="en-US" altLang="zh-CN" sz="2000" dirty="0"/>
              <a:t>RBS</a:t>
            </a:r>
            <a:r>
              <a:rPr lang="zh-CN" altLang="en-US" sz="2000" dirty="0"/>
              <a:t>结构图。</a:t>
            </a:r>
            <a:endParaRPr lang="zh-CN" altLang="en-US" sz="2000" dirty="0"/>
          </a:p>
        </p:txBody>
      </p:sp>
      <p:sp>
        <p:nvSpPr>
          <p:cNvPr id="652" name="矩形 18"/>
          <p:cNvSpPr txBox="1"/>
          <p:nvPr/>
        </p:nvSpPr>
        <p:spPr>
          <a:xfrm>
            <a:off x="3464084" y="734912"/>
            <a:ext cx="3302635"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Requirements Breakdown Structure (RBS)</a:t>
            </a:r>
            <a:endParaRPr lang="en-US" altLang="zh-CN" sz="2400" dirty="0"/>
          </a:p>
        </p:txBody>
      </p:sp>
      <p:pic>
        <p:nvPicPr>
          <p:cNvPr id="20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0458" y="2754697"/>
            <a:ext cx="11398484" cy="22413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indefinite" fill="hold"/>
                                        <p:tgtEl>
                                          <p:spTgt spid="649"/>
                                        </p:tgtEl>
                                        <p:attrNameLst>
                                          <p:attrName>style.visibility</p:attrName>
                                        </p:attrNameLst>
                                      </p:cBhvr>
                                      <p:to>
                                        <p:strVal val="visible"/>
                                      </p:to>
                                    </p:set>
                                    <p:animEffect transition="in" filter="box(in)">
                                      <p:cBhvr>
                                        <p:cTn id="31" dur="2000"/>
                                        <p:tgtEl>
                                          <p:spTgt spid="649"/>
                                        </p:tgtEl>
                                      </p:cBhvr>
                                    </p:animEffect>
                                  </p:childTnLst>
                                </p:cTn>
                              </p:par>
                            </p:childTnLst>
                          </p:cTn>
                        </p:par>
                        <p:par>
                          <p:cTn id="32" fill="hold">
                            <p:stCondLst>
                              <p:cond delay="4500"/>
                            </p:stCondLst>
                            <p:childTnLst>
                              <p:par>
                                <p:cTn id="33" presetID="2" presetClass="entr" presetSubtype="4" fill="hold" grpId="0" nodeType="afterEffect">
                                  <p:stCondLst>
                                    <p:cond delay="0"/>
                                  </p:stCondLst>
                                  <p:childTnLst>
                                    <p:set>
                                      <p:cBhvr>
                                        <p:cTn id="34" dur="indefinite" fill="hold"/>
                                        <p:tgtEl>
                                          <p:spTgt spid="652"/>
                                        </p:tgtEl>
                                        <p:attrNameLst>
                                          <p:attrName>style.visibility</p:attrName>
                                        </p:attrNameLst>
                                      </p:cBhvr>
                                      <p:to>
                                        <p:strVal val="visible"/>
                                      </p:to>
                                    </p:set>
                                    <p:anim calcmode="lin" valueType="num">
                                      <p:cBhvr>
                                        <p:cTn id="35" dur="500" fill="hold"/>
                                        <p:tgtEl>
                                          <p:spTgt spid="652"/>
                                        </p:tgtEl>
                                        <p:attrNameLst>
                                          <p:attrName>ppt_x</p:attrName>
                                        </p:attrNameLst>
                                      </p:cBhvr>
                                      <p:tavLst>
                                        <p:tav tm="0">
                                          <p:val>
                                            <p:strVal val="#ppt_x"/>
                                          </p:val>
                                        </p:tav>
                                        <p:tav tm="100000">
                                          <p:val>
                                            <p:strVal val="#ppt_x"/>
                                          </p:val>
                                        </p:tav>
                                      </p:tavLst>
                                    </p:anim>
                                    <p:anim calcmode="lin" valueType="num">
                                      <p:cBhvr>
                                        <p:cTn id="36"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49" grpId="0" animBg="1" advAuto="0"/>
      <p:bldP spid="65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矩形 4"/>
          <p:cNvSpPr/>
          <p:nvPr/>
        </p:nvSpPr>
        <p:spPr>
          <a:xfrm>
            <a:off x="294004" y="346709"/>
            <a:ext cx="11603992" cy="6163947"/>
          </a:xfrm>
          <a:prstGeom prst="rect">
            <a:avLst/>
          </a:prstGeom>
          <a:ln w="31750">
            <a:solidFill>
              <a:srgbClr val="4C544C"/>
            </a:solidFill>
            <a:miter/>
          </a:ln>
        </p:spPr>
        <p:txBody>
          <a:bodyPr lIns="45719" rIns="45719" anchor="ctr"/>
          <a:lstStyle/>
          <a:p>
            <a:pPr algn="ctr">
              <a:defRPr>
                <a:solidFill>
                  <a:srgbClr val="FFFFFF"/>
                </a:solidFill>
              </a:defRPr>
            </a:pPr>
          </a:p>
        </p:txBody>
      </p:sp>
      <p:grpSp>
        <p:nvGrpSpPr>
          <p:cNvPr id="638" name="组合 7"/>
          <p:cNvGrpSpPr/>
          <p:nvPr/>
        </p:nvGrpSpPr>
        <p:grpSpPr>
          <a:xfrm>
            <a:off x="293052" y="344487"/>
            <a:ext cx="1458279" cy="1457961"/>
            <a:chOff x="0" y="0"/>
            <a:chExt cx="1458277" cy="1457960"/>
          </a:xfrm>
        </p:grpSpPr>
        <p:sp>
          <p:nvSpPr>
            <p:cNvPr id="636" name="矩形 5"/>
            <p:cNvSpPr/>
            <p:nvPr/>
          </p:nvSpPr>
          <p:spPr>
            <a:xfrm>
              <a:off x="317"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7" name="矩形 6"/>
            <p:cNvSpPr/>
            <p:nvPr/>
          </p:nvSpPr>
          <p:spPr>
            <a:xfrm rot="16200000">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1" name="组合 8"/>
          <p:cNvGrpSpPr/>
          <p:nvPr/>
        </p:nvGrpSpPr>
        <p:grpSpPr>
          <a:xfrm>
            <a:off x="10541000" y="344487"/>
            <a:ext cx="1458278" cy="1457961"/>
            <a:chOff x="0" y="0"/>
            <a:chExt cx="1458277" cy="1457960"/>
          </a:xfrm>
        </p:grpSpPr>
        <p:sp>
          <p:nvSpPr>
            <p:cNvPr id="639" name="矩形 9"/>
            <p:cNvSpPr/>
            <p:nvPr/>
          </p:nvSpPr>
          <p:spPr>
            <a:xfrm flipH="1">
              <a:off x="0" y="31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0" name="矩形 10"/>
            <p:cNvSpPr/>
            <p:nvPr/>
          </p:nvSpPr>
          <p:spPr>
            <a:xfrm rot="5400000" flipH="1">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组合 11"/>
          <p:cNvGrpSpPr/>
          <p:nvPr/>
        </p:nvGrpSpPr>
        <p:grpSpPr>
          <a:xfrm>
            <a:off x="293687" y="5150167"/>
            <a:ext cx="1458279" cy="1457961"/>
            <a:chOff x="0" y="0"/>
            <a:chExt cx="1458277" cy="1457960"/>
          </a:xfrm>
        </p:grpSpPr>
        <p:sp>
          <p:nvSpPr>
            <p:cNvPr id="642" name="矩形 12"/>
            <p:cNvSpPr/>
            <p:nvPr/>
          </p:nvSpPr>
          <p:spPr>
            <a:xfrm rot="10800000" flipH="1">
              <a:off x="317"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3" name="矩形 13"/>
            <p:cNvSpPr/>
            <p:nvPr/>
          </p:nvSpPr>
          <p:spPr>
            <a:xfrm rot="16200000" flipH="1">
              <a:off x="-680403" y="680402"/>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7" name="组合 14"/>
          <p:cNvGrpSpPr/>
          <p:nvPr/>
        </p:nvGrpSpPr>
        <p:grpSpPr>
          <a:xfrm>
            <a:off x="10497819" y="5111432"/>
            <a:ext cx="1458279" cy="1457961"/>
            <a:chOff x="0" y="0"/>
            <a:chExt cx="1458277" cy="1457960"/>
          </a:xfrm>
        </p:grpSpPr>
        <p:sp>
          <p:nvSpPr>
            <p:cNvPr id="645" name="矩形 15"/>
            <p:cNvSpPr/>
            <p:nvPr/>
          </p:nvSpPr>
          <p:spPr>
            <a:xfrm rot="10800000">
              <a:off x="0" y="1360487"/>
              <a:ext cx="1457961"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46" name="矩形 16"/>
            <p:cNvSpPr/>
            <p:nvPr/>
          </p:nvSpPr>
          <p:spPr>
            <a:xfrm rot="5400000">
              <a:off x="680719" y="680402"/>
              <a:ext cx="1457962" cy="97156"/>
            </a:xfrm>
            <a:prstGeom prst="rect">
              <a:avLst/>
            </a:prstGeom>
            <a:solidFill>
              <a:srgbClr val="69565B">
                <a:alpha val="74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48" name="文本框 3"/>
          <p:cNvSpPr txBox="1"/>
          <p:nvPr/>
        </p:nvSpPr>
        <p:spPr>
          <a:xfrm>
            <a:off x="5780404" y="34290"/>
            <a:ext cx="1831341" cy="368300"/>
          </a:xfrm>
          <a:prstGeom prst="rect">
            <a:avLst/>
          </a:prstGeom>
          <a:ln w="12700">
            <a:miter lim="400000"/>
          </a:ln>
        </p:spPr>
        <p:txBody>
          <a:bodyPr lIns="45719" rIns="45719">
            <a:spAutoFit/>
          </a:bodyPr>
          <a:lstStyle>
            <a:lvl1pPr>
              <a:defRPr b="1">
                <a:solidFill>
                  <a:srgbClr val="595959"/>
                </a:solidFill>
              </a:defRPr>
            </a:lvl1pPr>
          </a:lstStyle>
          <a:p>
            <a:r>
              <a:t>PART.</a:t>
            </a:r>
            <a:r>
              <a:rPr lang="en-US"/>
              <a:t>2</a:t>
            </a:r>
            <a:endParaRPr lang="en-US"/>
          </a:p>
        </p:txBody>
      </p:sp>
      <p:sp>
        <p:nvSpPr>
          <p:cNvPr id="649" name="矩形 1"/>
          <p:cNvSpPr txBox="1"/>
          <p:nvPr/>
        </p:nvSpPr>
        <p:spPr>
          <a:xfrm>
            <a:off x="930277" y="2596773"/>
            <a:ext cx="4451348" cy="2357505"/>
          </a:xfrm>
          <a:prstGeom prst="rect">
            <a:avLst/>
          </a:prstGeom>
          <a:ln w="12700">
            <a:miter lim="400000"/>
          </a:ln>
        </p:spPr>
        <p:txBody>
          <a:bodyPr lIns="45719" rIns="45719">
            <a:noAutofit/>
          </a:bodyPr>
          <a:lstStyle>
            <a:lvl1pPr>
              <a:lnSpc>
                <a:spcPct val="150000"/>
              </a:lnSpc>
              <a:defRPr sz="1100"/>
            </a:lvl1pPr>
          </a:lstStyle>
          <a:p>
            <a:r>
              <a:rPr lang="zh-CN" altLang="en-US" sz="1800" dirty="0"/>
              <a:t>在召开了项目范围会议后，本项目团队成员共同起草了</a:t>
            </a:r>
            <a:r>
              <a:rPr lang="en-US" altLang="zh-CN" sz="1800" dirty="0"/>
              <a:t>POS</a:t>
            </a:r>
            <a:r>
              <a:rPr lang="zh-CN" altLang="en-US" sz="1800" dirty="0"/>
              <a:t>，包含了对本项目的机遇与挑战、开展目的、实施目标、项目进行过程中可能会遇到的风险等方面的描述。</a:t>
            </a:r>
            <a:endParaRPr lang="zh-CN" altLang="en-US" sz="1800" dirty="0"/>
          </a:p>
        </p:txBody>
      </p:sp>
      <p:sp>
        <p:nvSpPr>
          <p:cNvPr id="652" name="矩形 18"/>
          <p:cNvSpPr txBox="1"/>
          <p:nvPr/>
        </p:nvSpPr>
        <p:spPr>
          <a:xfrm>
            <a:off x="922019" y="2015348"/>
            <a:ext cx="3302635" cy="338555"/>
          </a:xfrm>
          <a:prstGeom prst="rect">
            <a:avLst/>
          </a:prstGeom>
          <a:ln w="12700">
            <a:miter lim="400000"/>
          </a:ln>
        </p:spPr>
        <p:txBody>
          <a:bodyPr wrap="none" lIns="45719" rIns="45719">
            <a:noAutofit/>
          </a:bodyPr>
          <a:lstStyle>
            <a:lvl1pPr algn="just" defTabSz="831850">
              <a:defRPr sz="1455" b="1"/>
            </a:lvl1pPr>
          </a:lstStyle>
          <a:p>
            <a:r>
              <a:rPr lang="en-US" altLang="zh-CN" sz="2400" dirty="0"/>
              <a:t>Project Overview Statement (POS)</a:t>
            </a:r>
            <a:endParaRPr lang="en-US" altLang="zh-CN" sz="2400" dirty="0"/>
          </a:p>
        </p:txBody>
      </p:sp>
      <p:sp>
        <p:nvSpPr>
          <p:cNvPr id="3" name="Rectangle 4"/>
          <p:cNvSpPr>
            <a:spLocks noChangeArrowheads="1"/>
          </p:cNvSpPr>
          <p:nvPr/>
        </p:nvSpPr>
        <p:spPr bwMode="auto">
          <a:xfrm>
            <a:off x="-476250" y="2111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1"/>
          <a:srcRect r="483" b="17261"/>
          <a:stretch>
            <a:fillRect/>
          </a:stretch>
        </p:blipFill>
        <p:spPr>
          <a:xfrm>
            <a:off x="6334125" y="848360"/>
            <a:ext cx="4976495" cy="4909820"/>
          </a:xfrm>
          <a:prstGeom prst="rect">
            <a:avLst/>
          </a:prstGeom>
        </p:spPr>
      </p:pic>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635"/>
                                        </p:tgtEl>
                                        <p:attrNameLst>
                                          <p:attrName>style.visibility</p:attrName>
                                        </p:attrNameLst>
                                      </p:cBhvr>
                                      <p:to>
                                        <p:strVal val="visible"/>
                                      </p:to>
                                    </p:set>
                                    <p:animEffect transition="in" filter="dissolve">
                                      <p:cBhvr>
                                        <p:cTn id="7" dur="500"/>
                                        <p:tgtEl>
                                          <p:spTgt spid="635"/>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indefinite" fill="hold"/>
                                        <p:tgtEl>
                                          <p:spTgt spid="638"/>
                                        </p:tgtEl>
                                        <p:attrNameLst>
                                          <p:attrName>style.visibility</p:attrName>
                                        </p:attrNameLst>
                                      </p:cBhvr>
                                      <p:to>
                                        <p:strVal val="visible"/>
                                      </p:to>
                                    </p:set>
                                    <p:anim calcmode="lin" valueType="num">
                                      <p:cBhvr>
                                        <p:cTn id="11" dur="500" fill="hold"/>
                                        <p:tgtEl>
                                          <p:spTgt spid="638"/>
                                        </p:tgtEl>
                                        <p:attrNameLst>
                                          <p:attrName>ppt_w</p:attrName>
                                        </p:attrNameLst>
                                      </p:cBhvr>
                                      <p:tavLst>
                                        <p:tav tm="0">
                                          <p:val>
                                            <p:fltVal val="0"/>
                                          </p:val>
                                        </p:tav>
                                        <p:tav tm="100000">
                                          <p:val>
                                            <p:strVal val="#ppt_w"/>
                                          </p:val>
                                        </p:tav>
                                      </p:tavLst>
                                    </p:anim>
                                    <p:anim calcmode="lin" valueType="num">
                                      <p:cBhvr>
                                        <p:cTn id="12" dur="500" fill="hold"/>
                                        <p:tgtEl>
                                          <p:spTgt spid="6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indefinite" fill="hold"/>
                                        <p:tgtEl>
                                          <p:spTgt spid="644"/>
                                        </p:tgtEl>
                                        <p:attrNameLst>
                                          <p:attrName>style.visibility</p:attrName>
                                        </p:attrNameLst>
                                      </p:cBhvr>
                                      <p:to>
                                        <p:strVal val="visible"/>
                                      </p:to>
                                    </p:set>
                                    <p:anim calcmode="lin" valueType="num">
                                      <p:cBhvr>
                                        <p:cTn id="16" dur="500" fill="hold"/>
                                        <p:tgtEl>
                                          <p:spTgt spid="644"/>
                                        </p:tgtEl>
                                        <p:attrNameLst>
                                          <p:attrName>ppt_w</p:attrName>
                                        </p:attrNameLst>
                                      </p:cBhvr>
                                      <p:tavLst>
                                        <p:tav tm="0">
                                          <p:val>
                                            <p:fltVal val="0"/>
                                          </p:val>
                                        </p:tav>
                                        <p:tav tm="100000">
                                          <p:val>
                                            <p:strVal val="#ppt_w"/>
                                          </p:val>
                                        </p:tav>
                                      </p:tavLst>
                                    </p:anim>
                                    <p:anim calcmode="lin" valueType="num">
                                      <p:cBhvr>
                                        <p:cTn id="17" dur="500" fill="hold"/>
                                        <p:tgtEl>
                                          <p:spTgt spid="64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indefinite" fill="hold"/>
                                        <p:tgtEl>
                                          <p:spTgt spid="647"/>
                                        </p:tgtEl>
                                        <p:attrNameLst>
                                          <p:attrName>style.visibility</p:attrName>
                                        </p:attrNameLst>
                                      </p:cBhvr>
                                      <p:to>
                                        <p:strVal val="visible"/>
                                      </p:to>
                                    </p:set>
                                    <p:anim calcmode="lin" valueType="num">
                                      <p:cBhvr>
                                        <p:cTn id="21" dur="500" fill="hold"/>
                                        <p:tgtEl>
                                          <p:spTgt spid="647"/>
                                        </p:tgtEl>
                                        <p:attrNameLst>
                                          <p:attrName>ppt_w</p:attrName>
                                        </p:attrNameLst>
                                      </p:cBhvr>
                                      <p:tavLst>
                                        <p:tav tm="0">
                                          <p:val>
                                            <p:fltVal val="0"/>
                                          </p:val>
                                        </p:tav>
                                        <p:tav tm="100000">
                                          <p:val>
                                            <p:strVal val="#ppt_w"/>
                                          </p:val>
                                        </p:tav>
                                      </p:tavLst>
                                    </p:anim>
                                    <p:anim calcmode="lin" valueType="num">
                                      <p:cBhvr>
                                        <p:cTn id="22" dur="500" fill="hold"/>
                                        <p:tgtEl>
                                          <p:spTgt spid="647"/>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indefinite" fill="hold"/>
                                        <p:tgtEl>
                                          <p:spTgt spid="641"/>
                                        </p:tgtEl>
                                        <p:attrNameLst>
                                          <p:attrName>style.visibility</p:attrName>
                                        </p:attrNameLst>
                                      </p:cBhvr>
                                      <p:to>
                                        <p:strVal val="visible"/>
                                      </p:to>
                                    </p:set>
                                    <p:anim calcmode="lin" valueType="num">
                                      <p:cBhvr>
                                        <p:cTn id="26" dur="500" fill="hold"/>
                                        <p:tgtEl>
                                          <p:spTgt spid="641"/>
                                        </p:tgtEl>
                                        <p:attrNameLst>
                                          <p:attrName>ppt_w</p:attrName>
                                        </p:attrNameLst>
                                      </p:cBhvr>
                                      <p:tavLst>
                                        <p:tav tm="0">
                                          <p:val>
                                            <p:fltVal val="0"/>
                                          </p:val>
                                        </p:tav>
                                        <p:tav tm="100000">
                                          <p:val>
                                            <p:strVal val="#ppt_w"/>
                                          </p:val>
                                        </p:tav>
                                      </p:tavLst>
                                    </p:anim>
                                    <p:anim calcmode="lin" valueType="num">
                                      <p:cBhvr>
                                        <p:cTn id="27" dur="500" fill="hold"/>
                                        <p:tgtEl>
                                          <p:spTgt spid="641"/>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indefinite" fill="hold"/>
                                        <p:tgtEl>
                                          <p:spTgt spid="649"/>
                                        </p:tgtEl>
                                        <p:attrNameLst>
                                          <p:attrName>style.visibility</p:attrName>
                                        </p:attrNameLst>
                                      </p:cBhvr>
                                      <p:to>
                                        <p:strVal val="visible"/>
                                      </p:to>
                                    </p:set>
                                    <p:animEffect transition="in" filter="box(in)">
                                      <p:cBhvr>
                                        <p:cTn id="31" dur="2000"/>
                                        <p:tgtEl>
                                          <p:spTgt spid="649"/>
                                        </p:tgtEl>
                                      </p:cBhvr>
                                    </p:animEffect>
                                  </p:childTnLst>
                                </p:cTn>
                              </p:par>
                            </p:childTnLst>
                          </p:cTn>
                        </p:par>
                        <p:par>
                          <p:cTn id="32" fill="hold">
                            <p:stCondLst>
                              <p:cond delay="4500"/>
                            </p:stCondLst>
                            <p:childTnLst>
                              <p:par>
                                <p:cTn id="33" presetID="2" presetClass="entr" presetSubtype="4" fill="hold" grpId="0" nodeType="afterEffect">
                                  <p:stCondLst>
                                    <p:cond delay="0"/>
                                  </p:stCondLst>
                                  <p:childTnLst>
                                    <p:set>
                                      <p:cBhvr>
                                        <p:cTn id="34" dur="indefinite" fill="hold"/>
                                        <p:tgtEl>
                                          <p:spTgt spid="652"/>
                                        </p:tgtEl>
                                        <p:attrNameLst>
                                          <p:attrName>style.visibility</p:attrName>
                                        </p:attrNameLst>
                                      </p:cBhvr>
                                      <p:to>
                                        <p:strVal val="visible"/>
                                      </p:to>
                                    </p:set>
                                    <p:anim calcmode="lin" valueType="num">
                                      <p:cBhvr>
                                        <p:cTn id="35" dur="500" fill="hold"/>
                                        <p:tgtEl>
                                          <p:spTgt spid="652"/>
                                        </p:tgtEl>
                                        <p:attrNameLst>
                                          <p:attrName>ppt_x</p:attrName>
                                        </p:attrNameLst>
                                      </p:cBhvr>
                                      <p:tavLst>
                                        <p:tav tm="0">
                                          <p:val>
                                            <p:strVal val="#ppt_x"/>
                                          </p:val>
                                        </p:tav>
                                        <p:tav tm="100000">
                                          <p:val>
                                            <p:strVal val="#ppt_x"/>
                                          </p:val>
                                        </p:tav>
                                      </p:tavLst>
                                    </p:anim>
                                    <p:anim calcmode="lin" valueType="num">
                                      <p:cBhvr>
                                        <p:cTn id="36"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animBg="1" advAuto="0"/>
      <p:bldP spid="638" grpId="0" animBg="1" advAuto="0"/>
      <p:bldP spid="641" grpId="0" animBg="1" advAuto="0"/>
      <p:bldP spid="644" grpId="0" animBg="1" advAuto="0"/>
      <p:bldP spid="647" grpId="0" animBg="1" advAuto="0"/>
      <p:bldP spid="649" grpId="0" animBg="1" advAuto="0"/>
      <p:bldP spid="652"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3" descr="图片 3"/>
          <p:cNvPicPr>
            <a:picLocks noChangeAspect="1"/>
          </p:cNvPicPr>
          <p:nvPr/>
        </p:nvPicPr>
        <p:blipFill>
          <a:blip r:embed="rId1" cstate="print"/>
          <a:stretch>
            <a:fillRect/>
          </a:stretch>
        </p:blipFill>
        <p:spPr>
          <a:xfrm>
            <a:off x="-1271" y="-17780"/>
            <a:ext cx="12236451" cy="6894831"/>
          </a:xfrm>
          <a:prstGeom prst="rect">
            <a:avLst/>
          </a:prstGeom>
          <a:ln w="12700">
            <a:miter lim="400000"/>
            <a:headEnd/>
            <a:tailEnd/>
          </a:ln>
        </p:spPr>
      </p:pic>
      <p:sp>
        <p:nvSpPr>
          <p:cNvPr id="120" name="矩形 4"/>
          <p:cNvSpPr/>
          <p:nvPr/>
        </p:nvSpPr>
        <p:spPr>
          <a:xfrm>
            <a:off x="294004" y="1368425"/>
            <a:ext cx="11603992" cy="4291330"/>
          </a:xfrm>
          <a:prstGeom prst="rect">
            <a:avLst/>
          </a:prstGeom>
          <a:ln w="31750">
            <a:solidFill>
              <a:srgbClr val="FFFFFF"/>
            </a:solidFill>
            <a:miter/>
          </a:ln>
        </p:spPr>
        <p:txBody>
          <a:bodyPr lIns="45719" rIns="45719" anchor="ctr"/>
          <a:lstStyle/>
          <a:p>
            <a:pPr algn="ctr">
              <a:defRPr>
                <a:solidFill>
                  <a:srgbClr val="FFFFFF"/>
                </a:solidFill>
              </a:defRPr>
            </a:pPr>
          </a:p>
        </p:txBody>
      </p:sp>
      <p:sp>
        <p:nvSpPr>
          <p:cNvPr id="121" name="矩形 18"/>
          <p:cNvSpPr/>
          <p:nvPr/>
        </p:nvSpPr>
        <p:spPr>
          <a:xfrm>
            <a:off x="-47626" y="1764029"/>
            <a:ext cx="12292332" cy="3533141"/>
          </a:xfrm>
          <a:prstGeom prst="rect">
            <a:avLst/>
          </a:prstGeom>
          <a:solidFill>
            <a:srgbClr val="69565B">
              <a:alpha val="63000"/>
            </a:srgbClr>
          </a:solidFill>
          <a:ln w="12700">
            <a:miter lim="400000"/>
          </a:ln>
        </p:spPr>
        <p:txBody>
          <a:bodyPr lIns="45719" rIns="45719" anchor="ctr"/>
          <a:lstStyle/>
          <a:p>
            <a:pPr algn="ctr">
              <a:defRPr>
                <a:solidFill>
                  <a:srgbClr val="FFFFFF"/>
                </a:solidFill>
              </a:defRPr>
            </a:pPr>
          </a:p>
        </p:txBody>
      </p:sp>
      <p:sp>
        <p:nvSpPr>
          <p:cNvPr id="122" name="矩形 17"/>
          <p:cNvSpPr/>
          <p:nvPr/>
        </p:nvSpPr>
        <p:spPr>
          <a:xfrm>
            <a:off x="1314450" y="1763394"/>
            <a:ext cx="9589135" cy="3533142"/>
          </a:xfrm>
          <a:prstGeom prst="rect">
            <a:avLst/>
          </a:prstGeom>
          <a:ln w="111125">
            <a:solidFill>
              <a:srgbClr val="FFFFFF"/>
            </a:solidFill>
            <a:miter/>
          </a:ln>
        </p:spPr>
        <p:txBody>
          <a:bodyPr lIns="45719" rIns="45719" anchor="ctr"/>
          <a:lstStyle/>
          <a:p>
            <a:pPr algn="ctr">
              <a:defRPr>
                <a:solidFill>
                  <a:srgbClr val="FFFFFF"/>
                </a:solidFill>
              </a:defRPr>
            </a:pPr>
          </a:p>
        </p:txBody>
      </p:sp>
      <p:pic>
        <p:nvPicPr>
          <p:cNvPr id="123" name="图片 53" descr="图片 53"/>
          <p:cNvPicPr>
            <a:picLocks noChangeAspect="1"/>
          </p:cNvPicPr>
          <p:nvPr/>
        </p:nvPicPr>
        <p:blipFill>
          <a:blip r:embed="rId2"/>
          <a:srcRect r="4" b="60268"/>
          <a:stretch>
            <a:fillRect/>
          </a:stretch>
        </p:blipFill>
        <p:spPr>
          <a:xfrm>
            <a:off x="7130153" y="706662"/>
            <a:ext cx="3934619" cy="2753122"/>
          </a:xfrm>
          <a:custGeom>
            <a:avLst/>
            <a:gdLst/>
            <a:ahLst/>
            <a:cxnLst>
              <a:cxn ang="0">
                <a:pos x="wd2" y="hd2"/>
              </a:cxn>
              <a:cxn ang="5400000">
                <a:pos x="wd2" y="hd2"/>
              </a:cxn>
              <a:cxn ang="10800000">
                <a:pos x="wd2" y="hd2"/>
              </a:cxn>
              <a:cxn ang="16200000">
                <a:pos x="wd2" y="hd2"/>
              </a:cxn>
            </a:cxnLst>
            <a:rect l="0" t="0" r="r" b="b"/>
            <a:pathLst>
              <a:path w="21600" h="21600" extrusionOk="0">
                <a:moveTo>
                  <a:pt x="7935" y="0"/>
                </a:moveTo>
                <a:lnTo>
                  <a:pt x="7935" y="12477"/>
                </a:lnTo>
                <a:lnTo>
                  <a:pt x="0" y="12477"/>
                </a:lnTo>
                <a:lnTo>
                  <a:pt x="0" y="21600"/>
                </a:lnTo>
                <a:lnTo>
                  <a:pt x="21600" y="21600"/>
                </a:lnTo>
                <a:lnTo>
                  <a:pt x="21600" y="0"/>
                </a:lnTo>
                <a:lnTo>
                  <a:pt x="7935" y="0"/>
                </a:lnTo>
                <a:close/>
              </a:path>
            </a:pathLst>
          </a:custGeom>
          <a:ln w="12700">
            <a:miter lim="400000"/>
            <a:headEnd/>
            <a:tailEnd/>
          </a:ln>
        </p:spPr>
      </p:pic>
      <p:pic>
        <p:nvPicPr>
          <p:cNvPr id="124" name="图片 51" descr="图片 51"/>
          <p:cNvPicPr>
            <a:picLocks noChangeAspect="1"/>
          </p:cNvPicPr>
          <p:nvPr/>
        </p:nvPicPr>
        <p:blipFill>
          <a:blip r:embed="rId2"/>
          <a:srcRect r="58865" b="78275"/>
          <a:stretch>
            <a:fillRect/>
          </a:stretch>
        </p:blipFill>
        <p:spPr>
          <a:xfrm>
            <a:off x="2902581" y="3656631"/>
            <a:ext cx="1618570" cy="1505410"/>
          </a:xfrm>
          <a:prstGeom prst="rect">
            <a:avLst/>
          </a:prstGeom>
          <a:ln w="12700">
            <a:miter lim="400000"/>
            <a:headEnd/>
            <a:tailEnd/>
          </a:ln>
        </p:spPr>
      </p:pic>
      <p:sp>
        <p:nvSpPr>
          <p:cNvPr id="125" name="TextBox 6"/>
          <p:cNvSpPr txBox="1"/>
          <p:nvPr/>
        </p:nvSpPr>
        <p:spPr>
          <a:xfrm>
            <a:off x="4302794" y="3029214"/>
            <a:ext cx="3988271" cy="615553"/>
          </a:xfrm>
          <a:prstGeom prst="rect">
            <a:avLst/>
          </a:prstGeom>
          <a:ln w="12700">
            <a:miter lim="400000"/>
          </a:ln>
        </p:spPr>
        <p:txBody>
          <a:bodyPr wrap="none" lIns="0" tIns="0" rIns="0" bIns="0">
            <a:spAutoFit/>
          </a:bodyPr>
          <a:lstStyle>
            <a:lvl1pPr>
              <a:defRPr sz="2800" b="1">
                <a:solidFill>
                  <a:srgbClr val="FFFFFF"/>
                </a:solidFill>
                <a:latin typeface="方正姚体" panose="02010601030101010101" charset="-122"/>
                <a:ea typeface="方正姚体" panose="02010601030101010101" charset="-122"/>
                <a:cs typeface="方正姚体" panose="02010601030101010101" charset="-122"/>
                <a:sym typeface="方正姚体" panose="02010601030101010101" charset="-122"/>
              </a:defRPr>
            </a:lvl1pPr>
          </a:lstStyle>
          <a:p>
            <a:pPr algn="ctr"/>
            <a:r>
              <a:rPr lang="en-US" sz="4000" dirty="0"/>
              <a:t>3. P</a:t>
            </a:r>
            <a:r>
              <a:rPr lang="en-US" altLang="zh-CN" sz="4000" dirty="0"/>
              <a:t>roject Planning</a:t>
            </a:r>
            <a:endParaRPr sz="4000" dirty="0"/>
          </a:p>
        </p:txBody>
      </p:sp>
    </p:spTree>
  </p:cSld>
  <p:clrMapOvr>
    <a:masterClrMapping/>
  </p:clrMapOvr>
  <p:transition advTm="0"/>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indefinite" fill="hold"/>
                                        <p:tgtEl>
                                          <p:spTgt spid="121"/>
                                        </p:tgtEl>
                                        <p:attrNameLst>
                                          <p:attrName>style.visibility</p:attrName>
                                        </p:attrNameLst>
                                      </p:cBhvr>
                                      <p:to>
                                        <p:strVal val="visible"/>
                                      </p:to>
                                    </p:set>
                                    <p:anim calcmode="lin" valueType="num">
                                      <p:cBhvr>
                                        <p:cTn id="11" dur="1000" fill="hold"/>
                                        <p:tgtEl>
                                          <p:spTgt spid="121"/>
                                        </p:tgtEl>
                                        <p:attrNameLst>
                                          <p:attrName>ppt_x</p:attrName>
                                        </p:attrNameLst>
                                      </p:cBhvr>
                                      <p:tavLst>
                                        <p:tav tm="0">
                                          <p:val>
                                            <p:strVal val="0-#ppt_w/2"/>
                                          </p:val>
                                        </p:tav>
                                        <p:tav tm="100000">
                                          <p:val>
                                            <p:strVal val="#ppt_x"/>
                                          </p:val>
                                        </p:tav>
                                      </p:tavLst>
                                    </p:anim>
                                    <p:anim calcmode="lin" valueType="num">
                                      <p:cBhvr>
                                        <p:cTn id="12" dur="1000" fill="hold"/>
                                        <p:tgtEl>
                                          <p:spTgt spid="12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9" presetClass="entr" presetSubtype="0" fill="hold" grpId="0" nodeType="afterEffect">
                                  <p:stCondLst>
                                    <p:cond delay="0"/>
                                  </p:stCondLst>
                                  <p:childTnLst>
                                    <p:set>
                                      <p:cBhvr>
                                        <p:cTn id="15" dur="indefinite" fill="hold"/>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indefinite" fill="hold"/>
                                        <p:tgtEl>
                                          <p:spTgt spid="125"/>
                                        </p:tgtEl>
                                        <p:attrNameLst>
                                          <p:attrName>style.visibility</p:attrName>
                                        </p:attrNameLst>
                                      </p:cBhvr>
                                      <p:to>
                                        <p:strVal val="visible"/>
                                      </p:to>
                                    </p:set>
                                    <p:anim calcmode="lin" valueType="num">
                                      <p:cBhvr>
                                        <p:cTn id="20" dur="500" fill="hold"/>
                                        <p:tgtEl>
                                          <p:spTgt spid="125"/>
                                        </p:tgtEl>
                                        <p:attrNameLst>
                                          <p:attrName>ppt_x</p:attrName>
                                        </p:attrNameLst>
                                      </p:cBhvr>
                                      <p:tavLst>
                                        <p:tav tm="0">
                                          <p:val>
                                            <p:strVal val="#ppt_x"/>
                                          </p:val>
                                        </p:tav>
                                        <p:tav tm="100000">
                                          <p:val>
                                            <p:strVal val="#ppt_x"/>
                                          </p:val>
                                        </p:tav>
                                      </p:tavLst>
                                    </p:anim>
                                    <p:anim calcmode="lin" valueType="num">
                                      <p:cBhvr>
                                        <p:cTn id="21"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2" grpId="0" animBg="1" advAuto="0"/>
      <p:bldP spid="125" grpId="0" animBg="1" advAuto="0"/>
    </p:bldLst>
  </p:timing>
</p:sld>
</file>

<file path=ppt/tags/tag1.xml><?xml version="1.0" encoding="utf-8"?>
<p:tagLst xmlns:p="http://schemas.openxmlformats.org/presentationml/2006/main">
  <p:tag name="KSO_WPP_MARK_KEY" val="8eba05aa-98a1-4f01-8388-6a9d91feccef"/>
  <p:tag name="COMMONDATA" val="eyJoZGlkIjoiNWUzYWEzNzQ4NjliNzZjMDZjMTkxOTNkMGMxNmVjOTUifQ=="/>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13875</Words>
  <Application>WPS 演示</Application>
  <PresentationFormat>自定义</PresentationFormat>
  <Paragraphs>3566</Paragraphs>
  <Slides>59</Slides>
  <Notes>31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59</vt:i4>
      </vt:variant>
    </vt:vector>
  </HeadingPairs>
  <TitlesOfParts>
    <vt:vector size="78" baseType="lpstr">
      <vt:lpstr>Arial</vt:lpstr>
      <vt:lpstr>宋体</vt:lpstr>
      <vt:lpstr>Wingdings</vt:lpstr>
      <vt:lpstr>Calibri</vt:lpstr>
      <vt:lpstr>Calibri Light</vt:lpstr>
      <vt:lpstr>Arial</vt:lpstr>
      <vt:lpstr>华文中宋</vt:lpstr>
      <vt:lpstr>方正姚体</vt:lpstr>
      <vt:lpstr>微软雅黑</vt:lpstr>
      <vt:lpstr>Arial Unicode MS</vt:lpstr>
      <vt:lpstr>FontAwesome</vt:lpstr>
      <vt:lpstr>Segoe Print</vt:lpstr>
      <vt:lpstr>Montserrat SemiBold</vt:lpstr>
      <vt:lpstr>Gill Sans</vt:lpstr>
      <vt:lpstr>思源宋体 Light</vt:lpstr>
      <vt:lpstr>Segoe UI</vt:lpstr>
      <vt:lpstr>Calibri</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zhite</dc:creator>
  <cp:lastModifiedBy>山木公</cp:lastModifiedBy>
  <cp:revision>24</cp:revision>
  <dcterms:created xsi:type="dcterms:W3CDTF">2023-06-13T08:08:00Z</dcterms:created>
  <dcterms:modified xsi:type="dcterms:W3CDTF">2023-06-13T15:12:14Z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905600F127C048718C37E45919D694E0_12</vt:lpwstr>
  </property>
  <property fmtid="{D5CDD505-2E9C-101B-9397-08002B2CF9AE}" pid="3" name="KSOProductBuildVer">
    <vt:lpwstr>2052-11.1.0.14309</vt:lpwstr>
  </property>
</Properties>
</file>